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0" r:id="rId1"/>
  </p:sldMasterIdLst>
  <p:notesMasterIdLst>
    <p:notesMasterId r:id="rId24"/>
  </p:notesMasterIdLst>
  <p:sldIdLst>
    <p:sldId id="256" r:id="rId2"/>
    <p:sldId id="283" r:id="rId3"/>
    <p:sldId id="2147374573" r:id="rId4"/>
    <p:sldId id="286" r:id="rId5"/>
    <p:sldId id="637" r:id="rId6"/>
    <p:sldId id="635" r:id="rId7"/>
    <p:sldId id="636" r:id="rId8"/>
    <p:sldId id="2147374568" r:id="rId9"/>
    <p:sldId id="643" r:id="rId10"/>
    <p:sldId id="500" r:id="rId11"/>
    <p:sldId id="642" r:id="rId12"/>
    <p:sldId id="640" r:id="rId13"/>
    <p:sldId id="2147374572" r:id="rId14"/>
    <p:sldId id="284" r:id="rId15"/>
    <p:sldId id="2147374569" r:id="rId16"/>
    <p:sldId id="285" r:id="rId17"/>
    <p:sldId id="280" r:id="rId18"/>
    <p:sldId id="2147374574" r:id="rId19"/>
    <p:sldId id="634" r:id="rId20"/>
    <p:sldId id="639" r:id="rId21"/>
    <p:sldId id="2147374570" r:id="rId22"/>
    <p:sldId id="282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" id="{9FEADC69-B5D4-D640-9033-612478C7B29A}">
          <p14:sldIdLst>
            <p14:sldId id="256"/>
            <p14:sldId id="283"/>
            <p14:sldId id="2147374573"/>
            <p14:sldId id="286"/>
            <p14:sldId id="637"/>
            <p14:sldId id="635"/>
          </p14:sldIdLst>
        </p14:section>
        <p14:section name="Noise models" id="{2B77BCB1-2046-B34E-A62B-2DEB0EC2F407}">
          <p14:sldIdLst>
            <p14:sldId id="636"/>
            <p14:sldId id="2147374568"/>
            <p14:sldId id="643"/>
            <p14:sldId id="500"/>
          </p14:sldIdLst>
        </p14:section>
        <p14:section name="Sharing noisy latents, features" id="{4948F81F-8DCA-504B-87C1-CB1B8B4F689A}">
          <p14:sldIdLst>
            <p14:sldId id="642"/>
          </p14:sldIdLst>
        </p14:section>
        <p14:section name="Loss" id="{AD5ADDCC-B249-F64B-A443-E9FB29EB8B3E}">
          <p14:sldIdLst>
            <p14:sldId id="640"/>
            <p14:sldId id="2147374572"/>
          </p14:sldIdLst>
        </p14:section>
        <p14:section name="Attention" id="{501D7DBD-E7D1-C441-8A43-06F4926BA29A}">
          <p14:sldIdLst>
            <p14:sldId id="284"/>
            <p14:sldId id="2147374569"/>
            <p14:sldId id="285"/>
            <p14:sldId id="280"/>
            <p14:sldId id="2147374574"/>
            <p14:sldId id="634"/>
          </p14:sldIdLst>
        </p14:section>
        <p14:section name="Video model" id="{0DCBAA77-B94B-DD4A-938F-91B60BAC8AA4}">
          <p14:sldIdLst>
            <p14:sldId id="639"/>
            <p14:sldId id="2147374570"/>
            <p14:sldId id="282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687"/>
    <p:restoredTop sz="96327"/>
  </p:normalViewPr>
  <p:slideViewPr>
    <p:cSldViewPr snapToGrid="0">
      <p:cViewPr varScale="1">
        <p:scale>
          <a:sx n="124" d="100"/>
          <a:sy n="124" d="100"/>
        </p:scale>
        <p:origin x="92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EBBDE1-EA07-EC45-9BDC-DAC29EFF5741}" type="datetimeFigureOut">
              <a:rPr lang="en-US" smtClean="0"/>
              <a:t>4/6/24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4E20AA-1C0C-4D48-A0FA-AF74EB7AF0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760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4E20AA-1C0C-4D48-A0FA-AF74EB7AF0E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8513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time 512x512 </a:t>
            </a:r>
          </a:p>
          <a:p>
            <a:r>
              <a:rPr lang="en-US" dirty="0"/>
              <a:t>time 1024x1024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581901-9959-CF44-997C-084B7734821E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515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57C035-7BD0-3720-BF4B-1E599AF689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0AFA3A9-2EAD-3C36-5E08-3C00E559B3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EF58E8-8B4A-53DE-9981-B9628B8E47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4/6/24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780E2F-21A4-BC2D-B5CA-6272E43F67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704261-9C32-09C9-DCA8-36B21E7250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30656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7D63C7-0629-259D-53E2-0E4FDB8BE4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AA1201-6CE0-4A8C-B1DF-7D88552F6C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6B387-7E6A-A380-24A5-3A4A5635C4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4/6/24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3DA4B8-EA4C-535A-B7F4-572251DCC7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ED85BC-CF46-B776-108E-9CCB600B11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52118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12AF903-C87C-8692-CF51-D4E869CCC0E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43EF1D4-D3B8-B746-8249-4287363061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ED3F98-F460-4830-42D0-05FD8839C6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4/6/24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B7799E-AC7F-B500-AA42-8C01CFB268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064AE2-9F22-EEFE-0EC4-EE19223235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6376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2CEA44-A975-0F05-5949-29936BF982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4E1F73-7883-4B2B-A17D-E4F582971F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091F80-6A39-DD45-5D8D-0DA5D108F2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4/6/24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2F66A3-2291-6E67-113A-30C69FE38D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FC8C6F-E4F5-D582-4E31-481EE83D0C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3113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DA8059-61C5-6DE3-BF88-AE829DE88A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D1CCAA-1EA9-4818-9704-25E331A679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55ABC4-53EB-C884-07C5-E10613155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4/6/24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243921-D8BB-F787-0ACF-94BF02E6B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BA4306-B02D-78F5-CE94-1B589FB04F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28326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5D0682-1F47-CE7A-9CD4-8A5C09AE67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D0BA75-11EF-C76F-B432-C04FA4F1321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C4865A-3B75-7530-F1E7-501380CF04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70344F-ED11-BD8B-99B9-96D3625D06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4/6/24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2CBE02-D673-DF06-0BF3-E6285FDB6E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5B6247-ABF6-3D15-218C-750A061D0E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209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C10707-FAD4-B5E0-E27A-C972AE00F8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48AC1C-5382-6C0B-1723-40238BBF38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4619575-9863-9822-FA5D-C8DA53919A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610F815-7A1B-3FB8-528B-1AF8D2C580A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422D8E8-21D8-878F-2948-A96A9EFDA44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8B217B9-8DB5-8686-A010-32D0AE7634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4/6/24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7C2B962-ECCA-0447-EC6F-C821351F4B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8EA2BD0-744A-1334-8143-1BECC3E689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9014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ED2630-3926-1BDB-3F89-7B47084B2A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FBB3241-5000-F6AD-A2B7-A27EE7BD8C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4/6/24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7636176-2430-8272-1A32-7A9E7566BA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3E759F-E453-9A53-B48C-886984CD8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4782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BEA7722-3614-3727-B2FB-AAFA3E2FD9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4/6/24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B37C8D8-B4D6-F145-632F-759A5A27C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755AE7-1DBC-FC2C-0DC7-2C8901211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99318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9254A9-FD29-6044-9F98-84B6FAF9E1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C5522C-119E-4841-84CD-5F8C1307AF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3670E6-5E73-5788-27A8-266F690045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2B96A7-1F5C-0353-2527-05D22DCC44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4/6/24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DC68A4-964A-0A3A-B2EF-81B6572F11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A90FAA-5B67-3F4E-F3CE-E345B5524A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15158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5C133E-7217-CF80-B420-6776EC35E0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5137844-ED93-A6BC-6B06-CD194241A75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6A51446-8ADC-1528-E971-1E68B3A5BE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ECAD54-8751-2D07-60CA-B00A9E9EB9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4/6/24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2621CE-998F-BCB8-5C2E-C8C4C5F5BF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CCA9B4-7B2E-1D58-D1ED-74A8343C0A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863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F99642D-95AC-99B0-25C2-E2576556A0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0B0286-5F19-579C-1464-CF7C7D5B63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E3533E-1C84-32FE-2275-04531FE6FA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Ubuntu" panose="020B0504030602030204" pitchFamily="34" charset="0"/>
              </a:defRPr>
            </a:lvl1pPr>
          </a:lstStyle>
          <a:p>
            <a:fld id="{C764DE79-268F-4C1A-8933-263129D2AF90}" type="datetimeFigureOut">
              <a:rPr lang="en-US" smtClean="0"/>
              <a:pPr/>
              <a:t>4/6/24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FA22AF-68AB-7012-B206-380A2B715B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Ubuntu" panose="020B0504030602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0B5F29-D15A-92D1-AEB2-45277EFA4B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Ubuntu" panose="020B0504030602030204" pitchFamily="34" charset="0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2442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Ubuntu" panose="020B0504030602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Ubuntu" panose="020B050403060203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Ubuntu" panose="020B0504030602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Ubuntu" panose="020B050403060203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Ubuntu" panose="020B050403060203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Ubuntu" panose="020B0504030602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video" Target="../media/media6.mp4"/><Relationship Id="rId13" Type="http://schemas.openxmlformats.org/officeDocument/2006/relationships/image" Target="../media/image17.png"/><Relationship Id="rId3" Type="http://schemas.microsoft.com/office/2007/relationships/media" Target="../media/media4.mp4"/><Relationship Id="rId7" Type="http://schemas.microsoft.com/office/2007/relationships/media" Target="../media/media6.mp4"/><Relationship Id="rId12" Type="http://schemas.openxmlformats.org/officeDocument/2006/relationships/image" Target="../media/image16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video" Target="../media/media5.mp4"/><Relationship Id="rId11" Type="http://schemas.openxmlformats.org/officeDocument/2006/relationships/image" Target="../media/image13.png"/><Relationship Id="rId5" Type="http://schemas.microsoft.com/office/2007/relationships/media" Target="../media/media5.mp4"/><Relationship Id="rId10" Type="http://schemas.openxmlformats.org/officeDocument/2006/relationships/image" Target="../media/image4.png"/><Relationship Id="rId4" Type="http://schemas.openxmlformats.org/officeDocument/2006/relationships/video" Target="../media/media4.mp4"/><Relationship Id="rId9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1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11" Type="http://schemas.openxmlformats.org/officeDocument/2006/relationships/image" Target="../media/image37.png"/><Relationship Id="rId5" Type="http://schemas.openxmlformats.org/officeDocument/2006/relationships/image" Target="../media/image32.png"/><Relationship Id="rId10" Type="http://schemas.openxmlformats.org/officeDocument/2006/relationships/image" Target="../media/image36.png"/><Relationship Id="rId4" Type="http://schemas.openxmlformats.org/officeDocument/2006/relationships/image" Target="../media/image6.pn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media" Target="../media/media2.mp4"/><Relationship Id="rId7" Type="http://schemas.openxmlformats.org/officeDocument/2006/relationships/image" Target="../media/image5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4.png"/><Relationship Id="rId5" Type="http://schemas.openxmlformats.org/officeDocument/2006/relationships/slideLayout" Target="../slideLayouts/slideLayout2.xml"/><Relationship Id="rId4" Type="http://schemas.openxmlformats.org/officeDocument/2006/relationships/video" Target="../media/media2.mp4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media" Target="../media/media3.mp4"/><Relationship Id="rId1" Type="http://schemas.openxmlformats.org/officeDocument/2006/relationships/video" Target="NULL" TargetMode="Externa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DAB3438-FAA7-3503-6957-91FA06E7B72C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7000"/>
          </a:blip>
          <a:stretch>
            <a:fillRect/>
          </a:stretch>
        </p:blipFill>
        <p:spPr>
          <a:xfrm>
            <a:off x="-25401" y="33868"/>
            <a:ext cx="12221749" cy="67818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5571AA3-8002-1A34-2FEC-82E3FB398D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732896"/>
            <a:ext cx="9144000" cy="2387600"/>
          </a:xfrm>
        </p:spPr>
        <p:txBody>
          <a:bodyPr/>
          <a:lstStyle/>
          <a:p>
            <a:r>
              <a:rPr lang="en-US" altLang="zh-TW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Beyond</a:t>
            </a:r>
            <a:r>
              <a:rPr lang="zh-TW" altLang="en-US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GB" altLang="zh-TW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one </a:t>
            </a:r>
            <a:r>
              <a:rPr lang="en-US" altLang="zh-TW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single</a:t>
            </a:r>
            <a:r>
              <a:rPr lang="zh-TW" altLang="en-US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br>
              <a:rPr lang="en-GB" altLang="zh-TW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en-US" altLang="zh-TW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RGB</a:t>
            </a:r>
            <a:r>
              <a:rPr lang="zh-TW" altLang="en-US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US" altLang="zh-TW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image</a:t>
            </a:r>
            <a:endParaRPr lang="en-US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89F4DE0-A4E7-0C6F-B40E-C343498977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212571"/>
            <a:ext cx="9144000" cy="165576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Chun-Hao Huang</a:t>
            </a:r>
            <a:endParaRPr lang="en-US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1026" name="Picture 2" descr="Adobe Logo and symbol, meaning, history, PNG, brand">
            <a:extLst>
              <a:ext uri="{FF2B5EF4-FFF2-40B4-BE49-F238E27FC236}">
                <a16:creationId xmlns:a16="http://schemas.microsoft.com/office/drawing/2014/main" id="{86C96D5D-3311-DA61-0E52-11F2662BCC4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28" t="28025" r="6667" b="28518"/>
          <a:stretch/>
        </p:blipFill>
        <p:spPr bwMode="auto">
          <a:xfrm>
            <a:off x="4061155" y="5872276"/>
            <a:ext cx="1544479" cy="434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3893A5F4-B88D-B6EC-009C-9533031B01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5301" y="5059943"/>
            <a:ext cx="1445672" cy="424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93467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lackswan">
            <a:hlinkClick r:id="" action="ppaction://media"/>
            <a:extLst>
              <a:ext uri="{FF2B5EF4-FFF2-40B4-BE49-F238E27FC236}">
                <a16:creationId xmlns:a16="http://schemas.microsoft.com/office/drawing/2014/main" id="{169922B2-AC34-49B2-B5CE-C948D41ACBB4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1783848" y="369332"/>
            <a:ext cx="3055316" cy="3055316"/>
          </a:xfrm>
          <a:prstGeom prst="rect">
            <a:avLst/>
          </a:prstGeom>
        </p:spPr>
      </p:pic>
      <p:pic>
        <p:nvPicPr>
          <p:cNvPr id="5" name="output_radn">
            <a:hlinkClick r:id="" action="ppaction://media"/>
            <a:extLst>
              <a:ext uri="{FF2B5EF4-FFF2-40B4-BE49-F238E27FC236}">
                <a16:creationId xmlns:a16="http://schemas.microsoft.com/office/drawing/2014/main" id="{999C470D-5024-44C7-052C-1BB4432419D6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6417312" y="373095"/>
            <a:ext cx="3055316" cy="305531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DD6CE6E-F32C-FBCF-82CE-22C947313C68}"/>
              </a:ext>
            </a:extLst>
          </p:cNvPr>
          <p:cNvSpPr txBox="1"/>
          <p:nvPr/>
        </p:nvSpPr>
        <p:spPr>
          <a:xfrm>
            <a:off x="5889110" y="0"/>
            <a:ext cx="410369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TW" dirty="0"/>
              <a:t>results</a:t>
            </a:r>
            <a:r>
              <a:rPr lang="zh-TW" altLang="en-US" dirty="0"/>
              <a:t> </a:t>
            </a:r>
            <a:r>
              <a:rPr lang="en-US" altLang="zh-TW" dirty="0"/>
              <a:t>using</a:t>
            </a:r>
            <a:r>
              <a:rPr lang="zh-TW" altLang="en-US" dirty="0"/>
              <a:t> </a:t>
            </a:r>
            <a:r>
              <a:rPr lang="en-GB" dirty="0"/>
              <a:t>same rand initialized noise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E8B07D6-9C40-19FA-58E4-FBFE979879C8}"/>
              </a:ext>
            </a:extLst>
          </p:cNvPr>
          <p:cNvSpPr txBox="1"/>
          <p:nvPr/>
        </p:nvSpPr>
        <p:spPr>
          <a:xfrm>
            <a:off x="1807583" y="0"/>
            <a:ext cx="233043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input</a:t>
            </a:r>
            <a:endParaRPr lang="en-US" dirty="0"/>
          </a:p>
        </p:txBody>
      </p:sp>
      <p:pic>
        <p:nvPicPr>
          <p:cNvPr id="8" name="output_temporalnoise">
            <a:hlinkClick r:id="" action="ppaction://media"/>
            <a:extLst>
              <a:ext uri="{FF2B5EF4-FFF2-40B4-BE49-F238E27FC236}">
                <a16:creationId xmlns:a16="http://schemas.microsoft.com/office/drawing/2014/main" id="{F74082CC-C37C-6A2F-6DD6-2FBC2645795D}"/>
              </a:ext>
            </a:extLst>
          </p:cNvPr>
          <p:cNvPicPr>
            <a:picLocks noChangeAspect="1"/>
          </p:cNvPicPr>
          <p:nvPr>
            <a:vide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6414139" y="3793980"/>
            <a:ext cx="3058489" cy="305848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0679A73-3CDD-C98E-317F-2C64FDD235C1}"/>
              </a:ext>
            </a:extLst>
          </p:cNvPr>
          <p:cNvSpPr txBox="1"/>
          <p:nvPr/>
        </p:nvSpPr>
        <p:spPr>
          <a:xfrm>
            <a:off x="5774688" y="3421293"/>
            <a:ext cx="421811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TW" dirty="0"/>
              <a:t>results</a:t>
            </a:r>
            <a:r>
              <a:rPr lang="zh-TW" altLang="en-US" dirty="0"/>
              <a:t> </a:t>
            </a:r>
            <a:r>
              <a:rPr lang="en-US" altLang="zh-TW" dirty="0"/>
              <a:t>using </a:t>
            </a:r>
            <a:r>
              <a:rPr lang="en-GB" dirty="0"/>
              <a:t>correspondence guided noise</a:t>
            </a:r>
            <a:endParaRPr lang="en-US" dirty="0"/>
          </a:p>
        </p:txBody>
      </p:sp>
      <p:pic>
        <p:nvPicPr>
          <p:cNvPr id="10" name="out_blackswan (1)">
            <a:hlinkClick r:id="" action="ppaction://media"/>
            <a:extLst>
              <a:ext uri="{FF2B5EF4-FFF2-40B4-BE49-F238E27FC236}">
                <a16:creationId xmlns:a16="http://schemas.microsoft.com/office/drawing/2014/main" id="{2827B32A-A387-EE93-3AA6-217A575B2683}"/>
              </a:ext>
            </a:extLst>
          </p:cNvPr>
          <p:cNvPicPr>
            <a:picLocks noChangeAspect="1"/>
          </p:cNvPicPr>
          <p:nvPr>
            <a:vide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1783848" y="3802684"/>
            <a:ext cx="3055316" cy="305531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3443C3A-86D2-249A-43A7-A02BD7903EB6}"/>
              </a:ext>
            </a:extLst>
          </p:cNvPr>
          <p:cNvSpPr txBox="1"/>
          <p:nvPr/>
        </p:nvSpPr>
        <p:spPr>
          <a:xfrm>
            <a:off x="1803903" y="3424648"/>
            <a:ext cx="30553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correspondence guided noise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2372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66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1667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266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3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8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29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video>
              <p:cMediaNode vol="80000">
                <p:cTn id="30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5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>
                <p:cTn id="36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video>
              <p:cMediaNode vol="80000">
                <p:cTn id="37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42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E1F1B2-E934-AC47-5580-7789F23F7F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Synchronizing</a:t>
            </a:r>
            <a:r>
              <a:rPr lang="zh-TW" altLang="en-US" dirty="0"/>
              <a:t> </a:t>
            </a:r>
            <a:r>
              <a:rPr lang="en-US" altLang="zh-TW" dirty="0"/>
              <a:t>colors</a:t>
            </a:r>
            <a:r>
              <a:rPr lang="zh-TW" altLang="en-US" dirty="0"/>
              <a:t> </a:t>
            </a:r>
            <a:r>
              <a:rPr lang="en-US" altLang="zh-TW" dirty="0"/>
              <a:t>or</a:t>
            </a:r>
            <a:r>
              <a:rPr lang="zh-TW" altLang="en-US" dirty="0"/>
              <a:t> </a:t>
            </a:r>
            <a:r>
              <a:rPr lang="en-US" altLang="zh-TW" dirty="0"/>
              <a:t>latent</a:t>
            </a:r>
            <a:r>
              <a:rPr lang="zh-TW" altLang="en-US" dirty="0"/>
              <a:t> </a:t>
            </a:r>
            <a:r>
              <a:rPr lang="en-US" altLang="zh-TW" dirty="0"/>
              <a:t>features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7C570F-1D0C-E9D9-BE24-2F5722F7E5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Averaging</a:t>
            </a:r>
            <a:r>
              <a:rPr lang="zh-TW" altLang="en-US" dirty="0"/>
              <a:t> </a:t>
            </a:r>
            <a:r>
              <a:rPr lang="en-US" altLang="zh-TW" dirty="0"/>
              <a:t>noisy</a:t>
            </a:r>
            <a:r>
              <a:rPr lang="zh-TW" altLang="en-US" dirty="0"/>
              <a:t> </a:t>
            </a:r>
            <a:r>
              <a:rPr lang="en-US" altLang="zh-TW" dirty="0" err="1"/>
              <a:t>latents</a:t>
            </a:r>
            <a:r>
              <a:rPr lang="zh-TW" altLang="en-US" dirty="0"/>
              <a:t> </a:t>
            </a:r>
            <a:r>
              <a:rPr lang="en-US" altLang="zh-TW" dirty="0"/>
              <a:t>of</a:t>
            </a:r>
            <a:r>
              <a:rPr lang="zh-TW" altLang="en-US" dirty="0"/>
              <a:t> </a:t>
            </a:r>
            <a:r>
              <a:rPr lang="en-US" altLang="zh-TW" dirty="0"/>
              <a:t>the</a:t>
            </a:r>
            <a:r>
              <a:rPr lang="zh-TW" altLang="en-US" dirty="0"/>
              <a:t> </a:t>
            </a:r>
            <a:r>
              <a:rPr lang="en-US" altLang="zh-TW" dirty="0"/>
              <a:t>same</a:t>
            </a:r>
            <a:r>
              <a:rPr lang="zh-TW" altLang="en-US" dirty="0"/>
              <a:t> </a:t>
            </a:r>
            <a:r>
              <a:rPr lang="en-US" altLang="zh-TW" dirty="0"/>
              <a:t>pixels</a:t>
            </a:r>
            <a:endParaRPr lang="en-US" dirty="0"/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6204584E-3188-4442-9646-590BED3019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6055" y="2519936"/>
            <a:ext cx="9819890" cy="3812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7146DBE-0F09-ABEC-F102-4D8E46BC7882}"/>
              </a:ext>
            </a:extLst>
          </p:cNvPr>
          <p:cNvSpPr txBox="1"/>
          <p:nvPr/>
        </p:nvSpPr>
        <p:spPr>
          <a:xfrm>
            <a:off x="1045244" y="6488668"/>
            <a:ext cx="108118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Bar-Tal</a:t>
            </a:r>
            <a:r>
              <a:rPr lang="zh-TW" altLang="en-US" dirty="0"/>
              <a:t> </a:t>
            </a:r>
            <a:r>
              <a:rPr lang="en-US" altLang="zh-TW" dirty="0"/>
              <a:t>et</a:t>
            </a:r>
            <a:r>
              <a:rPr lang="zh-TW" altLang="en-US" dirty="0"/>
              <a:t> </a:t>
            </a:r>
            <a:r>
              <a:rPr lang="en-US" altLang="zh-TW" dirty="0"/>
              <a:t>al.</a:t>
            </a:r>
            <a:r>
              <a:rPr lang="en-US" altLang="zh-TW" dirty="0">
                <a:latin typeface="Helvetica" pitchFamily="2" charset="0"/>
              </a:rPr>
              <a:t>,</a:t>
            </a:r>
            <a:r>
              <a:rPr lang="zh-TW" altLang="en-US" dirty="0">
                <a:latin typeface="Helvetica" pitchFamily="2" charset="0"/>
              </a:rPr>
              <a:t> </a:t>
            </a:r>
            <a:r>
              <a:rPr lang="en-GB" dirty="0" err="1"/>
              <a:t>MultiDiffusion</a:t>
            </a:r>
            <a:r>
              <a:rPr lang="en-GB" dirty="0"/>
              <a:t>: Fusing Diffusion Paths for Controlled Image Generation</a:t>
            </a:r>
            <a:r>
              <a:rPr lang="en-US" altLang="zh-TW" i="1" dirty="0">
                <a:effectLst/>
                <a:latin typeface="Helvetica" pitchFamily="2" charset="0"/>
              </a:rPr>
              <a:t>,</a:t>
            </a:r>
            <a:r>
              <a:rPr lang="zh-TW" altLang="en-US" i="1" dirty="0">
                <a:effectLst/>
                <a:latin typeface="Helvetica" pitchFamily="2" charset="0"/>
              </a:rPr>
              <a:t> </a:t>
            </a:r>
            <a:r>
              <a:rPr lang="en-US" altLang="zh-TW" i="1" dirty="0">
                <a:effectLst/>
                <a:latin typeface="Helvetica" pitchFamily="2" charset="0"/>
              </a:rPr>
              <a:t>ICML’23</a:t>
            </a:r>
            <a:endParaRPr lang="en-GB" dirty="0">
              <a:effectLst/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37445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E1F1B2-E934-AC47-5580-7789F23F7F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Loss-guided</a:t>
            </a:r>
            <a:r>
              <a:rPr lang="zh-TW" altLang="en-US" dirty="0"/>
              <a:t> </a:t>
            </a:r>
            <a:r>
              <a:rPr lang="en-US" altLang="zh-TW" dirty="0"/>
              <a:t>denoising</a:t>
            </a:r>
            <a:endParaRPr lang="en-US" dirty="0"/>
          </a:p>
        </p:txBody>
      </p:sp>
      <p:pic>
        <p:nvPicPr>
          <p:cNvPr id="9218" name="Picture 2" descr="Framework">
            <a:extLst>
              <a:ext uri="{FF2B5EF4-FFF2-40B4-BE49-F238E27FC236}">
                <a16:creationId xmlns:a16="http://schemas.microsoft.com/office/drawing/2014/main" id="{5854E21D-1BC5-48B0-B05C-37524156E9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04246"/>
            <a:ext cx="12192000" cy="1990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EC690F9-CA2E-65D8-BBBA-5CA1AD6E2F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6150" y="4052454"/>
            <a:ext cx="7759700" cy="9144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4DF97EE-1979-C1E9-81AA-60BC72C4F675}"/>
              </a:ext>
            </a:extLst>
          </p:cNvPr>
          <p:cNvSpPr txBox="1"/>
          <p:nvPr/>
        </p:nvSpPr>
        <p:spPr>
          <a:xfrm>
            <a:off x="1045244" y="6488668"/>
            <a:ext cx="108118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dirty="0"/>
              <a:t>Lee</a:t>
            </a:r>
            <a:r>
              <a:rPr lang="zh-TW" altLang="en-US" dirty="0"/>
              <a:t> </a:t>
            </a:r>
            <a:r>
              <a:rPr lang="en-US" altLang="zh-TW" dirty="0"/>
              <a:t>et</a:t>
            </a:r>
            <a:r>
              <a:rPr lang="zh-TW" altLang="en-US" dirty="0"/>
              <a:t> </a:t>
            </a:r>
            <a:r>
              <a:rPr lang="en-US" altLang="zh-TW" dirty="0"/>
              <a:t>al.</a:t>
            </a:r>
            <a:r>
              <a:rPr lang="en-US" altLang="zh-TW" dirty="0">
                <a:latin typeface="Helvetica" pitchFamily="2" charset="0"/>
              </a:rPr>
              <a:t>,</a:t>
            </a:r>
            <a:r>
              <a:rPr lang="zh-TW" altLang="en-US" dirty="0">
                <a:latin typeface="Helvetica" pitchFamily="2" charset="0"/>
              </a:rPr>
              <a:t> </a:t>
            </a:r>
            <a:r>
              <a:rPr lang="en-GB" dirty="0" err="1"/>
              <a:t>SyncDiffusion</a:t>
            </a:r>
            <a:r>
              <a:rPr lang="en-GB" dirty="0"/>
              <a:t>: Coherent Montage via Synchronized Joint Diffusions</a:t>
            </a:r>
            <a:r>
              <a:rPr lang="en-US" altLang="zh-TW" i="1" dirty="0">
                <a:effectLst/>
                <a:latin typeface="Helvetica" pitchFamily="2" charset="0"/>
              </a:rPr>
              <a:t>,</a:t>
            </a:r>
            <a:r>
              <a:rPr lang="zh-TW" altLang="en-US" i="1" dirty="0">
                <a:effectLst/>
                <a:latin typeface="Helvetica" pitchFamily="2" charset="0"/>
              </a:rPr>
              <a:t> </a:t>
            </a:r>
            <a:r>
              <a:rPr lang="en-US" altLang="zh-TW" i="1" dirty="0">
                <a:effectLst/>
                <a:latin typeface="Helvetica" pitchFamily="2" charset="0"/>
              </a:rPr>
              <a:t>NeurIPS’23</a:t>
            </a:r>
            <a:endParaRPr lang="en-GB" dirty="0">
              <a:effectLst/>
              <a:latin typeface="Helvetica" pitchFamily="2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08B303E-D4FF-0480-90CF-49EB45BB9F4A}"/>
                  </a:ext>
                </a:extLst>
              </p:cNvPr>
              <p:cNvSpPr txBox="1"/>
              <p:nvPr/>
            </p:nvSpPr>
            <p:spPr>
              <a:xfrm>
                <a:off x="3678489" y="5358429"/>
                <a:ext cx="4835022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TW" dirty="0"/>
                  <a:t>Loss</a:t>
                </a:r>
                <a:r>
                  <a:rPr lang="zh-TW" altLang="en-US" dirty="0"/>
                  <a:t>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ℒ</m:t>
                    </m:r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TW" dirty="0"/>
                  <a:t>:</a:t>
                </a:r>
                <a:r>
                  <a:rPr lang="zh-TW" altLang="en-US" dirty="0"/>
                  <a:t> </a:t>
                </a:r>
                <a:r>
                  <a:rPr lang="en-US" altLang="zh-TW" dirty="0"/>
                  <a:t>LPIPS</a:t>
                </a:r>
                <a:r>
                  <a:rPr lang="zh-TW" altLang="en-US" dirty="0"/>
                  <a:t> </a:t>
                </a:r>
                <a:r>
                  <a:rPr lang="en-US" altLang="zh-TW" dirty="0"/>
                  <a:t>score</a:t>
                </a:r>
                <a:r>
                  <a:rPr lang="zh-TW" altLang="en-US" dirty="0"/>
                  <a:t> </a:t>
                </a:r>
                <a:r>
                  <a:rPr lang="en-US" altLang="zh-TW" dirty="0"/>
                  <a:t>on</a:t>
                </a:r>
                <a:r>
                  <a:rPr lang="zh-TW" altLang="en-US" dirty="0"/>
                  <a:t> </a:t>
                </a:r>
                <a:r>
                  <a:rPr lang="en-US" altLang="zh-TW" dirty="0"/>
                  <a:t>the</a:t>
                </a:r>
                <a:r>
                  <a:rPr lang="zh-TW" altLang="en-US" dirty="0"/>
                  <a:t> </a:t>
                </a:r>
                <a:r>
                  <a:rPr lang="en-US" altLang="zh-TW" dirty="0"/>
                  <a:t>predicted</a:t>
                </a:r>
                <a:r>
                  <a:rPr lang="zh-TW" altLang="en-US" dirty="0"/>
                  <a:t> </a:t>
                </a:r>
                <a:r>
                  <a:rPr lang="en-US" altLang="zh-TW" dirty="0"/>
                  <a:t>denoised</a:t>
                </a:r>
                <a:r>
                  <a:rPr lang="zh-TW" altLang="en-US" dirty="0"/>
                  <a:t> </a:t>
                </a:r>
                <a:r>
                  <a:rPr lang="en-US" altLang="zh-TW" dirty="0"/>
                  <a:t>x0</a:t>
                </a:r>
                <a:r>
                  <a:rPr lang="zh-TW" altLang="en-US" dirty="0"/>
                  <a:t> </a:t>
                </a:r>
                <a:endParaRPr lang="en-GB" dirty="0">
                  <a:effectLst/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08B303E-D4FF-0480-90CF-49EB45BB9F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78489" y="5358429"/>
                <a:ext cx="4835022" cy="369332"/>
              </a:xfrm>
              <a:prstGeom prst="rect">
                <a:avLst/>
              </a:prstGeom>
              <a:blipFill>
                <a:blip r:embed="rId4"/>
                <a:stretch>
                  <a:fillRect l="-1047" t="-3226" b="-225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2" descr="Framework">
            <a:extLst>
              <a:ext uri="{FF2B5EF4-FFF2-40B4-BE49-F238E27FC236}">
                <a16:creationId xmlns:a16="http://schemas.microsoft.com/office/drawing/2014/main" id="{66CD5B56-0875-2BA9-10B2-13A60B7EB10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76" t="-117" b="83398"/>
          <a:stretch/>
        </p:blipFill>
        <p:spPr bwMode="auto">
          <a:xfrm>
            <a:off x="80481" y="1804246"/>
            <a:ext cx="10804989" cy="332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BBE485B-C494-37D0-A1A2-D7AC6DDAE518}"/>
              </a:ext>
            </a:extLst>
          </p:cNvPr>
          <p:cNvSpPr txBox="1"/>
          <p:nvPr/>
        </p:nvSpPr>
        <p:spPr>
          <a:xfrm>
            <a:off x="5482975" y="1804246"/>
            <a:ext cx="216099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dirty="0"/>
              <a:t>predicted</a:t>
            </a:r>
            <a:r>
              <a:rPr lang="zh-TW" altLang="en-US" dirty="0"/>
              <a:t> </a:t>
            </a:r>
            <a:r>
              <a:rPr lang="en-US" altLang="zh-TW" dirty="0"/>
              <a:t>x0</a:t>
            </a:r>
            <a:r>
              <a:rPr lang="zh-TW" altLang="en-US" dirty="0"/>
              <a:t> </a:t>
            </a:r>
            <a:r>
              <a:rPr lang="en-US" altLang="zh-TW" dirty="0"/>
              <a:t>at</a:t>
            </a:r>
            <a:r>
              <a:rPr lang="zh-TW" altLang="en-US" dirty="0"/>
              <a:t> </a:t>
            </a:r>
            <a:r>
              <a:rPr lang="en-US" altLang="zh-TW" dirty="0"/>
              <a:t>t=45</a:t>
            </a:r>
            <a:r>
              <a:rPr lang="zh-TW" altLang="en-US" dirty="0"/>
              <a:t> 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C17AB19-2421-A0B8-9A7E-D53323B33F7E}"/>
              </a:ext>
            </a:extLst>
          </p:cNvPr>
          <p:cNvSpPr txBox="1"/>
          <p:nvPr/>
        </p:nvSpPr>
        <p:spPr>
          <a:xfrm>
            <a:off x="9411128" y="1810514"/>
            <a:ext cx="19426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dirty="0"/>
              <a:t>final</a:t>
            </a:r>
            <a:r>
              <a:rPr lang="zh-TW" altLang="en-US" dirty="0"/>
              <a:t> </a:t>
            </a:r>
            <a:r>
              <a:rPr lang="en-US" altLang="zh-TW" dirty="0"/>
              <a:t>denoised</a:t>
            </a:r>
            <a:r>
              <a:rPr lang="zh-TW" altLang="en-US" dirty="0"/>
              <a:t> </a:t>
            </a:r>
            <a:r>
              <a:rPr lang="en-US" altLang="zh-TW" dirty="0"/>
              <a:t>x0</a:t>
            </a:r>
            <a:r>
              <a:rPr lang="zh-TW" altLang="en-US" dirty="0"/>
              <a:t> 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9F3BF5C-0078-CFF1-451B-5DD5DA630365}"/>
              </a:ext>
            </a:extLst>
          </p:cNvPr>
          <p:cNvSpPr txBox="1"/>
          <p:nvPr/>
        </p:nvSpPr>
        <p:spPr>
          <a:xfrm>
            <a:off x="960633" y="1804246"/>
            <a:ext cx="216099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dirty="0"/>
              <a:t>noisy</a:t>
            </a:r>
            <a:r>
              <a:rPr lang="zh-TW" altLang="en-US" dirty="0"/>
              <a:t> </a:t>
            </a:r>
            <a:r>
              <a:rPr lang="en-US" altLang="zh-TW" dirty="0"/>
              <a:t>image</a:t>
            </a:r>
            <a:r>
              <a:rPr lang="zh-TW" altLang="en-US" dirty="0"/>
              <a:t> </a:t>
            </a:r>
            <a:r>
              <a:rPr lang="en-US" altLang="zh-TW" dirty="0"/>
              <a:t>at</a:t>
            </a:r>
            <a:r>
              <a:rPr lang="zh-TW" altLang="en-US" dirty="0"/>
              <a:t> </a:t>
            </a:r>
            <a:r>
              <a:rPr lang="en-US" altLang="zh-TW" dirty="0"/>
              <a:t>t=45</a:t>
            </a:r>
            <a:r>
              <a:rPr lang="zh-TW" altLang="en-US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04623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4A1BA3F-B2DB-6C5E-F7EA-778184B843A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47"/>
          <a:stretch/>
        </p:blipFill>
        <p:spPr>
          <a:xfrm>
            <a:off x="0" y="1183944"/>
            <a:ext cx="12192000" cy="204614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0DC44D4-5206-8AB3-4C02-47D7A6EF4E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532784"/>
            <a:ext cx="12229656" cy="204614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3B90B99-A670-5086-995D-64A42FB77257}"/>
              </a:ext>
            </a:extLst>
          </p:cNvPr>
          <p:cNvSpPr txBox="1"/>
          <p:nvPr/>
        </p:nvSpPr>
        <p:spPr>
          <a:xfrm>
            <a:off x="163393" y="727052"/>
            <a:ext cx="48350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dirty="0"/>
              <a:t>without</a:t>
            </a:r>
            <a:r>
              <a:rPr lang="zh-TW" altLang="en-US" dirty="0"/>
              <a:t> </a:t>
            </a:r>
            <a:r>
              <a:rPr lang="en-US" altLang="zh-TW" dirty="0"/>
              <a:t>loss-guided</a:t>
            </a:r>
            <a:r>
              <a:rPr lang="zh-TW" altLang="en-US" dirty="0"/>
              <a:t> </a:t>
            </a:r>
            <a:r>
              <a:rPr lang="en-US" altLang="zh-TW" dirty="0"/>
              <a:t>denoising</a:t>
            </a:r>
            <a:endParaRPr lang="en-GB" dirty="0">
              <a:effectLst/>
              <a:latin typeface="Helvetica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60A5D6F-834E-B670-9431-B8BB79295919}"/>
              </a:ext>
            </a:extLst>
          </p:cNvPr>
          <p:cNvSpPr txBox="1"/>
          <p:nvPr/>
        </p:nvSpPr>
        <p:spPr>
          <a:xfrm>
            <a:off x="163393" y="4163452"/>
            <a:ext cx="48350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dirty="0"/>
              <a:t>with</a:t>
            </a:r>
            <a:r>
              <a:rPr lang="zh-TW" altLang="en-US" dirty="0"/>
              <a:t> </a:t>
            </a:r>
            <a:r>
              <a:rPr lang="en-US" altLang="zh-TW" dirty="0"/>
              <a:t>loss-guided</a:t>
            </a:r>
            <a:r>
              <a:rPr lang="zh-TW" altLang="en-US" dirty="0"/>
              <a:t> </a:t>
            </a:r>
            <a:r>
              <a:rPr lang="en-US" altLang="zh-TW" dirty="0"/>
              <a:t>denoising</a:t>
            </a:r>
            <a:endParaRPr lang="en-GB" dirty="0">
              <a:effectLst/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60672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548BE2-EA1B-774C-EC38-B478DF52BA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Self-attention</a:t>
            </a:r>
            <a:r>
              <a:rPr lang="zh-TW" altLang="en-US" dirty="0"/>
              <a:t> </a:t>
            </a:r>
            <a:r>
              <a:rPr lang="en-US" altLang="zh-TW" dirty="0"/>
              <a:t>in</a:t>
            </a:r>
            <a:r>
              <a:rPr lang="zh-TW" altLang="en-US" dirty="0"/>
              <a:t> </a:t>
            </a:r>
            <a:r>
              <a:rPr lang="en-US" altLang="zh-TW" dirty="0" err="1"/>
              <a:t>UNet</a:t>
            </a:r>
            <a:endParaRPr lang="en-US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94144ED0-4082-214F-FD8D-FA943AF638E6}"/>
              </a:ext>
            </a:extLst>
          </p:cNvPr>
          <p:cNvSpPr txBox="1"/>
          <p:nvPr/>
        </p:nvSpPr>
        <p:spPr>
          <a:xfrm>
            <a:off x="961426" y="4963278"/>
            <a:ext cx="42162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Independent generation: each sample in the batch attends to only itself.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28BF8042-8A8F-0459-EF41-33DFD7F02ED1}"/>
                  </a:ext>
                </a:extLst>
              </p:cNvPr>
              <p:cNvSpPr txBox="1"/>
              <p:nvPr/>
            </p:nvSpPr>
            <p:spPr>
              <a:xfrm>
                <a:off x="3451108" y="2046466"/>
                <a:ext cx="6157356" cy="108375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altLang="zh-TW" sz="2800" b="0" i="1" smtClean="0">
                          <a:latin typeface="Cambria Math" panose="02040503050406030204" pitchFamily="18" charset="0"/>
                        </a:rPr>
                        <m:t>𝐴𝑡𝑡</m:t>
                      </m:r>
                      <m:d>
                        <m:dPr>
                          <m:ctrlPr>
                            <a:rPr lang="en-GB" altLang="zh-TW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altLang="zh-TW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altLang="zh-TW" sz="2800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GB" altLang="zh-TW" sz="28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GB" altLang="zh-TW" sz="2800" b="0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en-GB" altLang="zh-TW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altLang="zh-TW" sz="28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GB" altLang="zh-TW" sz="28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GB" altLang="zh-TW" sz="2800" b="0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en-GB" altLang="zh-TW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altLang="zh-TW" sz="2800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GB" altLang="zh-TW" sz="28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  <m:r>
                        <a:rPr lang="en-GB" altLang="zh-TW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altLang="zh-TW" sz="2800" b="0" i="1" smtClean="0">
                          <a:latin typeface="Cambria Math" panose="02040503050406030204" pitchFamily="18" charset="0"/>
                        </a:rPr>
                        <m:t>𝑠𝑜𝑓𝑡𝑚𝑎𝑥</m:t>
                      </m:r>
                      <m:d>
                        <m:dPr>
                          <m:ctrlPr>
                            <a:rPr lang="en-GB" altLang="zh-TW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altLang="zh-TW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GB" altLang="zh-TW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altLang="zh-TW" sz="2800" b="0" i="1" smtClean="0">
                                      <a:latin typeface="Cambria Math" panose="02040503050406030204" pitchFamily="18" charset="0"/>
                                    </a:rPr>
                                    <m:t>𝑞</m:t>
                                  </m:r>
                                </m:e>
                                <m:sub>
                                  <m:r>
                                    <a:rPr lang="en-GB" altLang="zh-TW" sz="28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sSubSup>
                                <m:sSubSupPr>
                                  <m:ctrlPr>
                                    <a:rPr lang="en-GB" altLang="zh-TW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altLang="zh-TW" sz="2800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altLang="zh-TW" sz="28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m:rPr>
                                      <m:sty m:val="p"/>
                                    </m:rPr>
                                    <a:rPr lang="en-GB" altLang="zh-TW" sz="2800" b="0" i="0" smtClean="0">
                                      <a:latin typeface="Cambria Math" panose="02040503050406030204" pitchFamily="18" charset="0"/>
                                    </a:rPr>
                                    <m:t>T</m:t>
                                  </m:r>
                                </m:sup>
                              </m:sSubSup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lang="en-GB" altLang="zh-TW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GB" altLang="zh-TW" sz="2800" b="0" i="1" smtClean="0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</m:rad>
                            </m:den>
                          </m:f>
                        </m:e>
                      </m:d>
                      <m:sSub>
                        <m:sSubPr>
                          <m:ctrlPr>
                            <a:rPr lang="en-GB" altLang="zh-TW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altLang="zh-TW" sz="28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GB" altLang="zh-TW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altLang="zh-TW" sz="2800" dirty="0"/>
              </a:p>
            </p:txBody>
          </p:sp>
        </mc:Choice>
        <mc:Fallback xmlns="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28BF8042-8A8F-0459-EF41-33DFD7F02E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51108" y="2046466"/>
                <a:ext cx="6157356" cy="1083758"/>
              </a:xfrm>
              <a:prstGeom prst="rect">
                <a:avLst/>
              </a:prstGeom>
              <a:blipFill>
                <a:blip r:embed="rId2"/>
                <a:stretch>
                  <a:fillRect b="-23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0" name="Rectangle 59">
            <a:extLst>
              <a:ext uri="{FF2B5EF4-FFF2-40B4-BE49-F238E27FC236}">
                <a16:creationId xmlns:a16="http://schemas.microsoft.com/office/drawing/2014/main" id="{39A39377-DA25-2F0D-610C-A49572A194B3}"/>
              </a:ext>
            </a:extLst>
          </p:cNvPr>
          <p:cNvSpPr/>
          <p:nvPr/>
        </p:nvSpPr>
        <p:spPr>
          <a:xfrm>
            <a:off x="5984900" y="4706939"/>
            <a:ext cx="1499191" cy="36150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321C2663-DEBA-CF4C-2409-811C2E47091F}"/>
              </a:ext>
            </a:extLst>
          </p:cNvPr>
          <p:cNvSpPr/>
          <p:nvPr/>
        </p:nvSpPr>
        <p:spPr>
          <a:xfrm>
            <a:off x="9637384" y="4702748"/>
            <a:ext cx="1499191" cy="36150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8CCD9D1A-63BA-65B8-EC68-C782FC59C069}"/>
              </a:ext>
            </a:extLst>
          </p:cNvPr>
          <p:cNvSpPr/>
          <p:nvPr/>
        </p:nvSpPr>
        <p:spPr>
          <a:xfrm>
            <a:off x="5984899" y="5068446"/>
            <a:ext cx="1499191" cy="361507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3F1447FE-697E-6A9C-FC03-FC8DE965A110}"/>
                  </a:ext>
                </a:extLst>
              </p:cNvPr>
              <p:cNvSpPr txBox="1"/>
              <p:nvPr/>
            </p:nvSpPr>
            <p:spPr>
              <a:xfrm>
                <a:off x="6159007" y="4333695"/>
                <a:ext cx="115097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/>
                  <a:t>query</a:t>
                </a:r>
                <a:r>
                  <a:rPr lang="zh-TW" alt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altLang="zh-TW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altLang="zh-TW" sz="18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GB" altLang="zh-TW" sz="1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3F1447FE-697E-6A9C-FC03-FC8DE965A1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9007" y="4333695"/>
                <a:ext cx="1150974" cy="369332"/>
              </a:xfrm>
              <a:prstGeom prst="rect">
                <a:avLst/>
              </a:prstGeom>
              <a:blipFill>
                <a:blip r:embed="rId3"/>
                <a:stretch>
                  <a:fillRect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48" name="Rectangle 2047">
            <a:extLst>
              <a:ext uri="{FF2B5EF4-FFF2-40B4-BE49-F238E27FC236}">
                <a16:creationId xmlns:a16="http://schemas.microsoft.com/office/drawing/2014/main" id="{92EA0FF9-40C4-AD17-6360-85E06BB10868}"/>
              </a:ext>
            </a:extLst>
          </p:cNvPr>
          <p:cNvSpPr/>
          <p:nvPr/>
        </p:nvSpPr>
        <p:spPr>
          <a:xfrm>
            <a:off x="9637383" y="5064254"/>
            <a:ext cx="1499191" cy="361507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49" name="TextBox 2048">
                <a:extLst>
                  <a:ext uri="{FF2B5EF4-FFF2-40B4-BE49-F238E27FC236}">
                    <a16:creationId xmlns:a16="http://schemas.microsoft.com/office/drawing/2014/main" id="{43724EBD-29A5-2385-7D06-6678737B4126}"/>
                  </a:ext>
                </a:extLst>
              </p:cNvPr>
              <p:cNvSpPr txBox="1"/>
              <p:nvPr/>
            </p:nvSpPr>
            <p:spPr>
              <a:xfrm>
                <a:off x="9514463" y="4329504"/>
                <a:ext cx="162211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/>
                  <a:t>key</a:t>
                </a:r>
                <a:r>
                  <a:rPr lang="zh-TW" alt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altLang="zh-TW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altLang="zh-TW" sz="18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GB" altLang="zh-TW" sz="1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/>
                  <a:t>, value</a:t>
                </a:r>
                <a:r>
                  <a:rPr lang="zh-TW" alt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altLang="zh-TW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altLang="zh-TW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GB" altLang="zh-TW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049" name="TextBox 2048">
                <a:extLst>
                  <a:ext uri="{FF2B5EF4-FFF2-40B4-BE49-F238E27FC236}">
                    <a16:creationId xmlns:a16="http://schemas.microsoft.com/office/drawing/2014/main" id="{43724EBD-29A5-2385-7D06-6678737B41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14463" y="4329504"/>
                <a:ext cx="1622110" cy="369332"/>
              </a:xfrm>
              <a:prstGeom prst="rect">
                <a:avLst/>
              </a:prstGeom>
              <a:blipFill>
                <a:blip r:embed="rId4"/>
                <a:stretch>
                  <a:fillRect l="-3125" t="-6452" b="-225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51" name="Rectangle 2050">
            <a:extLst>
              <a:ext uri="{FF2B5EF4-FFF2-40B4-BE49-F238E27FC236}">
                <a16:creationId xmlns:a16="http://schemas.microsoft.com/office/drawing/2014/main" id="{02CBD71C-6E6E-1848-5CE9-823ABA4F567C}"/>
              </a:ext>
            </a:extLst>
          </p:cNvPr>
          <p:cNvSpPr/>
          <p:nvPr/>
        </p:nvSpPr>
        <p:spPr>
          <a:xfrm>
            <a:off x="5984898" y="5429953"/>
            <a:ext cx="1499191" cy="361507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2" name="Rectangle 2051">
            <a:extLst>
              <a:ext uri="{FF2B5EF4-FFF2-40B4-BE49-F238E27FC236}">
                <a16:creationId xmlns:a16="http://schemas.microsoft.com/office/drawing/2014/main" id="{3ABFFC72-4DE7-EC41-86F4-45060655426C}"/>
              </a:ext>
            </a:extLst>
          </p:cNvPr>
          <p:cNvSpPr/>
          <p:nvPr/>
        </p:nvSpPr>
        <p:spPr>
          <a:xfrm>
            <a:off x="9637382" y="5416792"/>
            <a:ext cx="1499191" cy="361507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3" name="TextBox 2052">
            <a:extLst>
              <a:ext uri="{FF2B5EF4-FFF2-40B4-BE49-F238E27FC236}">
                <a16:creationId xmlns:a16="http://schemas.microsoft.com/office/drawing/2014/main" id="{A01EC204-B116-2CB0-7AF0-E40459442198}"/>
              </a:ext>
            </a:extLst>
          </p:cNvPr>
          <p:cNvSpPr txBox="1"/>
          <p:nvPr/>
        </p:nvSpPr>
        <p:spPr>
          <a:xfrm flipH="1">
            <a:off x="5602143" y="5593633"/>
            <a:ext cx="38275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/>
              <a:t>B</a:t>
            </a:r>
            <a:endParaRPr lang="en-US"/>
          </a:p>
        </p:txBody>
      </p:sp>
      <p:sp>
        <p:nvSpPr>
          <p:cNvPr id="2054" name="TextBox 2053">
            <a:extLst>
              <a:ext uri="{FF2B5EF4-FFF2-40B4-BE49-F238E27FC236}">
                <a16:creationId xmlns:a16="http://schemas.microsoft.com/office/drawing/2014/main" id="{762CD232-38B2-0D3F-1352-7E36A4D3598B}"/>
              </a:ext>
            </a:extLst>
          </p:cNvPr>
          <p:cNvSpPr txBox="1"/>
          <p:nvPr/>
        </p:nvSpPr>
        <p:spPr>
          <a:xfrm flipH="1">
            <a:off x="9254627" y="5565758"/>
            <a:ext cx="38275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/>
              <a:t>B</a:t>
            </a:r>
            <a:endParaRPr lang="en-US"/>
          </a:p>
        </p:txBody>
      </p:sp>
      <p:cxnSp>
        <p:nvCxnSpPr>
          <p:cNvPr id="2055" name="Straight Connector 2054">
            <a:extLst>
              <a:ext uri="{FF2B5EF4-FFF2-40B4-BE49-F238E27FC236}">
                <a16:creationId xmlns:a16="http://schemas.microsoft.com/office/drawing/2014/main" id="{F0FC59A5-EF01-8504-85E4-944D914D758B}"/>
              </a:ext>
            </a:extLst>
          </p:cNvPr>
          <p:cNvCxnSpPr>
            <a:cxnSpLocks/>
            <a:stCxn id="60" idx="3"/>
            <a:endCxn id="61" idx="1"/>
          </p:cNvCxnSpPr>
          <p:nvPr/>
        </p:nvCxnSpPr>
        <p:spPr>
          <a:xfrm flipV="1">
            <a:off x="7484091" y="4883502"/>
            <a:ext cx="2153293" cy="4191"/>
          </a:xfrm>
          <a:prstGeom prst="line">
            <a:avLst/>
          </a:prstGeom>
          <a:ln w="1270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6" name="Straight Connector 2055">
            <a:extLst>
              <a:ext uri="{FF2B5EF4-FFF2-40B4-BE49-F238E27FC236}">
                <a16:creationId xmlns:a16="http://schemas.microsoft.com/office/drawing/2014/main" id="{305B5326-314C-3D25-38C0-CB0B5D7FCB66}"/>
              </a:ext>
            </a:extLst>
          </p:cNvPr>
          <p:cNvCxnSpPr>
            <a:cxnSpLocks/>
            <a:stCxn id="62" idx="3"/>
            <a:endCxn id="2048" idx="1"/>
          </p:cNvCxnSpPr>
          <p:nvPr/>
        </p:nvCxnSpPr>
        <p:spPr>
          <a:xfrm flipV="1">
            <a:off x="7484090" y="5245008"/>
            <a:ext cx="2153293" cy="4192"/>
          </a:xfrm>
          <a:prstGeom prst="line">
            <a:avLst/>
          </a:prstGeom>
          <a:ln w="1270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7" name="Straight Connector 2056">
            <a:extLst>
              <a:ext uri="{FF2B5EF4-FFF2-40B4-BE49-F238E27FC236}">
                <a16:creationId xmlns:a16="http://schemas.microsoft.com/office/drawing/2014/main" id="{433E9D64-E280-B6AB-F941-B618636AA002}"/>
              </a:ext>
            </a:extLst>
          </p:cNvPr>
          <p:cNvCxnSpPr>
            <a:cxnSpLocks/>
            <a:stCxn id="2051" idx="3"/>
            <a:endCxn id="2052" idx="1"/>
          </p:cNvCxnSpPr>
          <p:nvPr/>
        </p:nvCxnSpPr>
        <p:spPr>
          <a:xfrm flipV="1">
            <a:off x="7484089" y="5597546"/>
            <a:ext cx="2153293" cy="13161"/>
          </a:xfrm>
          <a:prstGeom prst="line">
            <a:avLst/>
          </a:prstGeom>
          <a:ln w="1270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4" name="TextBox 2063">
            <a:extLst>
              <a:ext uri="{FF2B5EF4-FFF2-40B4-BE49-F238E27FC236}">
                <a16:creationId xmlns:a16="http://schemas.microsoft.com/office/drawing/2014/main" id="{EE2A3041-076A-02BB-89B5-C15D09F02ECF}"/>
              </a:ext>
            </a:extLst>
          </p:cNvPr>
          <p:cNvSpPr txBox="1"/>
          <p:nvPr/>
        </p:nvSpPr>
        <p:spPr>
          <a:xfrm>
            <a:off x="6585638" y="5846335"/>
            <a:ext cx="20942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[B, </a:t>
            </a:r>
            <a:r>
              <a:rPr lang="en-US" sz="1600" dirty="0" err="1"/>
              <a:t>seqlen</a:t>
            </a:r>
            <a:r>
              <a:rPr lang="en-US" sz="1600" dirty="0"/>
              <a:t>, #head, dim]</a:t>
            </a:r>
          </a:p>
        </p:txBody>
      </p:sp>
      <p:sp>
        <p:nvSpPr>
          <p:cNvPr id="2065" name="TextBox 2064">
            <a:extLst>
              <a:ext uri="{FF2B5EF4-FFF2-40B4-BE49-F238E27FC236}">
                <a16:creationId xmlns:a16="http://schemas.microsoft.com/office/drawing/2014/main" id="{4DBD7E81-8596-6F26-7463-F4B58028539C}"/>
              </a:ext>
            </a:extLst>
          </p:cNvPr>
          <p:cNvSpPr txBox="1"/>
          <p:nvPr/>
        </p:nvSpPr>
        <p:spPr>
          <a:xfrm>
            <a:off x="10197717" y="5846335"/>
            <a:ext cx="20942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[B, </a:t>
            </a:r>
            <a:r>
              <a:rPr lang="en-US" sz="1600" dirty="0" err="1"/>
              <a:t>seqlen</a:t>
            </a:r>
            <a:r>
              <a:rPr lang="en-US" sz="1600" dirty="0"/>
              <a:t>, #head, dim]</a:t>
            </a:r>
          </a:p>
        </p:txBody>
      </p:sp>
    </p:spTree>
    <p:extLst>
      <p:ext uri="{BB962C8B-B14F-4D97-AF65-F5344CB8AC3E}">
        <p14:creationId xmlns:p14="http://schemas.microsoft.com/office/powerpoint/2010/main" val="17226574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548BE2-EA1B-774C-EC38-B478DF52BA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Repurposing self attention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66DB8E6-35B5-DF55-9A74-BB258A7D060A}"/>
              </a:ext>
            </a:extLst>
          </p:cNvPr>
          <p:cNvSpPr/>
          <p:nvPr/>
        </p:nvSpPr>
        <p:spPr>
          <a:xfrm>
            <a:off x="5984900" y="4706939"/>
            <a:ext cx="1499191" cy="36150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F97942F-54D7-DBB8-7EC7-1C7472770D5B}"/>
              </a:ext>
            </a:extLst>
          </p:cNvPr>
          <p:cNvSpPr/>
          <p:nvPr/>
        </p:nvSpPr>
        <p:spPr>
          <a:xfrm>
            <a:off x="9637384" y="4702748"/>
            <a:ext cx="1499191" cy="36150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B98BCAA-AED8-875D-325B-28AAC8D673E5}"/>
              </a:ext>
            </a:extLst>
          </p:cNvPr>
          <p:cNvSpPr/>
          <p:nvPr/>
        </p:nvSpPr>
        <p:spPr>
          <a:xfrm>
            <a:off x="5984899" y="5068446"/>
            <a:ext cx="1499191" cy="361507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DDD63B0-A2D7-2439-1749-878F088E0FB0}"/>
              </a:ext>
            </a:extLst>
          </p:cNvPr>
          <p:cNvSpPr/>
          <p:nvPr/>
        </p:nvSpPr>
        <p:spPr>
          <a:xfrm>
            <a:off x="9637383" y="5064254"/>
            <a:ext cx="1499191" cy="361507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1AAA079-A802-2EA9-A921-036FBE19E80A}"/>
              </a:ext>
            </a:extLst>
          </p:cNvPr>
          <p:cNvSpPr/>
          <p:nvPr/>
        </p:nvSpPr>
        <p:spPr>
          <a:xfrm>
            <a:off x="5984898" y="5429953"/>
            <a:ext cx="1499191" cy="361507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50B28ED-C450-126D-69E7-B05371A42329}"/>
              </a:ext>
            </a:extLst>
          </p:cNvPr>
          <p:cNvSpPr/>
          <p:nvPr/>
        </p:nvSpPr>
        <p:spPr>
          <a:xfrm>
            <a:off x="9637382" y="5416792"/>
            <a:ext cx="1499191" cy="361507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5CA2A20-0202-60FB-2273-EDE7ACCD8E7C}"/>
              </a:ext>
            </a:extLst>
          </p:cNvPr>
          <p:cNvSpPr txBox="1"/>
          <p:nvPr/>
        </p:nvSpPr>
        <p:spPr>
          <a:xfrm flipH="1">
            <a:off x="5602143" y="5593633"/>
            <a:ext cx="38275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/>
              <a:t>B</a:t>
            </a:r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6876C2C-8677-1120-4E62-2C8C14F4F4EE}"/>
              </a:ext>
            </a:extLst>
          </p:cNvPr>
          <p:cNvSpPr txBox="1"/>
          <p:nvPr/>
        </p:nvSpPr>
        <p:spPr>
          <a:xfrm flipH="1">
            <a:off x="9254627" y="5565758"/>
            <a:ext cx="38275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/>
              <a:t>B</a:t>
            </a:r>
            <a:endParaRPr lang="en-US"/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A22921D7-3495-8361-1A2E-B7125EF803F2}"/>
              </a:ext>
            </a:extLst>
          </p:cNvPr>
          <p:cNvCxnSpPr>
            <a:cxnSpLocks/>
            <a:stCxn id="20" idx="3"/>
            <a:endCxn id="21" idx="1"/>
          </p:cNvCxnSpPr>
          <p:nvPr/>
        </p:nvCxnSpPr>
        <p:spPr>
          <a:xfrm flipV="1">
            <a:off x="7484091" y="4883502"/>
            <a:ext cx="2153293" cy="4191"/>
          </a:xfrm>
          <a:prstGeom prst="line">
            <a:avLst/>
          </a:prstGeom>
          <a:ln w="1270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5A084C0C-7E22-CE89-F220-B3647CAAB2C4}"/>
              </a:ext>
            </a:extLst>
          </p:cNvPr>
          <p:cNvCxnSpPr>
            <a:cxnSpLocks/>
            <a:stCxn id="22" idx="3"/>
            <a:endCxn id="25" idx="1"/>
          </p:cNvCxnSpPr>
          <p:nvPr/>
        </p:nvCxnSpPr>
        <p:spPr>
          <a:xfrm flipV="1">
            <a:off x="7484090" y="5245008"/>
            <a:ext cx="2153293" cy="4192"/>
          </a:xfrm>
          <a:prstGeom prst="line">
            <a:avLst/>
          </a:prstGeom>
          <a:ln w="1270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95DFC602-D8CD-9567-274E-CF9CDEADE61E}"/>
              </a:ext>
            </a:extLst>
          </p:cNvPr>
          <p:cNvCxnSpPr>
            <a:cxnSpLocks/>
            <a:stCxn id="28" idx="3"/>
            <a:endCxn id="29" idx="1"/>
          </p:cNvCxnSpPr>
          <p:nvPr/>
        </p:nvCxnSpPr>
        <p:spPr>
          <a:xfrm flipV="1">
            <a:off x="7484089" y="5597546"/>
            <a:ext cx="2153293" cy="13161"/>
          </a:xfrm>
          <a:prstGeom prst="line">
            <a:avLst/>
          </a:prstGeom>
          <a:ln w="1270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E43148FE-744F-DA48-423C-0DCF2A4F3ACF}"/>
              </a:ext>
            </a:extLst>
          </p:cNvPr>
          <p:cNvCxnSpPr>
            <a:cxnSpLocks/>
            <a:stCxn id="20" idx="3"/>
            <a:endCxn id="25" idx="1"/>
          </p:cNvCxnSpPr>
          <p:nvPr/>
        </p:nvCxnSpPr>
        <p:spPr>
          <a:xfrm>
            <a:off x="7484091" y="4887693"/>
            <a:ext cx="2153292" cy="357315"/>
          </a:xfrm>
          <a:prstGeom prst="line">
            <a:avLst/>
          </a:prstGeom>
          <a:ln w="1270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0C8CD4F5-D2A7-4D13-7693-E1E520937D4E}"/>
              </a:ext>
            </a:extLst>
          </p:cNvPr>
          <p:cNvCxnSpPr>
            <a:cxnSpLocks/>
            <a:stCxn id="20" idx="3"/>
            <a:endCxn id="29" idx="1"/>
          </p:cNvCxnSpPr>
          <p:nvPr/>
        </p:nvCxnSpPr>
        <p:spPr>
          <a:xfrm>
            <a:off x="7484091" y="4887693"/>
            <a:ext cx="2153291" cy="709853"/>
          </a:xfrm>
          <a:prstGeom prst="line">
            <a:avLst/>
          </a:prstGeom>
          <a:ln w="1270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2024E844-BF37-8BFA-6E32-A0E3EA4EA1C5}"/>
              </a:ext>
            </a:extLst>
          </p:cNvPr>
          <p:cNvCxnSpPr>
            <a:cxnSpLocks/>
            <a:stCxn id="22" idx="3"/>
            <a:endCxn id="21" idx="1"/>
          </p:cNvCxnSpPr>
          <p:nvPr/>
        </p:nvCxnSpPr>
        <p:spPr>
          <a:xfrm flipV="1">
            <a:off x="7484090" y="4883502"/>
            <a:ext cx="2153294" cy="365698"/>
          </a:xfrm>
          <a:prstGeom prst="line">
            <a:avLst/>
          </a:prstGeom>
          <a:ln w="1270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AEDED90C-D839-E251-B07B-C38C6660EA34}"/>
              </a:ext>
            </a:extLst>
          </p:cNvPr>
          <p:cNvCxnSpPr>
            <a:cxnSpLocks/>
            <a:stCxn id="22" idx="3"/>
            <a:endCxn id="29" idx="1"/>
          </p:cNvCxnSpPr>
          <p:nvPr/>
        </p:nvCxnSpPr>
        <p:spPr>
          <a:xfrm>
            <a:off x="7484090" y="5249200"/>
            <a:ext cx="2153292" cy="348346"/>
          </a:xfrm>
          <a:prstGeom prst="line">
            <a:avLst/>
          </a:prstGeom>
          <a:ln w="1270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A028731E-7349-4B34-40AC-B7F9373C895E}"/>
              </a:ext>
            </a:extLst>
          </p:cNvPr>
          <p:cNvCxnSpPr>
            <a:cxnSpLocks/>
            <a:stCxn id="28" idx="3"/>
            <a:endCxn id="25" idx="1"/>
          </p:cNvCxnSpPr>
          <p:nvPr/>
        </p:nvCxnSpPr>
        <p:spPr>
          <a:xfrm flipV="1">
            <a:off x="7484089" y="5245008"/>
            <a:ext cx="2153294" cy="365699"/>
          </a:xfrm>
          <a:prstGeom prst="line">
            <a:avLst/>
          </a:prstGeom>
          <a:ln w="1270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C3ABA656-AD16-30F1-89B8-3B0D7BB00A8C}"/>
              </a:ext>
            </a:extLst>
          </p:cNvPr>
          <p:cNvCxnSpPr>
            <a:cxnSpLocks/>
            <a:stCxn id="28" idx="3"/>
            <a:endCxn id="21" idx="1"/>
          </p:cNvCxnSpPr>
          <p:nvPr/>
        </p:nvCxnSpPr>
        <p:spPr>
          <a:xfrm flipV="1">
            <a:off x="7484089" y="4883502"/>
            <a:ext cx="2153295" cy="727205"/>
          </a:xfrm>
          <a:prstGeom prst="line">
            <a:avLst/>
          </a:prstGeom>
          <a:ln w="1270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676FB659-EEB9-1A92-86F5-58B79539CF56}"/>
              </a:ext>
            </a:extLst>
          </p:cNvPr>
          <p:cNvSpPr txBox="1"/>
          <p:nvPr/>
        </p:nvSpPr>
        <p:spPr>
          <a:xfrm>
            <a:off x="6585638" y="5846335"/>
            <a:ext cx="20942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[B, </a:t>
            </a:r>
            <a:r>
              <a:rPr lang="en-US" sz="1600" dirty="0" err="1"/>
              <a:t>seqlen</a:t>
            </a:r>
            <a:r>
              <a:rPr lang="en-US" sz="1600" dirty="0"/>
              <a:t>, #head, dim]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B3DB8B4-FD56-3055-DC0E-F1FE85160D8B}"/>
              </a:ext>
            </a:extLst>
          </p:cNvPr>
          <p:cNvSpPr txBox="1"/>
          <p:nvPr/>
        </p:nvSpPr>
        <p:spPr>
          <a:xfrm>
            <a:off x="10197717" y="5846335"/>
            <a:ext cx="20942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[B, </a:t>
            </a:r>
            <a:r>
              <a:rPr lang="en-US" sz="1600" dirty="0" err="1"/>
              <a:t>seqlen</a:t>
            </a:r>
            <a:r>
              <a:rPr lang="en-US" sz="1600" dirty="0"/>
              <a:t>, #head, dim]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EA5D3A5C-50DC-4818-3A66-0E78AA1A5F2C}"/>
                  </a:ext>
                </a:extLst>
              </p:cNvPr>
              <p:cNvSpPr txBox="1"/>
              <p:nvPr/>
            </p:nvSpPr>
            <p:spPr>
              <a:xfrm>
                <a:off x="2906220" y="2046466"/>
                <a:ext cx="7187806" cy="12290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GB" altLang="zh-TW" sz="2800" b="0" i="1" smtClean="0">
                        <a:latin typeface="Cambria Math" panose="02040503050406030204" pitchFamily="18" charset="0"/>
                      </a:rPr>
                      <m:t>𝐴𝑡𝑡</m:t>
                    </m:r>
                    <m:d>
                      <m:dPr>
                        <m:ctrlPr>
                          <a:rPr lang="en-GB" altLang="zh-TW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altLang="zh-TW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altLang="zh-TW" sz="2800" b="0" i="1" smtClean="0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GB" altLang="zh-TW" sz="28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GB" altLang="zh-TW" sz="28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altLang="zh-TW" sz="2800" b="1" i="0" smtClean="0">
                            <a:latin typeface="Cambria Math" panose="02040503050406030204" pitchFamily="18" charset="0"/>
                          </a:rPr>
                          <m:t>𝐊</m:t>
                        </m:r>
                        <m:r>
                          <a:rPr lang="en-GB" altLang="zh-TW" sz="2800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GB" altLang="zh-TW" sz="2800" b="1" i="0" smtClean="0">
                            <a:latin typeface="Cambria Math" panose="02040503050406030204" pitchFamily="18" charset="0"/>
                          </a:rPr>
                          <m:t>𝐕</m:t>
                        </m:r>
                      </m:e>
                    </m:d>
                    <m:r>
                      <a:rPr lang="en-GB" altLang="zh-TW" sz="28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altLang="zh-TW" sz="2800" b="0" i="1" smtClean="0">
                        <a:latin typeface="Cambria Math" panose="02040503050406030204" pitchFamily="18" charset="0"/>
                      </a:rPr>
                      <m:t>𝑠𝑜𝑓𝑡𝑚𝑎𝑥</m:t>
                    </m:r>
                    <m:d>
                      <m:dPr>
                        <m:ctrlPr>
                          <a:rPr lang="en-GB" altLang="zh-TW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GB" altLang="zh-TW" sz="28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GB" altLang="zh-TW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altLang="zh-TW" sz="2800" b="0" i="1" smtClean="0"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</m:e>
                              <m:sub>
                                <m:r>
                                  <a:rPr lang="en-GB" altLang="zh-TW" sz="2800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sSup>
                              <m:sSupPr>
                                <m:ctrlPr>
                                  <a:rPr lang="en-GB" altLang="zh-TW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altLang="zh-TW" sz="2800" b="1" i="0" smtClean="0">
                                    <a:latin typeface="Cambria Math" panose="02040503050406030204" pitchFamily="18" charset="0"/>
                                  </a:rPr>
                                  <m:t>𝐊</m:t>
                                </m:r>
                              </m:e>
                              <m:sup>
                                <m:r>
                                  <a:rPr lang="en-GB" altLang="zh-TW" sz="2800" b="0" i="1" smtClean="0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sup>
                            </m:sSup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GB" altLang="zh-TW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GB" altLang="zh-TW" sz="2800" b="0" i="1" smtClean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</m:rad>
                          </m:den>
                        </m:f>
                      </m:e>
                    </m:d>
                    <m:r>
                      <a:rPr lang="en-GB" altLang="zh-TW" sz="2800" b="1" i="0" smtClean="0">
                        <a:latin typeface="Cambria Math" panose="02040503050406030204" pitchFamily="18" charset="0"/>
                      </a:rPr>
                      <m:t>𝐕</m:t>
                    </m:r>
                  </m:oMath>
                </a14:m>
                <a:r>
                  <a:rPr lang="en-GB" altLang="zh-TW" sz="2800" dirty="0"/>
                  <a:t>, </a:t>
                </a:r>
                <a:br>
                  <a:rPr lang="en-GB" altLang="zh-TW" sz="2800" dirty="0"/>
                </a:br>
                <a:r>
                  <a:rPr lang="en-GB" altLang="zh-TW" sz="2800" dirty="0"/>
                  <a:t>where </a:t>
                </a:r>
                <a14:m>
                  <m:oMath xmlns:m="http://schemas.openxmlformats.org/officeDocument/2006/math">
                    <m:r>
                      <a:rPr lang="en-GB" altLang="zh-TW" sz="2800" b="1" i="0">
                        <a:latin typeface="Cambria Math" panose="02040503050406030204" pitchFamily="18" charset="0"/>
                      </a:rPr>
                      <m:t>𝐊</m:t>
                    </m:r>
                    <m:r>
                      <a:rPr lang="en-GB" altLang="zh-TW" sz="28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GB" altLang="zh-TW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altLang="zh-TW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altLang="zh-TW" sz="28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GB" altLang="zh-TW" sz="28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GB" altLang="zh-TW" sz="2800" b="0" i="1" smtClean="0">
                            <a:latin typeface="Cambria Math" panose="02040503050406030204" pitchFamily="18" charset="0"/>
                          </a:rPr>
                          <m:t>,…</m:t>
                        </m:r>
                        <m:sSub>
                          <m:sSubPr>
                            <m:ctrlPr>
                              <a:rPr lang="en-GB" altLang="zh-TW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altLang="zh-TW" sz="28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GB" altLang="zh-TW" sz="28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GB" altLang="zh-TW" sz="2800" b="0" i="1" smtClean="0">
                            <a:latin typeface="Cambria Math" panose="02040503050406030204" pitchFamily="18" charset="0"/>
                          </a:rPr>
                          <m:t>,…</m:t>
                        </m:r>
                      </m:e>
                    </m:d>
                  </m:oMath>
                </a14:m>
                <a:r>
                  <a:rPr lang="en-GB" altLang="zh-TW" sz="2800" dirty="0"/>
                  <a:t>, </a:t>
                </a:r>
                <a14:m>
                  <m:oMath xmlns:m="http://schemas.openxmlformats.org/officeDocument/2006/math">
                    <m:r>
                      <a:rPr lang="en-GB" altLang="zh-TW" sz="2800" b="1" i="0" smtClean="0">
                        <a:latin typeface="Cambria Math" panose="02040503050406030204" pitchFamily="18" charset="0"/>
                      </a:rPr>
                      <m:t>𝐕</m:t>
                    </m:r>
                    <m:r>
                      <a:rPr lang="en-GB" altLang="zh-TW" sz="2800" i="1">
                        <a:latin typeface="Cambria Math" panose="02040503050406030204" pitchFamily="18" charset="0"/>
                      </a:rPr>
                      <m:t>=[</m:t>
                    </m:r>
                    <m:sSub>
                      <m:sSubPr>
                        <m:ctrlPr>
                          <a:rPr lang="en-GB" altLang="zh-TW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altLang="zh-TW" sz="28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GB" altLang="zh-TW" sz="28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 altLang="zh-TW" sz="28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GB" altLang="zh-TW" sz="2800" i="1">
                        <a:latin typeface="Cambria Math" panose="02040503050406030204" pitchFamily="18" charset="0"/>
                      </a:rPr>
                      <m:t>…</m:t>
                    </m:r>
                    <m:sSub>
                      <m:sSubPr>
                        <m:ctrlPr>
                          <a:rPr lang="en-GB" altLang="zh-TW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altLang="zh-TW" sz="28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GB" altLang="zh-TW" sz="28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altLang="zh-TW" sz="28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GB" altLang="zh-TW" sz="2800" i="1">
                        <a:latin typeface="Cambria Math" panose="02040503050406030204" pitchFamily="18" charset="0"/>
                      </a:rPr>
                      <m:t>…]</m:t>
                    </m:r>
                  </m:oMath>
                </a14:m>
                <a:endParaRPr lang="en-GB" altLang="zh-TW" sz="2800" dirty="0"/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EA5D3A5C-50DC-4818-3A66-0E78AA1A5F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6220" y="2046466"/>
                <a:ext cx="7187806" cy="1229054"/>
              </a:xfrm>
              <a:prstGeom prst="rect">
                <a:avLst/>
              </a:prstGeom>
              <a:blipFill>
                <a:blip r:embed="rId2"/>
                <a:stretch>
                  <a:fillRect b="-123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5CC07E64-F3EC-C87F-FC4F-3AD4BAE901E7}"/>
                  </a:ext>
                </a:extLst>
              </p:cNvPr>
              <p:cNvSpPr txBox="1"/>
              <p:nvPr/>
            </p:nvSpPr>
            <p:spPr>
              <a:xfrm>
                <a:off x="6159007" y="4333695"/>
                <a:ext cx="115097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/>
                  <a:t>query</a:t>
                </a:r>
                <a:r>
                  <a:rPr lang="zh-TW" alt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altLang="zh-TW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altLang="zh-TW" sz="18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GB" altLang="zh-TW" sz="1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5CC07E64-F3EC-C87F-FC4F-3AD4BAE901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9007" y="4333695"/>
                <a:ext cx="1150974" cy="369332"/>
              </a:xfrm>
              <a:prstGeom prst="rect">
                <a:avLst/>
              </a:prstGeom>
              <a:blipFill>
                <a:blip r:embed="rId3"/>
                <a:stretch>
                  <a:fillRect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6F961E6B-D0BA-234A-8A89-CECB2167D919}"/>
                  </a:ext>
                </a:extLst>
              </p:cNvPr>
              <p:cNvSpPr txBox="1"/>
              <p:nvPr/>
            </p:nvSpPr>
            <p:spPr>
              <a:xfrm>
                <a:off x="9514463" y="4329504"/>
                <a:ext cx="162211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/>
                  <a:t>key</a:t>
                </a:r>
                <a:r>
                  <a:rPr lang="zh-TW" altLang="en-US" dirty="0"/>
                  <a:t> </a:t>
                </a:r>
                <a14:m>
                  <m:oMath xmlns:m="http://schemas.openxmlformats.org/officeDocument/2006/math">
                    <m:r>
                      <a:rPr lang="en-US" altLang="zh-TW" sz="1800" b="1" i="0" smtClean="0">
                        <a:latin typeface="Cambria Math" panose="02040503050406030204" pitchFamily="18" charset="0"/>
                      </a:rPr>
                      <m:t>𝐊</m:t>
                    </m:r>
                  </m:oMath>
                </a14:m>
                <a:r>
                  <a:rPr lang="en-US" dirty="0"/>
                  <a:t>, value</a:t>
                </a:r>
                <a:r>
                  <a:rPr lang="zh-TW" altLang="en-US" dirty="0"/>
                  <a:t> </a:t>
                </a:r>
                <a14:m>
                  <m:oMath xmlns:m="http://schemas.openxmlformats.org/officeDocument/2006/math">
                    <m:r>
                      <a:rPr lang="en-US" altLang="zh-TW" b="1" i="0" smtClean="0">
                        <a:latin typeface="Cambria Math" panose="02040503050406030204" pitchFamily="18" charset="0"/>
                      </a:rPr>
                      <m:t>𝐕</m:t>
                    </m:r>
                  </m:oMath>
                </a14:m>
                <a:endParaRPr lang="en-US" b="1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6F961E6B-D0BA-234A-8A89-CECB2167D9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14463" y="4329504"/>
                <a:ext cx="1622110" cy="369332"/>
              </a:xfrm>
              <a:prstGeom prst="rect">
                <a:avLst/>
              </a:prstGeom>
              <a:blipFill>
                <a:blip r:embed="rId4"/>
                <a:stretch>
                  <a:fillRect t="-6452" b="-225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7C13C037-E6B4-D25D-97DF-712F5CF3DBCC}"/>
              </a:ext>
            </a:extLst>
          </p:cNvPr>
          <p:cNvSpPr txBox="1"/>
          <p:nvPr/>
        </p:nvSpPr>
        <p:spPr>
          <a:xfrm>
            <a:off x="961426" y="4963278"/>
            <a:ext cx="42162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Batch generation: each sample attends to every samples.</a:t>
            </a:r>
          </a:p>
        </p:txBody>
      </p:sp>
    </p:spTree>
    <p:extLst>
      <p:ext uri="{BB962C8B-B14F-4D97-AF65-F5344CB8AC3E}">
        <p14:creationId xmlns:p14="http://schemas.microsoft.com/office/powerpoint/2010/main" val="23769636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D151DF-89FE-CE91-EE6E-8C9AC2F4B7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Pseudo code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29C2B7-F7A2-592E-F13D-44848DDBD7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503237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sz="2000" b="0" dirty="0">
                <a:solidFill>
                  <a:srgbClr val="9CDCFE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bs</a:t>
            </a:r>
            <a:r>
              <a:rPr lang="en-GB" sz="2000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 </a:t>
            </a:r>
            <a:r>
              <a:rPr lang="en-GB" sz="2000" b="0" dirty="0">
                <a:solidFill>
                  <a:srgbClr val="D4D4D4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=</a:t>
            </a:r>
            <a:r>
              <a:rPr lang="en-GB" sz="2000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 </a:t>
            </a:r>
            <a:r>
              <a:rPr lang="en-GB" sz="2000" b="0" dirty="0" err="1">
                <a:solidFill>
                  <a:srgbClr val="9CDCFE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k</a:t>
            </a:r>
            <a:r>
              <a:rPr lang="en-GB" sz="2000" b="0" dirty="0" err="1">
                <a:solidFill>
                  <a:srgbClr val="CCCCCC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.</a:t>
            </a:r>
            <a:r>
              <a:rPr lang="en-GB" sz="2000" b="0" dirty="0" err="1">
                <a:solidFill>
                  <a:srgbClr val="9CDCFE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shape</a:t>
            </a:r>
            <a:r>
              <a:rPr lang="en-GB" sz="2000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[</a:t>
            </a:r>
            <a:r>
              <a:rPr lang="en-GB" sz="2000" b="0" dirty="0">
                <a:solidFill>
                  <a:srgbClr val="B5CEA8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0</a:t>
            </a:r>
            <a:r>
              <a:rPr lang="en-GB" sz="2000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]</a:t>
            </a:r>
          </a:p>
          <a:p>
            <a:pPr marL="0" indent="0">
              <a:buNone/>
            </a:pPr>
            <a:r>
              <a:rPr lang="en-GB" sz="2000" b="0" dirty="0">
                <a:solidFill>
                  <a:srgbClr val="9CDCFE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k</a:t>
            </a:r>
            <a:r>
              <a:rPr lang="en-GB" sz="2000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, </a:t>
            </a:r>
            <a:r>
              <a:rPr lang="en-GB" sz="2000" b="0" dirty="0">
                <a:solidFill>
                  <a:srgbClr val="9CDCFE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v</a:t>
            </a:r>
            <a:r>
              <a:rPr lang="en-GB" sz="2000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 </a:t>
            </a:r>
            <a:r>
              <a:rPr lang="en-GB" sz="2000" b="0" dirty="0">
                <a:solidFill>
                  <a:srgbClr val="D4D4D4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=</a:t>
            </a:r>
            <a:r>
              <a:rPr lang="en-GB" sz="2000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 (</a:t>
            </a:r>
            <a:r>
              <a:rPr lang="en-GB" sz="2000" b="0" dirty="0" err="1">
                <a:solidFill>
                  <a:srgbClr val="9CDCFE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t</a:t>
            </a:r>
            <a:r>
              <a:rPr lang="en-GB" sz="2000" b="0" dirty="0" err="1">
                <a:solidFill>
                  <a:srgbClr val="CCCCCC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.</a:t>
            </a:r>
            <a:r>
              <a:rPr lang="en-GB" sz="2000" b="0" dirty="0" err="1">
                <a:solidFill>
                  <a:srgbClr val="DCDCAA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reshape</a:t>
            </a:r>
            <a:r>
              <a:rPr lang="en-GB" sz="2000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(</a:t>
            </a:r>
            <a:r>
              <a:rPr lang="en-GB" sz="2000" b="0" dirty="0">
                <a:solidFill>
                  <a:srgbClr val="B5CEA8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1</a:t>
            </a:r>
            <a:r>
              <a:rPr lang="en-GB" sz="2000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, </a:t>
            </a:r>
            <a:r>
              <a:rPr lang="en-GB" sz="2000" b="0" dirty="0">
                <a:solidFill>
                  <a:srgbClr val="D4D4D4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-</a:t>
            </a:r>
            <a:r>
              <a:rPr lang="en-GB" sz="2000" b="0" dirty="0">
                <a:solidFill>
                  <a:srgbClr val="B5CEA8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1</a:t>
            </a:r>
            <a:r>
              <a:rPr lang="en-GB" sz="2000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, </a:t>
            </a:r>
            <a:r>
              <a:rPr lang="en-GB" sz="2000" b="0" dirty="0" err="1">
                <a:solidFill>
                  <a:srgbClr val="9CDCFE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attn</a:t>
            </a:r>
            <a:r>
              <a:rPr lang="en-GB" sz="2000" b="0" dirty="0" err="1">
                <a:solidFill>
                  <a:srgbClr val="CCCCCC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.</a:t>
            </a:r>
            <a:r>
              <a:rPr lang="en-GB" sz="2000" b="0" dirty="0" err="1">
                <a:solidFill>
                  <a:srgbClr val="9CDCFE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heads</a:t>
            </a:r>
            <a:r>
              <a:rPr lang="en-GB" sz="2000" b="0" dirty="0" err="1">
                <a:solidFill>
                  <a:srgbClr val="CCCCCC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,</a:t>
            </a:r>
            <a:r>
              <a:rPr lang="en-GB" sz="2000" b="0" dirty="0" err="1">
                <a:solidFill>
                  <a:srgbClr val="9CDCFE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attn</a:t>
            </a:r>
            <a:r>
              <a:rPr lang="en-GB" sz="2000" b="0" dirty="0" err="1">
                <a:solidFill>
                  <a:srgbClr val="CCCCCC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.</a:t>
            </a:r>
            <a:r>
              <a:rPr lang="en-GB" sz="2000" b="0" dirty="0" err="1">
                <a:solidFill>
                  <a:srgbClr val="9CDCFE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dim_head</a:t>
            </a:r>
            <a:r>
              <a:rPr lang="en-GB" sz="2000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) </a:t>
            </a:r>
            <a:r>
              <a:rPr lang="en-GB" sz="2000" b="0" dirty="0">
                <a:solidFill>
                  <a:srgbClr val="C586C0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for</a:t>
            </a:r>
            <a:r>
              <a:rPr lang="en-GB" sz="2000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 </a:t>
            </a:r>
            <a:r>
              <a:rPr lang="en-GB" sz="2000" b="0" dirty="0">
                <a:solidFill>
                  <a:srgbClr val="9CDCFE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t</a:t>
            </a:r>
            <a:r>
              <a:rPr lang="en-GB" sz="2000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 </a:t>
            </a:r>
            <a:r>
              <a:rPr lang="en-GB" sz="2000" b="0" dirty="0">
                <a:solidFill>
                  <a:srgbClr val="C586C0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in</a:t>
            </a:r>
            <a:r>
              <a:rPr lang="en-GB" sz="2000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 (</a:t>
            </a:r>
            <a:r>
              <a:rPr lang="en-GB" sz="2000" b="0" dirty="0">
                <a:solidFill>
                  <a:srgbClr val="9CDCFE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k</a:t>
            </a:r>
            <a:r>
              <a:rPr lang="en-GB" sz="2000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, </a:t>
            </a:r>
            <a:r>
              <a:rPr lang="en-GB" sz="2000" b="0" dirty="0">
                <a:solidFill>
                  <a:srgbClr val="9CDCFE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v</a:t>
            </a:r>
            <a:r>
              <a:rPr lang="en-GB" sz="2000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))</a:t>
            </a:r>
          </a:p>
          <a:p>
            <a:pPr marL="0" indent="0">
              <a:buNone/>
            </a:pPr>
            <a:r>
              <a:rPr lang="en-GB" sz="2000" b="0" dirty="0">
                <a:solidFill>
                  <a:srgbClr val="9CDCFE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k</a:t>
            </a:r>
            <a:r>
              <a:rPr lang="en-GB" sz="2000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 </a:t>
            </a:r>
            <a:r>
              <a:rPr lang="en-GB" sz="2000" b="0" dirty="0">
                <a:solidFill>
                  <a:srgbClr val="D4D4D4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=</a:t>
            </a:r>
            <a:r>
              <a:rPr lang="en-GB" sz="2000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 </a:t>
            </a:r>
            <a:r>
              <a:rPr lang="en-GB" sz="2000" b="0" dirty="0" err="1">
                <a:solidFill>
                  <a:srgbClr val="9CDCFE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k</a:t>
            </a:r>
            <a:r>
              <a:rPr lang="en-GB" sz="2000" b="0" dirty="0" err="1">
                <a:solidFill>
                  <a:srgbClr val="CCCCCC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.</a:t>
            </a:r>
            <a:r>
              <a:rPr lang="en-GB" sz="2000" b="0" dirty="0" err="1">
                <a:solidFill>
                  <a:srgbClr val="DCDCAA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expand</a:t>
            </a:r>
            <a:r>
              <a:rPr lang="en-GB" sz="2000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(</a:t>
            </a:r>
            <a:r>
              <a:rPr lang="en-GB" sz="2000" b="0" dirty="0">
                <a:solidFill>
                  <a:srgbClr val="9CDCFE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bs</a:t>
            </a:r>
            <a:r>
              <a:rPr lang="en-GB" sz="2000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, </a:t>
            </a:r>
            <a:r>
              <a:rPr lang="en-GB" sz="2000" b="0" dirty="0">
                <a:solidFill>
                  <a:srgbClr val="D4D4D4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-</a:t>
            </a:r>
            <a:r>
              <a:rPr lang="en-GB" sz="2000" b="0" dirty="0">
                <a:solidFill>
                  <a:srgbClr val="B5CEA8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1</a:t>
            </a:r>
            <a:r>
              <a:rPr lang="en-GB" sz="2000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, </a:t>
            </a:r>
            <a:r>
              <a:rPr lang="en-GB" sz="2000" b="0" dirty="0">
                <a:solidFill>
                  <a:srgbClr val="D4D4D4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-</a:t>
            </a:r>
            <a:r>
              <a:rPr lang="en-GB" sz="2000" b="0" dirty="0">
                <a:solidFill>
                  <a:srgbClr val="B5CEA8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1</a:t>
            </a:r>
            <a:r>
              <a:rPr lang="en-GB" sz="2000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, </a:t>
            </a:r>
            <a:r>
              <a:rPr lang="en-GB" sz="2000" b="0" dirty="0">
                <a:solidFill>
                  <a:srgbClr val="D4D4D4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-</a:t>
            </a:r>
            <a:r>
              <a:rPr lang="en-GB" sz="2000" b="0" dirty="0">
                <a:solidFill>
                  <a:srgbClr val="B5CEA8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1</a:t>
            </a:r>
            <a:r>
              <a:rPr lang="en-GB" sz="2000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)</a:t>
            </a:r>
          </a:p>
          <a:p>
            <a:pPr marL="0" indent="0">
              <a:buNone/>
            </a:pPr>
            <a:r>
              <a:rPr lang="en-GB" sz="2000" b="0" dirty="0">
                <a:solidFill>
                  <a:srgbClr val="9CDCFE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v</a:t>
            </a:r>
            <a:r>
              <a:rPr lang="en-GB" sz="2000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 </a:t>
            </a:r>
            <a:r>
              <a:rPr lang="en-GB" sz="2000" b="0" dirty="0">
                <a:solidFill>
                  <a:srgbClr val="D4D4D4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=</a:t>
            </a:r>
            <a:r>
              <a:rPr lang="en-GB" sz="2000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 </a:t>
            </a:r>
            <a:r>
              <a:rPr lang="en-GB" sz="2000" b="0" dirty="0" err="1">
                <a:solidFill>
                  <a:srgbClr val="9CDCFE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v</a:t>
            </a:r>
            <a:r>
              <a:rPr lang="en-GB" sz="2000" b="0" dirty="0" err="1">
                <a:solidFill>
                  <a:srgbClr val="CCCCCC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.</a:t>
            </a:r>
            <a:r>
              <a:rPr lang="en-GB" sz="2000" b="0" dirty="0" err="1">
                <a:solidFill>
                  <a:srgbClr val="DCDCAA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expand</a:t>
            </a:r>
            <a:r>
              <a:rPr lang="en-GB" sz="2000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(</a:t>
            </a:r>
            <a:r>
              <a:rPr lang="en-GB" sz="2000" b="0" dirty="0">
                <a:solidFill>
                  <a:srgbClr val="9CDCFE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bs</a:t>
            </a:r>
            <a:r>
              <a:rPr lang="en-GB" sz="2000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, </a:t>
            </a:r>
            <a:r>
              <a:rPr lang="en-GB" sz="2000" b="0" dirty="0">
                <a:solidFill>
                  <a:srgbClr val="D4D4D4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-</a:t>
            </a:r>
            <a:r>
              <a:rPr lang="en-GB" sz="2000" b="0" dirty="0">
                <a:solidFill>
                  <a:srgbClr val="B5CEA8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1</a:t>
            </a:r>
            <a:r>
              <a:rPr lang="en-GB" sz="2000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, </a:t>
            </a:r>
            <a:r>
              <a:rPr lang="en-GB" sz="2000" b="0" dirty="0">
                <a:solidFill>
                  <a:srgbClr val="D4D4D4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-</a:t>
            </a:r>
            <a:r>
              <a:rPr lang="en-GB" sz="2000" b="0" dirty="0">
                <a:solidFill>
                  <a:srgbClr val="B5CEA8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1</a:t>
            </a:r>
            <a:r>
              <a:rPr lang="en-GB" sz="2000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, </a:t>
            </a:r>
            <a:r>
              <a:rPr lang="en-GB" sz="2000" b="0" dirty="0">
                <a:solidFill>
                  <a:srgbClr val="D4D4D4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-</a:t>
            </a:r>
            <a:r>
              <a:rPr lang="en-GB" sz="2000" b="0" dirty="0">
                <a:solidFill>
                  <a:srgbClr val="B5CEA8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1</a:t>
            </a:r>
            <a:r>
              <a:rPr lang="en-GB" sz="2000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)</a:t>
            </a:r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6FE9A40-8556-7339-220C-8E1C1BAE4F21}"/>
              </a:ext>
            </a:extLst>
          </p:cNvPr>
          <p:cNvGrpSpPr/>
          <p:nvPr/>
        </p:nvGrpSpPr>
        <p:grpSpPr>
          <a:xfrm>
            <a:off x="621267" y="1825625"/>
            <a:ext cx="3037318" cy="1855385"/>
            <a:chOff x="3245713" y="1825625"/>
            <a:chExt cx="3037318" cy="1855385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A64ACECF-BCFC-A86A-D872-2A0BEDE74BA6}"/>
                </a:ext>
              </a:extLst>
            </p:cNvPr>
            <p:cNvSpPr/>
            <p:nvPr/>
          </p:nvSpPr>
          <p:spPr>
            <a:xfrm>
              <a:off x="3628470" y="2198869"/>
              <a:ext cx="1150975" cy="361507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02CC0933-C202-D4FE-3388-B298A203B909}"/>
                </a:ext>
              </a:extLst>
            </p:cNvPr>
            <p:cNvSpPr/>
            <p:nvPr/>
          </p:nvSpPr>
          <p:spPr>
            <a:xfrm>
              <a:off x="3628469" y="2560375"/>
              <a:ext cx="1150975" cy="361507"/>
            </a:xfrm>
            <a:prstGeom prst="rect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B61A3B26-AD88-FE24-BC26-209471A9F917}"/>
                </a:ext>
              </a:extLst>
            </p:cNvPr>
            <p:cNvSpPr txBox="1"/>
            <p:nvPr/>
          </p:nvSpPr>
          <p:spPr>
            <a:xfrm>
              <a:off x="3802577" y="1825625"/>
              <a:ext cx="115097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dirty="0"/>
                <a:t>key, value</a:t>
              </a: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C2F1E795-95DF-4C2A-2F38-B8BFE2358E50}"/>
                </a:ext>
              </a:extLst>
            </p:cNvPr>
            <p:cNvSpPr/>
            <p:nvPr/>
          </p:nvSpPr>
          <p:spPr>
            <a:xfrm>
              <a:off x="3628468" y="2912913"/>
              <a:ext cx="1150975" cy="361507"/>
            </a:xfrm>
            <a:prstGeom prst="rect">
              <a:avLst/>
            </a:prstGeom>
            <a:solidFill>
              <a:schemeClr val="accent4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220F96E7-6733-D1D7-EC40-9D958A51A65B}"/>
                </a:ext>
              </a:extLst>
            </p:cNvPr>
            <p:cNvSpPr txBox="1"/>
            <p:nvPr/>
          </p:nvSpPr>
          <p:spPr>
            <a:xfrm flipH="1">
              <a:off x="3245713" y="3061879"/>
              <a:ext cx="382755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800"/>
                <a:t>B</a:t>
              </a:r>
              <a:endParaRPr lang="en-US"/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61AD76BA-C707-0E31-9687-9597BDDBA01C}"/>
                </a:ext>
              </a:extLst>
            </p:cNvPr>
            <p:cNvSpPr txBox="1"/>
            <p:nvPr/>
          </p:nvSpPr>
          <p:spPr>
            <a:xfrm>
              <a:off x="4188803" y="3342456"/>
              <a:ext cx="209422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[B, </a:t>
              </a:r>
              <a:r>
                <a:rPr lang="en-US" sz="1600" dirty="0" err="1"/>
                <a:t>seqlen</a:t>
              </a:r>
              <a:r>
                <a:rPr lang="en-US" sz="1600" dirty="0"/>
                <a:t>, #head, dim]</a:t>
              </a: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DF93EC00-166B-2998-A652-D9B66FCA5E0B}"/>
              </a:ext>
            </a:extLst>
          </p:cNvPr>
          <p:cNvGrpSpPr/>
          <p:nvPr/>
        </p:nvGrpSpPr>
        <p:grpSpPr>
          <a:xfrm>
            <a:off x="3784724" y="1813435"/>
            <a:ext cx="3457322" cy="1867575"/>
            <a:chOff x="3628471" y="1825625"/>
            <a:chExt cx="3457322" cy="1867575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E9EFD9B9-255D-9516-333A-39B397837FB8}"/>
                </a:ext>
              </a:extLst>
            </p:cNvPr>
            <p:cNvSpPr/>
            <p:nvPr/>
          </p:nvSpPr>
          <p:spPr>
            <a:xfrm>
              <a:off x="3628471" y="2192932"/>
              <a:ext cx="1150974" cy="361507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E19A7678-5933-CF88-9AC4-7607651AB45E}"/>
                </a:ext>
              </a:extLst>
            </p:cNvPr>
            <p:cNvSpPr/>
            <p:nvPr/>
          </p:nvSpPr>
          <p:spPr>
            <a:xfrm>
              <a:off x="4779445" y="2192932"/>
              <a:ext cx="1150974" cy="361507"/>
            </a:xfrm>
            <a:prstGeom prst="rect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343F5DB0-48AB-2573-1E66-D40C8579F893}"/>
                </a:ext>
              </a:extLst>
            </p:cNvPr>
            <p:cNvSpPr txBox="1"/>
            <p:nvPr/>
          </p:nvSpPr>
          <p:spPr>
            <a:xfrm>
              <a:off x="3802577" y="1825625"/>
              <a:ext cx="115097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dirty="0"/>
                <a:t>key, value</a:t>
              </a: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D3E23F07-5D5D-316B-8D62-9E68A39F2685}"/>
                </a:ext>
              </a:extLst>
            </p:cNvPr>
            <p:cNvSpPr/>
            <p:nvPr/>
          </p:nvSpPr>
          <p:spPr>
            <a:xfrm>
              <a:off x="5934819" y="2192932"/>
              <a:ext cx="1150974" cy="361507"/>
            </a:xfrm>
            <a:prstGeom prst="rect">
              <a:avLst/>
            </a:prstGeom>
            <a:solidFill>
              <a:schemeClr val="accent4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3D667AE8-2824-68AF-B9ED-77783E91A5B9}"/>
                </a:ext>
              </a:extLst>
            </p:cNvPr>
            <p:cNvSpPr txBox="1"/>
            <p:nvPr/>
          </p:nvSpPr>
          <p:spPr>
            <a:xfrm>
              <a:off x="4378064" y="3354646"/>
              <a:ext cx="230383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[</a:t>
              </a:r>
              <a:r>
                <a:rPr lang="en-US" altLang="zh-TW" sz="1600" dirty="0"/>
                <a:t>1</a:t>
              </a:r>
              <a:r>
                <a:rPr lang="en-US" sz="1600" dirty="0"/>
                <a:t>, </a:t>
              </a:r>
              <a:r>
                <a:rPr lang="en-US" altLang="zh-TW" sz="1600" dirty="0"/>
                <a:t>B</a:t>
              </a:r>
              <a:r>
                <a:rPr lang="zh-TW" altLang="en-US" sz="1600" dirty="0"/>
                <a:t>*</a:t>
              </a:r>
              <a:r>
                <a:rPr lang="en-US" sz="1600" dirty="0" err="1"/>
                <a:t>seqlen</a:t>
              </a:r>
              <a:r>
                <a:rPr lang="en-US" sz="1600" dirty="0"/>
                <a:t>, #head, dim]</a:t>
              </a: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59D208CE-40BC-9E0C-3902-1367F227A3F5}"/>
              </a:ext>
            </a:extLst>
          </p:cNvPr>
          <p:cNvGrpSpPr/>
          <p:nvPr/>
        </p:nvGrpSpPr>
        <p:grpSpPr>
          <a:xfrm>
            <a:off x="8572153" y="1782827"/>
            <a:ext cx="3507804" cy="1911763"/>
            <a:chOff x="3628471" y="1825625"/>
            <a:chExt cx="3507804" cy="1911763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7A71634C-B8DB-EC06-E17F-5692392B4EB0}"/>
                </a:ext>
              </a:extLst>
            </p:cNvPr>
            <p:cNvSpPr/>
            <p:nvPr/>
          </p:nvSpPr>
          <p:spPr>
            <a:xfrm>
              <a:off x="3628471" y="2192932"/>
              <a:ext cx="1150974" cy="361507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8F1110CF-7691-8C7C-7067-9CE232D39DB7}"/>
                </a:ext>
              </a:extLst>
            </p:cNvPr>
            <p:cNvSpPr/>
            <p:nvPr/>
          </p:nvSpPr>
          <p:spPr>
            <a:xfrm>
              <a:off x="4779445" y="2192932"/>
              <a:ext cx="1150974" cy="361507"/>
            </a:xfrm>
            <a:prstGeom prst="rect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6BC6D505-C77F-7C1A-4FDE-16253CA04947}"/>
                </a:ext>
              </a:extLst>
            </p:cNvPr>
            <p:cNvSpPr txBox="1"/>
            <p:nvPr/>
          </p:nvSpPr>
          <p:spPr>
            <a:xfrm>
              <a:off x="3802577" y="1825625"/>
              <a:ext cx="115097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dirty="0"/>
                <a:t>key, value</a:t>
              </a: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32A94A55-578A-7530-63CB-D6D5385653A5}"/>
                </a:ext>
              </a:extLst>
            </p:cNvPr>
            <p:cNvSpPr/>
            <p:nvPr/>
          </p:nvSpPr>
          <p:spPr>
            <a:xfrm>
              <a:off x="5934819" y="2192932"/>
              <a:ext cx="1150974" cy="361507"/>
            </a:xfrm>
            <a:prstGeom prst="rect">
              <a:avLst/>
            </a:prstGeom>
            <a:solidFill>
              <a:schemeClr val="accent4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A2CF7F36-29E7-848F-AC27-EF26A142683E}"/>
                </a:ext>
              </a:extLst>
            </p:cNvPr>
            <p:cNvSpPr txBox="1"/>
            <p:nvPr/>
          </p:nvSpPr>
          <p:spPr>
            <a:xfrm>
              <a:off x="4832439" y="3398834"/>
              <a:ext cx="230383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[</a:t>
              </a:r>
              <a:r>
                <a:rPr lang="en-US" altLang="zh-TW" sz="1600" dirty="0"/>
                <a:t>B</a:t>
              </a:r>
              <a:r>
                <a:rPr lang="en-US" sz="1600" dirty="0"/>
                <a:t>, </a:t>
              </a:r>
              <a:r>
                <a:rPr lang="en-US" altLang="zh-TW" sz="1600" dirty="0"/>
                <a:t>B</a:t>
              </a:r>
              <a:r>
                <a:rPr lang="zh-TW" altLang="en-US" sz="1600" dirty="0"/>
                <a:t>*</a:t>
              </a:r>
              <a:r>
                <a:rPr lang="en-US" sz="1600" dirty="0" err="1"/>
                <a:t>seqlen</a:t>
              </a:r>
              <a:r>
                <a:rPr lang="en-US" sz="1600" dirty="0"/>
                <a:t>, #head, dim]</a:t>
              </a:r>
            </a:p>
          </p:txBody>
        </p:sp>
      </p:grpSp>
      <p:sp>
        <p:nvSpPr>
          <p:cNvPr id="66" name="Rectangle 65">
            <a:extLst>
              <a:ext uri="{FF2B5EF4-FFF2-40B4-BE49-F238E27FC236}">
                <a16:creationId xmlns:a16="http://schemas.microsoft.com/office/drawing/2014/main" id="{4BD0FBFC-53D6-5CE5-A182-C851D18430A3}"/>
              </a:ext>
            </a:extLst>
          </p:cNvPr>
          <p:cNvSpPr/>
          <p:nvPr/>
        </p:nvSpPr>
        <p:spPr>
          <a:xfrm>
            <a:off x="8572153" y="2523830"/>
            <a:ext cx="1150974" cy="36150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587B7886-A18E-C438-B09E-682B435CB96D}"/>
              </a:ext>
            </a:extLst>
          </p:cNvPr>
          <p:cNvSpPr/>
          <p:nvPr/>
        </p:nvSpPr>
        <p:spPr>
          <a:xfrm>
            <a:off x="9723127" y="2523830"/>
            <a:ext cx="1150974" cy="361507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E096EF5C-AAB5-FF21-C45A-651EA04DE062}"/>
              </a:ext>
            </a:extLst>
          </p:cNvPr>
          <p:cNvSpPr/>
          <p:nvPr/>
        </p:nvSpPr>
        <p:spPr>
          <a:xfrm>
            <a:off x="10878501" y="2523830"/>
            <a:ext cx="1150974" cy="361507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70FD644D-D25C-0EF4-BEAE-0B33177B8550}"/>
              </a:ext>
            </a:extLst>
          </p:cNvPr>
          <p:cNvSpPr/>
          <p:nvPr/>
        </p:nvSpPr>
        <p:spPr>
          <a:xfrm>
            <a:off x="8572153" y="2885889"/>
            <a:ext cx="1150974" cy="36150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84F420CE-E28A-D0D3-5F45-AAC79A152F25}"/>
              </a:ext>
            </a:extLst>
          </p:cNvPr>
          <p:cNvSpPr/>
          <p:nvPr/>
        </p:nvSpPr>
        <p:spPr>
          <a:xfrm>
            <a:off x="9723127" y="2885889"/>
            <a:ext cx="1150974" cy="361507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C517C367-6643-C0B6-F146-1F9A17EA82A0}"/>
              </a:ext>
            </a:extLst>
          </p:cNvPr>
          <p:cNvSpPr/>
          <p:nvPr/>
        </p:nvSpPr>
        <p:spPr>
          <a:xfrm>
            <a:off x="10878501" y="2885889"/>
            <a:ext cx="1150974" cy="361507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74E93659-F389-C3F5-B159-944F73FA8509}"/>
              </a:ext>
            </a:extLst>
          </p:cNvPr>
          <p:cNvCxnSpPr>
            <a:cxnSpLocks/>
          </p:cNvCxnSpPr>
          <p:nvPr/>
        </p:nvCxnSpPr>
        <p:spPr>
          <a:xfrm>
            <a:off x="2611471" y="2741128"/>
            <a:ext cx="641463" cy="0"/>
          </a:xfrm>
          <a:prstGeom prst="line">
            <a:avLst/>
          </a:prstGeom>
          <a:ln w="1270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C18DCF50-5026-8E00-20EB-F1EE0733C674}"/>
              </a:ext>
            </a:extLst>
          </p:cNvPr>
          <p:cNvCxnSpPr>
            <a:cxnSpLocks/>
          </p:cNvCxnSpPr>
          <p:nvPr/>
        </p:nvCxnSpPr>
        <p:spPr>
          <a:xfrm>
            <a:off x="7573378" y="2738137"/>
            <a:ext cx="641463" cy="0"/>
          </a:xfrm>
          <a:prstGeom prst="line">
            <a:avLst/>
          </a:prstGeom>
          <a:ln w="1270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89892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587F28-EAE8-90C5-7858-3DCF270E7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Training-free/zero-shot</a:t>
            </a:r>
            <a:r>
              <a:rPr lang="zh-TW" altLang="en-US" dirty="0"/>
              <a:t> </a:t>
            </a:r>
            <a:r>
              <a:rPr lang="en-US" altLang="zh-TW" dirty="0"/>
              <a:t>v</a:t>
            </a:r>
            <a:r>
              <a:rPr lang="en-US" dirty="0"/>
              <a:t>ideo</a:t>
            </a:r>
            <a:r>
              <a:rPr lang="zh-TW" altLang="en-US" dirty="0"/>
              <a:t> </a:t>
            </a:r>
            <a:r>
              <a:rPr lang="en-US" altLang="zh-TW" dirty="0"/>
              <a:t>stylization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189EC4-337C-94E9-E3E7-F1452C7C06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zh-TW" dirty="0"/>
          </a:p>
          <a:p>
            <a:endParaRPr lang="en-US" altLang="zh-TW" dirty="0"/>
          </a:p>
          <a:p>
            <a:endParaRPr lang="en-US" altLang="zh-TW" dirty="0"/>
          </a:p>
          <a:p>
            <a:endParaRPr lang="en-US" altLang="zh-TW" dirty="0"/>
          </a:p>
          <a:p>
            <a:r>
              <a:rPr lang="en-US" altLang="zh-TW" dirty="0"/>
              <a:t>Each</a:t>
            </a:r>
            <a:r>
              <a:rPr lang="zh-TW" altLang="en-US" dirty="0"/>
              <a:t> </a:t>
            </a:r>
            <a:r>
              <a:rPr lang="en-US" altLang="zh-TW" dirty="0"/>
              <a:t>frame</a:t>
            </a:r>
            <a:r>
              <a:rPr lang="zh-TW" altLang="en-US" dirty="0"/>
              <a:t> </a:t>
            </a:r>
            <a:r>
              <a:rPr lang="en-US" altLang="zh-TW" dirty="0"/>
              <a:t>attends</a:t>
            </a:r>
            <a:r>
              <a:rPr lang="zh-TW" altLang="en-US" dirty="0"/>
              <a:t> </a:t>
            </a:r>
            <a:r>
              <a:rPr lang="en-US" altLang="zh-TW" dirty="0"/>
              <a:t>to</a:t>
            </a:r>
            <a:r>
              <a:rPr lang="zh-TW" altLang="en-US" dirty="0"/>
              <a:t> </a:t>
            </a:r>
            <a:r>
              <a:rPr lang="en-US" altLang="zh-TW" dirty="0"/>
              <a:t>pre-defined</a:t>
            </a:r>
            <a:r>
              <a:rPr lang="zh-TW" altLang="en-US" dirty="0"/>
              <a:t> </a:t>
            </a:r>
            <a:r>
              <a:rPr lang="en-US" altLang="zh-TW" dirty="0"/>
              <a:t>“keyframes”</a:t>
            </a:r>
          </a:p>
          <a:p>
            <a:pPr lvl="1"/>
            <a:r>
              <a:rPr lang="en-US" altLang="zh-TW" dirty="0"/>
              <a:t>Pix2Video [1]:</a:t>
            </a:r>
            <a:r>
              <a:rPr lang="zh-TW" altLang="en-US" dirty="0"/>
              <a:t> </a:t>
            </a:r>
            <a:r>
              <a:rPr lang="en-GB" altLang="zh-TW" dirty="0"/>
              <a:t>keyframes = [frame 1, frame t-1]</a:t>
            </a:r>
            <a:endParaRPr lang="en-US" altLang="zh-TW" dirty="0"/>
          </a:p>
          <a:p>
            <a:pPr lvl="1"/>
            <a:r>
              <a:rPr lang="en-GB" dirty="0" err="1"/>
              <a:t>FateZero</a:t>
            </a:r>
            <a:r>
              <a:rPr lang="en-GB" dirty="0"/>
              <a:t> [2]: </a:t>
            </a:r>
            <a:r>
              <a:rPr lang="en-GB" altLang="zh-TW" dirty="0"/>
              <a:t>keyframes = [middle frame]</a:t>
            </a:r>
            <a:endParaRPr lang="en-US" altLang="zh-TW" dirty="0"/>
          </a:p>
          <a:p>
            <a:pPr lvl="1"/>
            <a:r>
              <a:rPr lang="en-GB" dirty="0"/>
              <a:t>Text2Video-Zero [3]: </a:t>
            </a:r>
            <a:r>
              <a:rPr lang="en-GB" altLang="zh-TW" dirty="0"/>
              <a:t>keyframes = [frame 1]</a:t>
            </a:r>
            <a:endParaRPr lang="en-US" altLang="zh-TW" dirty="0"/>
          </a:p>
          <a:p>
            <a:pPr lvl="1"/>
            <a:endParaRPr lang="en-US" altLang="zh-TW" dirty="0"/>
          </a:p>
          <a:p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5686FF3-7A45-83A3-4A79-57F19D3B4246}"/>
              </a:ext>
            </a:extLst>
          </p:cNvPr>
          <p:cNvSpPr/>
          <p:nvPr/>
        </p:nvSpPr>
        <p:spPr>
          <a:xfrm>
            <a:off x="3787965" y="2367500"/>
            <a:ext cx="1499191" cy="36150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TW" dirty="0"/>
              <a:t>frame</a:t>
            </a:r>
            <a:r>
              <a:rPr lang="zh-TW" altLang="en-US" dirty="0"/>
              <a:t> </a:t>
            </a:r>
            <a:r>
              <a:rPr lang="en-US" altLang="zh-TW" dirty="0"/>
              <a:t>t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4AEACAD-B436-8C83-1E89-5C3823EEAF4C}"/>
              </a:ext>
            </a:extLst>
          </p:cNvPr>
          <p:cNvSpPr/>
          <p:nvPr/>
        </p:nvSpPr>
        <p:spPr>
          <a:xfrm>
            <a:off x="7440449" y="2363309"/>
            <a:ext cx="1499191" cy="36150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TW" dirty="0"/>
              <a:t>frame</a:t>
            </a:r>
            <a:r>
              <a:rPr lang="zh-TW" altLang="en-US" dirty="0"/>
              <a:t> </a:t>
            </a:r>
            <a:r>
              <a:rPr lang="en-US" altLang="zh-TW" dirty="0"/>
              <a:t>t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7D79AA0-CBED-E089-1786-4E7B3DAA21A5}"/>
              </a:ext>
            </a:extLst>
          </p:cNvPr>
          <p:cNvSpPr txBox="1"/>
          <p:nvPr/>
        </p:nvSpPr>
        <p:spPr>
          <a:xfrm>
            <a:off x="3962072" y="1994256"/>
            <a:ext cx="11509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query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9FD8A19-CB26-3A05-2F87-21D4531269F6}"/>
              </a:ext>
            </a:extLst>
          </p:cNvPr>
          <p:cNvSpPr/>
          <p:nvPr/>
        </p:nvSpPr>
        <p:spPr>
          <a:xfrm>
            <a:off x="7440448" y="2724815"/>
            <a:ext cx="1499191" cy="361507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TW" dirty="0"/>
              <a:t>keyframe</a:t>
            </a:r>
            <a:r>
              <a:rPr lang="zh-TW" altLang="en-US" dirty="0"/>
              <a:t> </a:t>
            </a:r>
            <a:r>
              <a:rPr lang="en-US" altLang="zh-TW" dirty="0"/>
              <a:t>#1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23A248A-868F-C117-0E4C-3603E0D7D0C0}"/>
              </a:ext>
            </a:extLst>
          </p:cNvPr>
          <p:cNvSpPr txBox="1"/>
          <p:nvPr/>
        </p:nvSpPr>
        <p:spPr>
          <a:xfrm>
            <a:off x="7614556" y="1990065"/>
            <a:ext cx="11509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key, value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AB14B78-6376-3CDA-C22A-12C79DE41F9D}"/>
              </a:ext>
            </a:extLst>
          </p:cNvPr>
          <p:cNvSpPr/>
          <p:nvPr/>
        </p:nvSpPr>
        <p:spPr>
          <a:xfrm>
            <a:off x="7440447" y="3077353"/>
            <a:ext cx="1499191" cy="361507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TW" dirty="0"/>
              <a:t>keyframe</a:t>
            </a:r>
            <a:r>
              <a:rPr lang="zh-TW" altLang="en-US" dirty="0"/>
              <a:t> </a:t>
            </a:r>
            <a:r>
              <a:rPr lang="en-US" altLang="zh-TW" dirty="0"/>
              <a:t>#2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15345EC-66AB-F953-286F-19E9960D5AAD}"/>
              </a:ext>
            </a:extLst>
          </p:cNvPr>
          <p:cNvCxnSpPr>
            <a:cxnSpLocks/>
            <a:stCxn id="4" idx="3"/>
            <a:endCxn id="5" idx="1"/>
          </p:cNvCxnSpPr>
          <p:nvPr/>
        </p:nvCxnSpPr>
        <p:spPr>
          <a:xfrm flipV="1">
            <a:off x="5287156" y="2544063"/>
            <a:ext cx="2153293" cy="4191"/>
          </a:xfrm>
          <a:prstGeom prst="line">
            <a:avLst/>
          </a:prstGeom>
          <a:ln w="1270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93F1DE4-0273-E474-DAA9-624189A55CB6}"/>
              </a:ext>
            </a:extLst>
          </p:cNvPr>
          <p:cNvCxnSpPr>
            <a:cxnSpLocks/>
            <a:stCxn id="4" idx="3"/>
            <a:endCxn id="8" idx="1"/>
          </p:cNvCxnSpPr>
          <p:nvPr/>
        </p:nvCxnSpPr>
        <p:spPr>
          <a:xfrm>
            <a:off x="5287156" y="2548254"/>
            <a:ext cx="2153292" cy="357315"/>
          </a:xfrm>
          <a:prstGeom prst="line">
            <a:avLst/>
          </a:prstGeom>
          <a:ln w="1270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3304D5E-1956-22D0-7607-EC3D69C14A32}"/>
              </a:ext>
            </a:extLst>
          </p:cNvPr>
          <p:cNvCxnSpPr>
            <a:cxnSpLocks/>
            <a:stCxn id="4" idx="3"/>
            <a:endCxn id="11" idx="1"/>
          </p:cNvCxnSpPr>
          <p:nvPr/>
        </p:nvCxnSpPr>
        <p:spPr>
          <a:xfrm>
            <a:off x="5287156" y="2548254"/>
            <a:ext cx="2153291" cy="709853"/>
          </a:xfrm>
          <a:prstGeom prst="line">
            <a:avLst/>
          </a:prstGeom>
          <a:ln w="1270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3479184A-1EDE-4D4C-953D-B1EC383F91FB}"/>
              </a:ext>
            </a:extLst>
          </p:cNvPr>
          <p:cNvSpPr txBox="1"/>
          <p:nvPr/>
        </p:nvSpPr>
        <p:spPr>
          <a:xfrm>
            <a:off x="686522" y="5891861"/>
            <a:ext cx="1121095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dirty="0"/>
              <a:t>[1] </a:t>
            </a:r>
            <a:r>
              <a:rPr lang="en-US" altLang="zh-TW" dirty="0" err="1"/>
              <a:t>Ceylan</a:t>
            </a:r>
            <a:r>
              <a:rPr lang="zh-TW" altLang="en-US" dirty="0"/>
              <a:t> </a:t>
            </a:r>
            <a:r>
              <a:rPr lang="en-US" altLang="zh-TW" dirty="0"/>
              <a:t>et</a:t>
            </a:r>
            <a:r>
              <a:rPr lang="zh-TW" altLang="en-US" dirty="0"/>
              <a:t> </a:t>
            </a:r>
            <a:r>
              <a:rPr lang="en-US" altLang="zh-TW" dirty="0"/>
              <a:t>al., Pix2Video: Video Editing using Image Diffusion, </a:t>
            </a:r>
            <a:r>
              <a:rPr lang="en-US" altLang="zh-TW" i="1" dirty="0"/>
              <a:t>ICCV’23</a:t>
            </a:r>
            <a:endParaRPr lang="en-US" altLang="zh-TW" dirty="0"/>
          </a:p>
          <a:p>
            <a:r>
              <a:rPr lang="en-US" altLang="zh-TW" dirty="0"/>
              <a:t>[2] </a:t>
            </a:r>
            <a:r>
              <a:rPr lang="en-GB" altLang="zh-TW" dirty="0"/>
              <a:t>Qi</a:t>
            </a:r>
            <a:r>
              <a:rPr lang="en-US" altLang="zh-TW" dirty="0"/>
              <a:t> </a:t>
            </a:r>
            <a:r>
              <a:rPr lang="en-GB" altLang="zh-TW" dirty="0"/>
              <a:t>et</a:t>
            </a:r>
            <a:r>
              <a:rPr lang="en-US" altLang="zh-TW" dirty="0"/>
              <a:t> </a:t>
            </a:r>
            <a:r>
              <a:rPr lang="en-GB" altLang="zh-TW" dirty="0"/>
              <a:t>al.,</a:t>
            </a:r>
            <a:r>
              <a:rPr lang="en-US" altLang="zh-TW" dirty="0"/>
              <a:t> </a:t>
            </a:r>
            <a:r>
              <a:rPr lang="en-US" altLang="zh-TW" dirty="0" err="1"/>
              <a:t>FateZero</a:t>
            </a:r>
            <a:r>
              <a:rPr lang="en-US" altLang="zh-TW" dirty="0"/>
              <a:t>: Fusing Attentions for Zero-shot Text-based Video Editing, </a:t>
            </a:r>
            <a:r>
              <a:rPr lang="en-US" altLang="zh-TW" i="1" dirty="0"/>
              <a:t>ICCV’23</a:t>
            </a:r>
            <a:endParaRPr lang="en-GB" altLang="zh-TW" i="1" dirty="0"/>
          </a:p>
          <a:p>
            <a:r>
              <a:rPr lang="en-US" altLang="zh-TW" dirty="0"/>
              <a:t>[3] Khachatryan et al., Text2Video-Zero: Text-to-Image Diffusion Models are Zero-Shot Video Generators, </a:t>
            </a:r>
            <a:r>
              <a:rPr lang="en-US" altLang="zh-TW" i="1" dirty="0"/>
              <a:t>ICCV’23</a:t>
            </a:r>
          </a:p>
        </p:txBody>
      </p:sp>
    </p:spTree>
    <p:extLst>
      <p:ext uri="{BB962C8B-B14F-4D97-AF65-F5344CB8AC3E}">
        <p14:creationId xmlns:p14="http://schemas.microsoft.com/office/powerpoint/2010/main" val="13250327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523C19-6290-B10A-6A4A-F970402BCE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Applied</a:t>
            </a:r>
            <a:r>
              <a:rPr lang="zh-TW" altLang="en-US" dirty="0"/>
              <a:t> </a:t>
            </a:r>
            <a:r>
              <a:rPr lang="en-US" altLang="zh-TW" dirty="0"/>
              <a:t>on</a:t>
            </a:r>
            <a:r>
              <a:rPr lang="zh-TW" altLang="en-US" dirty="0"/>
              <a:t> </a:t>
            </a:r>
            <a:r>
              <a:rPr lang="en-US" altLang="zh-TW" dirty="0"/>
              <a:t>multi-view</a:t>
            </a:r>
            <a:r>
              <a:rPr lang="zh-TW" altLang="en-US" dirty="0"/>
              <a:t> </a:t>
            </a:r>
            <a:r>
              <a:rPr lang="en-US" altLang="zh-TW" dirty="0"/>
              <a:t>generation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6853AB-6B17-DB0A-D724-A9CD19B31F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Stacking</a:t>
            </a:r>
            <a:r>
              <a:rPr lang="zh-TW" altLang="en-US" dirty="0"/>
              <a:t> </a:t>
            </a:r>
            <a:r>
              <a:rPr lang="en-US" altLang="zh-TW" dirty="0"/>
              <a:t>views</a:t>
            </a:r>
            <a:r>
              <a:rPr lang="zh-TW" altLang="en-US" dirty="0"/>
              <a:t> </a:t>
            </a:r>
            <a:r>
              <a:rPr lang="en-US" altLang="zh-TW" dirty="0"/>
              <a:t>into</a:t>
            </a:r>
            <a:r>
              <a:rPr lang="zh-TW" altLang="en-US" dirty="0"/>
              <a:t> </a:t>
            </a:r>
            <a:r>
              <a:rPr lang="en-US" altLang="zh-TW" dirty="0"/>
              <a:t>an</a:t>
            </a:r>
            <a:r>
              <a:rPr lang="zh-TW" altLang="en-US" dirty="0"/>
              <a:t> </a:t>
            </a:r>
            <a:r>
              <a:rPr lang="en-US" altLang="zh-TW" dirty="0"/>
              <a:t>image</a:t>
            </a:r>
            <a:r>
              <a:rPr lang="zh-TW" altLang="en-US" dirty="0"/>
              <a:t> </a:t>
            </a:r>
            <a:r>
              <a:rPr lang="en-US" altLang="zh-TW" dirty="0"/>
              <a:t>grid:</a:t>
            </a:r>
            <a:r>
              <a:rPr lang="zh-TW" altLang="en-US" dirty="0"/>
              <a:t> </a:t>
            </a:r>
            <a:r>
              <a:rPr lang="en-US" altLang="zh-TW" dirty="0"/>
              <a:t>a</a:t>
            </a:r>
            <a:r>
              <a:rPr lang="zh-TW" altLang="en-US" dirty="0"/>
              <a:t> </a:t>
            </a:r>
            <a:r>
              <a:rPr lang="en-US" altLang="zh-TW" dirty="0"/>
              <a:t>simple</a:t>
            </a:r>
            <a:r>
              <a:rPr lang="zh-TW" altLang="en-US" dirty="0"/>
              <a:t> </a:t>
            </a:r>
            <a:r>
              <a:rPr lang="en-US" altLang="zh-TW" dirty="0"/>
              <a:t>yet</a:t>
            </a:r>
            <a:r>
              <a:rPr lang="zh-TW" altLang="en-US" dirty="0"/>
              <a:t> </a:t>
            </a:r>
            <a:r>
              <a:rPr lang="en-US" altLang="zh-TW" dirty="0"/>
              <a:t>effective</a:t>
            </a:r>
            <a:r>
              <a:rPr lang="zh-TW" altLang="en-US" dirty="0"/>
              <a:t> </a:t>
            </a:r>
            <a:r>
              <a:rPr lang="en-US" altLang="zh-TW" dirty="0"/>
              <a:t>way</a:t>
            </a:r>
            <a:r>
              <a:rPr lang="zh-TW" altLang="en-US" dirty="0"/>
              <a:t> </a:t>
            </a:r>
            <a:r>
              <a:rPr lang="en-US" altLang="zh-TW" dirty="0"/>
              <a:t>of</a:t>
            </a:r>
            <a:r>
              <a:rPr lang="zh-TW" altLang="en-US" dirty="0"/>
              <a:t> </a:t>
            </a:r>
            <a:r>
              <a:rPr lang="en-US" altLang="zh-TW" dirty="0"/>
              <a:t>repurposing</a:t>
            </a:r>
            <a:r>
              <a:rPr lang="zh-TW" altLang="en-US" dirty="0"/>
              <a:t> </a:t>
            </a:r>
            <a:r>
              <a:rPr lang="en-US" altLang="zh-TW" dirty="0"/>
              <a:t>self-attention</a:t>
            </a:r>
            <a:r>
              <a:rPr lang="zh-TW" altLang="en-US" dirty="0"/>
              <a:t> </a:t>
            </a:r>
            <a:r>
              <a:rPr lang="en-US" altLang="zh-TW" dirty="0"/>
              <a:t>as</a:t>
            </a:r>
            <a:r>
              <a:rPr lang="zh-TW" altLang="en-US" dirty="0"/>
              <a:t> </a:t>
            </a:r>
            <a:r>
              <a:rPr lang="en-US" altLang="zh-TW" dirty="0"/>
              <a:t>cross-view</a:t>
            </a:r>
            <a:r>
              <a:rPr lang="zh-TW" altLang="en-US" dirty="0"/>
              <a:t> </a:t>
            </a:r>
            <a:r>
              <a:rPr lang="en-US" altLang="zh-TW" dirty="0"/>
              <a:t>attention.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6793C02-1C31-7FC3-2288-E0DD25D0AB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9760" y="2867872"/>
            <a:ext cx="3810371" cy="302108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914F1E2-05B3-A31F-041A-4B272CDC2A88}"/>
              </a:ext>
            </a:extLst>
          </p:cNvPr>
          <p:cNvSpPr txBox="1"/>
          <p:nvPr/>
        </p:nvSpPr>
        <p:spPr>
          <a:xfrm>
            <a:off x="6633911" y="5908188"/>
            <a:ext cx="501633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dirty="0"/>
              <a:t>Shi</a:t>
            </a:r>
            <a:r>
              <a:rPr lang="zh-TW" altLang="en-US" dirty="0"/>
              <a:t> </a:t>
            </a:r>
            <a:r>
              <a:rPr lang="en-US" altLang="zh-TW" dirty="0"/>
              <a:t>et</a:t>
            </a:r>
            <a:r>
              <a:rPr lang="zh-TW" altLang="en-US" dirty="0"/>
              <a:t> </a:t>
            </a:r>
            <a:r>
              <a:rPr lang="en-US" altLang="zh-TW" dirty="0"/>
              <a:t>al.,</a:t>
            </a:r>
            <a:r>
              <a:rPr lang="zh-TW" altLang="en-US" dirty="0"/>
              <a:t> </a:t>
            </a:r>
            <a:r>
              <a:rPr lang="en-GB" dirty="0">
                <a:effectLst/>
              </a:rPr>
              <a:t>Zero123++: a Single Image to Consistent Multi-view Diffusion Base Model</a:t>
            </a:r>
            <a:r>
              <a:rPr lang="en-US" altLang="zh-TW" dirty="0">
                <a:effectLst/>
              </a:rPr>
              <a:t>,</a:t>
            </a:r>
            <a:r>
              <a:rPr lang="zh-TW" altLang="en-US" dirty="0">
                <a:effectLst/>
              </a:rPr>
              <a:t> </a:t>
            </a:r>
            <a:r>
              <a:rPr lang="en-US" altLang="zh-TW" dirty="0">
                <a:effectLst/>
              </a:rPr>
              <a:t>arXiv</a:t>
            </a:r>
            <a:r>
              <a:rPr lang="en-US" altLang="zh-TW" dirty="0"/>
              <a:t>’23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FE500A1-F265-B674-C78E-511E35DBE5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5495" y="3428999"/>
            <a:ext cx="4467577" cy="18735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E3BABB6-8A0B-6859-13FE-D0FB3E0E0D57}"/>
              </a:ext>
            </a:extLst>
          </p:cNvPr>
          <p:cNvSpPr txBox="1"/>
          <p:nvPr/>
        </p:nvSpPr>
        <p:spPr>
          <a:xfrm>
            <a:off x="1143949" y="5437436"/>
            <a:ext cx="460063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dirty="0" err="1"/>
              <a:t>Tsalicoglou</a:t>
            </a:r>
            <a:r>
              <a:rPr lang="zh-TW" altLang="en-US" dirty="0"/>
              <a:t> </a:t>
            </a:r>
            <a:r>
              <a:rPr lang="en-US" altLang="zh-TW" dirty="0"/>
              <a:t>et</a:t>
            </a:r>
            <a:r>
              <a:rPr lang="zh-TW" altLang="en-US" dirty="0"/>
              <a:t> </a:t>
            </a:r>
            <a:r>
              <a:rPr lang="en-US" altLang="zh-TW" dirty="0"/>
              <a:t>al.,</a:t>
            </a:r>
            <a:r>
              <a:rPr lang="zh-TW" altLang="en-US" dirty="0"/>
              <a:t> </a:t>
            </a:r>
            <a:r>
              <a:rPr lang="en-GB" altLang="zh-TW" dirty="0" err="1"/>
              <a:t>Textmesh</a:t>
            </a:r>
            <a:r>
              <a:rPr lang="en-GB" altLang="zh-TW" dirty="0"/>
              <a:t>: Generation of realistic 3d meshes from text prompts</a:t>
            </a:r>
            <a:r>
              <a:rPr lang="en-US" altLang="zh-TW" dirty="0"/>
              <a:t>,</a:t>
            </a:r>
            <a:r>
              <a:rPr lang="zh-TW" altLang="en-US" dirty="0"/>
              <a:t> </a:t>
            </a:r>
            <a:r>
              <a:rPr lang="en-US" altLang="zh-TW" dirty="0"/>
              <a:t>arXiv’23</a:t>
            </a:r>
          </a:p>
        </p:txBody>
      </p:sp>
    </p:spTree>
    <p:extLst>
      <p:ext uri="{BB962C8B-B14F-4D97-AF65-F5344CB8AC3E}">
        <p14:creationId xmlns:p14="http://schemas.microsoft.com/office/powerpoint/2010/main" val="21804767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AFCCE39E-4630-618D-B857-04F273171C5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984000" y="3618000"/>
            <a:ext cx="3240000" cy="324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83DDF01-33C8-7CB9-88E5-350C249AF48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2984000" y="0"/>
            <a:ext cx="3240000" cy="3240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B2AEE35-C1EF-1794-D6A9-BA55C3625BE8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8952000" y="3618000"/>
            <a:ext cx="3240000" cy="3240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6F15A935-0A08-F312-9E2F-D47E2E0BF9A2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5968000" y="3618000"/>
            <a:ext cx="3240000" cy="3240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CB1F197-8DBF-7E0B-5317-997B3B6385A3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8952000" y="0"/>
            <a:ext cx="3240000" cy="3240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495E242-AA50-F2ED-9E84-316A3021F1FA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5968000" y="0"/>
            <a:ext cx="3240000" cy="3240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10F7985-0E66-F214-6B2A-2EFA1533C669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/>
          <a:stretch/>
        </p:blipFill>
        <p:spPr>
          <a:xfrm>
            <a:off x="0" y="0"/>
            <a:ext cx="3240000" cy="3240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076406F-A955-59E3-4DB5-0B760ECC916A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/>
          <a:stretch/>
        </p:blipFill>
        <p:spPr>
          <a:xfrm>
            <a:off x="-1" y="3618000"/>
            <a:ext cx="3240000" cy="3240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1603C35-0955-4B9B-F9BC-96BEA516FF22}"/>
              </a:ext>
            </a:extLst>
          </p:cNvPr>
          <p:cNvSpPr txBox="1"/>
          <p:nvPr/>
        </p:nvSpPr>
        <p:spPr>
          <a:xfrm>
            <a:off x="0" y="0"/>
            <a:ext cx="17212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/>
              <a:t>independent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C512EE-194D-BA05-53A8-55E866F459D7}"/>
              </a:ext>
            </a:extLst>
          </p:cNvPr>
          <p:cNvSpPr txBox="1"/>
          <p:nvPr/>
        </p:nvSpPr>
        <p:spPr>
          <a:xfrm>
            <a:off x="-1" y="3612606"/>
            <a:ext cx="17212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batch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66DB4C69-5F53-1A08-0C65-2552A73420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42396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altLang="zh-TW" sz="3200" dirty="0"/>
              <a:t>multi-view</a:t>
            </a:r>
            <a:endParaRPr lang="en-US" sz="3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1C4965D-7CC7-211D-82B8-DDEE5D62AB19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/>
          <a:stretch/>
        </p:blipFill>
        <p:spPr>
          <a:xfrm>
            <a:off x="6023669" y="2337834"/>
            <a:ext cx="2346131" cy="234613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37CD00A-105C-D65E-9BFF-FADDEC613243}"/>
              </a:ext>
            </a:extLst>
          </p:cNvPr>
          <p:cNvSpPr txBox="1"/>
          <p:nvPr/>
        </p:nvSpPr>
        <p:spPr>
          <a:xfrm>
            <a:off x="6096000" y="2337834"/>
            <a:ext cx="12410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dirty="0"/>
              <a:t>grid-view</a:t>
            </a:r>
          </a:p>
        </p:txBody>
      </p:sp>
    </p:spTree>
    <p:extLst>
      <p:ext uri="{BB962C8B-B14F-4D97-AF65-F5344CB8AC3E}">
        <p14:creationId xmlns:p14="http://schemas.microsoft.com/office/powerpoint/2010/main" val="41360018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587F28-EAE8-90C5-7858-3DCF270E7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 far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189EC4-337C-94E9-E3E7-F1452C7C06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altLang="zh-TW" dirty="0"/>
              <a:t>Theory and principles of diffusion models</a:t>
            </a:r>
            <a:endParaRPr lang="en-US" altLang="zh-TW" dirty="0"/>
          </a:p>
          <a:p>
            <a:r>
              <a:rPr lang="en-US" altLang="zh-TW" dirty="0"/>
              <a:t>2D</a:t>
            </a:r>
            <a:r>
              <a:rPr lang="zh-TW" altLang="en-US" dirty="0"/>
              <a:t> </a:t>
            </a:r>
            <a:r>
              <a:rPr lang="en-US" altLang="zh-TW" dirty="0"/>
              <a:t>image</a:t>
            </a:r>
            <a:r>
              <a:rPr lang="zh-TW" altLang="en-US" dirty="0"/>
              <a:t> </a:t>
            </a:r>
            <a:r>
              <a:rPr lang="en-GB" altLang="zh-TW" dirty="0"/>
              <a:t>editing</a:t>
            </a:r>
          </a:p>
          <a:p>
            <a:pPr lvl="1"/>
            <a:r>
              <a:rPr lang="en-GB" altLang="zh-TW" dirty="0"/>
              <a:t>Editing one single image</a:t>
            </a:r>
          </a:p>
          <a:p>
            <a:pPr lvl="1"/>
            <a:r>
              <a:rPr lang="en-GB" altLang="zh-TW" dirty="0"/>
              <a:t>Identity preservation</a:t>
            </a:r>
          </a:p>
        </p:txBody>
      </p:sp>
    </p:spTree>
    <p:extLst>
      <p:ext uri="{BB962C8B-B14F-4D97-AF65-F5344CB8AC3E}">
        <p14:creationId xmlns:p14="http://schemas.microsoft.com/office/powerpoint/2010/main" val="14599533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1C15EF-870D-7C67-DF6C-E9F584EA6C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Video </a:t>
            </a:r>
            <a:r>
              <a:rPr lang="en-US" altLang="zh-TW" dirty="0"/>
              <a:t>diffusion</a:t>
            </a:r>
            <a:r>
              <a:rPr lang="zh-TW" altLang="en-US" dirty="0"/>
              <a:t> </a:t>
            </a:r>
            <a:r>
              <a:rPr lang="en-US" dirty="0"/>
              <a:t>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8AAD38-6AA8-AD2B-85FA-721EDFD0A4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Adding</a:t>
            </a:r>
            <a:r>
              <a:rPr lang="zh-TW" altLang="en-US" dirty="0"/>
              <a:t> </a:t>
            </a:r>
            <a:r>
              <a:rPr lang="en-US" altLang="zh-TW" dirty="0"/>
              <a:t>a</a:t>
            </a:r>
            <a:r>
              <a:rPr lang="zh-TW" altLang="en-US" dirty="0"/>
              <a:t> </a:t>
            </a:r>
            <a:r>
              <a:rPr lang="en-US" altLang="zh-TW" dirty="0"/>
              <a:t>temporal</a:t>
            </a:r>
            <a:r>
              <a:rPr lang="zh-TW" altLang="en-US" dirty="0"/>
              <a:t> </a:t>
            </a:r>
            <a:r>
              <a:rPr lang="en-US" altLang="zh-TW" dirty="0"/>
              <a:t>attention</a:t>
            </a:r>
            <a:r>
              <a:rPr lang="zh-TW" altLang="en-US" dirty="0"/>
              <a:t> </a:t>
            </a:r>
            <a:r>
              <a:rPr lang="en-US" altLang="zh-TW" dirty="0"/>
              <a:t>layer</a:t>
            </a:r>
            <a:r>
              <a:rPr lang="zh-TW" altLang="en-US" dirty="0"/>
              <a:t> </a:t>
            </a:r>
            <a:r>
              <a:rPr lang="en-US" altLang="zh-TW" dirty="0"/>
              <a:t>after</a:t>
            </a:r>
            <a:r>
              <a:rPr lang="zh-TW" altLang="en-US" dirty="0"/>
              <a:t> </a:t>
            </a:r>
            <a:r>
              <a:rPr lang="en-US" altLang="zh-TW" dirty="0"/>
              <a:t>spatial</a:t>
            </a:r>
            <a:r>
              <a:rPr lang="zh-TW" altLang="en-US" dirty="0"/>
              <a:t> </a:t>
            </a:r>
            <a:r>
              <a:rPr lang="en-US" altLang="zh-TW" dirty="0"/>
              <a:t>cross</a:t>
            </a:r>
            <a:r>
              <a:rPr lang="zh-TW" altLang="en-US" dirty="0"/>
              <a:t> </a:t>
            </a:r>
            <a:r>
              <a:rPr lang="en-US" altLang="zh-TW" dirty="0"/>
              <a:t>attention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5915E318-4CB1-4A8E-C277-94E23B10E07E}"/>
              </a:ext>
            </a:extLst>
          </p:cNvPr>
          <p:cNvGrpSpPr/>
          <p:nvPr/>
        </p:nvGrpSpPr>
        <p:grpSpPr>
          <a:xfrm>
            <a:off x="2386940" y="2683827"/>
            <a:ext cx="3557648" cy="3142009"/>
            <a:chOff x="2386940" y="2683827"/>
            <a:chExt cx="3557648" cy="3142009"/>
          </a:xfrm>
        </p:grpSpPr>
        <p:sp>
          <p:nvSpPr>
            <p:cNvPr id="9" name="Trapezoid 8">
              <a:extLst>
                <a:ext uri="{FF2B5EF4-FFF2-40B4-BE49-F238E27FC236}">
                  <a16:creationId xmlns:a16="http://schemas.microsoft.com/office/drawing/2014/main" id="{4282A50B-25AE-675B-AD06-CF8D4644A456}"/>
                </a:ext>
              </a:extLst>
            </p:cNvPr>
            <p:cNvSpPr/>
            <p:nvPr/>
          </p:nvSpPr>
          <p:spPr>
            <a:xfrm rot="5400000">
              <a:off x="2594759" y="2476008"/>
              <a:ext cx="3142009" cy="3557648"/>
            </a:xfrm>
            <a:prstGeom prst="trapezoid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CED41728-D356-3623-C485-E8FD3395405C}"/>
                </a:ext>
              </a:extLst>
            </p:cNvPr>
            <p:cNvGrpSpPr/>
            <p:nvPr/>
          </p:nvGrpSpPr>
          <p:grpSpPr>
            <a:xfrm>
              <a:off x="2529907" y="3182091"/>
              <a:ext cx="831273" cy="2145482"/>
              <a:chOff x="2814152" y="3346271"/>
              <a:chExt cx="831273" cy="2145482"/>
            </a:xfrm>
          </p:grpSpPr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3006C1C9-DF70-FD4F-46A5-9F1AC223F3D3}"/>
                  </a:ext>
                </a:extLst>
              </p:cNvPr>
              <p:cNvSpPr/>
              <p:nvPr/>
            </p:nvSpPr>
            <p:spPr>
              <a:xfrm rot="5400000">
                <a:off x="2454660" y="4300988"/>
                <a:ext cx="2143724" cy="237806"/>
              </a:xfrm>
              <a:prstGeom prst="rect">
                <a:avLst/>
              </a:prstGeom>
              <a:solidFill>
                <a:schemeClr val="accent6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FB8250C6-A904-1A36-516D-3AF5489DC2D3}"/>
                  </a:ext>
                </a:extLst>
              </p:cNvPr>
              <p:cNvSpPr/>
              <p:nvPr/>
            </p:nvSpPr>
            <p:spPr>
              <a:xfrm rot="5400000">
                <a:off x="1860314" y="4300109"/>
                <a:ext cx="2145481" cy="237805"/>
              </a:xfrm>
              <a:prstGeom prst="rect">
                <a:avLst/>
              </a:prstGeom>
              <a:solidFill>
                <a:schemeClr val="accent4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EC5D505A-F9B0-7AD6-D462-E72BD9793EAD}"/>
                  </a:ext>
                </a:extLst>
              </p:cNvPr>
              <p:cNvSpPr/>
              <p:nvPr/>
            </p:nvSpPr>
            <p:spPr>
              <a:xfrm rot="5400000">
                <a:off x="2157926" y="4300987"/>
                <a:ext cx="2143724" cy="237806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F6AA1A81-4CFC-0C86-A2E5-03BB891A2131}"/>
                </a:ext>
              </a:extLst>
            </p:cNvPr>
            <p:cNvGrpSpPr/>
            <p:nvPr/>
          </p:nvGrpSpPr>
          <p:grpSpPr>
            <a:xfrm>
              <a:off x="3600252" y="3454138"/>
              <a:ext cx="831273" cy="1691940"/>
              <a:chOff x="2814152" y="3346271"/>
              <a:chExt cx="831273" cy="2145482"/>
            </a:xfrm>
          </p:grpSpPr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0EA7A207-9A6B-69A3-34B9-6D90F891CB8E}"/>
                  </a:ext>
                </a:extLst>
              </p:cNvPr>
              <p:cNvSpPr/>
              <p:nvPr/>
            </p:nvSpPr>
            <p:spPr>
              <a:xfrm rot="5400000">
                <a:off x="2454660" y="4300988"/>
                <a:ext cx="2143724" cy="237806"/>
              </a:xfrm>
              <a:prstGeom prst="rect">
                <a:avLst/>
              </a:prstGeom>
              <a:solidFill>
                <a:schemeClr val="accent6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8AEB447E-89DD-8A30-6FC8-7A5462337130}"/>
                  </a:ext>
                </a:extLst>
              </p:cNvPr>
              <p:cNvSpPr/>
              <p:nvPr/>
            </p:nvSpPr>
            <p:spPr>
              <a:xfrm rot="5400000">
                <a:off x="1860314" y="4300109"/>
                <a:ext cx="2145481" cy="237805"/>
              </a:xfrm>
              <a:prstGeom prst="rect">
                <a:avLst/>
              </a:prstGeom>
              <a:solidFill>
                <a:schemeClr val="accent4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4B5C48DB-5BD8-B67A-9B11-1BF31470D1BB}"/>
                  </a:ext>
                </a:extLst>
              </p:cNvPr>
              <p:cNvSpPr/>
              <p:nvPr/>
            </p:nvSpPr>
            <p:spPr>
              <a:xfrm rot="5400000">
                <a:off x="2157926" y="4300987"/>
                <a:ext cx="2143724" cy="237806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AF5E0A5E-5096-72F3-DB93-E365503CAC9B}"/>
                </a:ext>
              </a:extLst>
            </p:cNvPr>
            <p:cNvGrpSpPr/>
            <p:nvPr/>
          </p:nvGrpSpPr>
          <p:grpSpPr>
            <a:xfrm>
              <a:off x="4971160" y="3760321"/>
              <a:ext cx="831273" cy="1079571"/>
              <a:chOff x="2814152" y="3346271"/>
              <a:chExt cx="831273" cy="2145482"/>
            </a:xfrm>
          </p:grpSpPr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203DE3D7-CF5E-B9E2-7919-DAD2501116DD}"/>
                  </a:ext>
                </a:extLst>
              </p:cNvPr>
              <p:cNvSpPr/>
              <p:nvPr/>
            </p:nvSpPr>
            <p:spPr>
              <a:xfrm rot="5400000">
                <a:off x="2454660" y="4300988"/>
                <a:ext cx="2143724" cy="237806"/>
              </a:xfrm>
              <a:prstGeom prst="rect">
                <a:avLst/>
              </a:prstGeom>
              <a:solidFill>
                <a:schemeClr val="accent6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053F8AE-2B55-B038-A4C7-1E8A9F2C6B3E}"/>
                  </a:ext>
                </a:extLst>
              </p:cNvPr>
              <p:cNvSpPr/>
              <p:nvPr/>
            </p:nvSpPr>
            <p:spPr>
              <a:xfrm rot="5400000">
                <a:off x="1860314" y="4300109"/>
                <a:ext cx="2145481" cy="237805"/>
              </a:xfrm>
              <a:prstGeom prst="rect">
                <a:avLst/>
              </a:prstGeom>
              <a:solidFill>
                <a:schemeClr val="accent4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5792D11A-0595-3820-F2BF-98F8080E6FDE}"/>
                  </a:ext>
                </a:extLst>
              </p:cNvPr>
              <p:cNvSpPr/>
              <p:nvPr/>
            </p:nvSpPr>
            <p:spPr>
              <a:xfrm rot="5400000">
                <a:off x="2157926" y="4300987"/>
                <a:ext cx="2143724" cy="237806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C5BA1C50-389F-861B-C0EB-4028AF868914}"/>
              </a:ext>
            </a:extLst>
          </p:cNvPr>
          <p:cNvGrpSpPr/>
          <p:nvPr/>
        </p:nvGrpSpPr>
        <p:grpSpPr>
          <a:xfrm rot="10800000">
            <a:off x="5944934" y="2683826"/>
            <a:ext cx="3557648" cy="3142009"/>
            <a:chOff x="2386940" y="2683827"/>
            <a:chExt cx="3557648" cy="3142009"/>
          </a:xfrm>
        </p:grpSpPr>
        <p:sp>
          <p:nvSpPr>
            <p:cNvPr id="33" name="Trapezoid 32">
              <a:extLst>
                <a:ext uri="{FF2B5EF4-FFF2-40B4-BE49-F238E27FC236}">
                  <a16:creationId xmlns:a16="http://schemas.microsoft.com/office/drawing/2014/main" id="{238413C7-5C8C-1E5F-88A5-3686E828F554}"/>
                </a:ext>
              </a:extLst>
            </p:cNvPr>
            <p:cNvSpPr/>
            <p:nvPr/>
          </p:nvSpPr>
          <p:spPr>
            <a:xfrm rot="5400000">
              <a:off x="2594759" y="2476008"/>
              <a:ext cx="3142009" cy="3557648"/>
            </a:xfrm>
            <a:prstGeom prst="trapezoid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E73B17DD-0D0F-C982-7101-C4DBE2DC8B42}"/>
                </a:ext>
              </a:extLst>
            </p:cNvPr>
            <p:cNvGrpSpPr/>
            <p:nvPr/>
          </p:nvGrpSpPr>
          <p:grpSpPr>
            <a:xfrm>
              <a:off x="2529907" y="3142619"/>
              <a:ext cx="831273" cy="2145482"/>
              <a:chOff x="2814152" y="3306799"/>
              <a:chExt cx="831273" cy="2145482"/>
            </a:xfrm>
          </p:grpSpPr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4EBF2DC9-0EF0-3C97-A8ED-B502CA74DFBC}"/>
                  </a:ext>
                </a:extLst>
              </p:cNvPr>
              <p:cNvSpPr/>
              <p:nvPr/>
            </p:nvSpPr>
            <p:spPr>
              <a:xfrm rot="5400000">
                <a:off x="2454660" y="4261516"/>
                <a:ext cx="2143724" cy="237806"/>
              </a:xfrm>
              <a:prstGeom prst="rect">
                <a:avLst/>
              </a:prstGeom>
              <a:solidFill>
                <a:schemeClr val="accent4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839E6E5E-9A28-16CB-313C-783435DABBAC}"/>
                  </a:ext>
                </a:extLst>
              </p:cNvPr>
              <p:cNvSpPr/>
              <p:nvPr/>
            </p:nvSpPr>
            <p:spPr>
              <a:xfrm rot="5400000">
                <a:off x="1860314" y="4260637"/>
                <a:ext cx="2145481" cy="237805"/>
              </a:xfrm>
              <a:prstGeom prst="rect">
                <a:avLst/>
              </a:prstGeom>
              <a:solidFill>
                <a:schemeClr val="accent6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9FF15DA7-60F8-F324-E76A-309B2AF41B70}"/>
                  </a:ext>
                </a:extLst>
              </p:cNvPr>
              <p:cNvSpPr/>
              <p:nvPr/>
            </p:nvSpPr>
            <p:spPr>
              <a:xfrm rot="5400000">
                <a:off x="2157926" y="4261515"/>
                <a:ext cx="2143724" cy="237806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5945188F-A9F4-BD51-E971-58B74630D6E2}"/>
                </a:ext>
              </a:extLst>
            </p:cNvPr>
            <p:cNvGrpSpPr/>
            <p:nvPr/>
          </p:nvGrpSpPr>
          <p:grpSpPr>
            <a:xfrm>
              <a:off x="3600251" y="3354232"/>
              <a:ext cx="831274" cy="1691940"/>
              <a:chOff x="2814151" y="3219584"/>
              <a:chExt cx="831274" cy="2145482"/>
            </a:xfrm>
          </p:grpSpPr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F82862DE-AD53-4EE2-95EC-943BD7492D94}"/>
                  </a:ext>
                </a:extLst>
              </p:cNvPr>
              <p:cNvSpPr/>
              <p:nvPr/>
            </p:nvSpPr>
            <p:spPr>
              <a:xfrm rot="5400000">
                <a:off x="2454660" y="4174301"/>
                <a:ext cx="2143724" cy="237806"/>
              </a:xfrm>
              <a:prstGeom prst="rect">
                <a:avLst/>
              </a:prstGeom>
              <a:solidFill>
                <a:schemeClr val="accent4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2E0AD480-EAB5-02DB-3419-F1B31C0E042D}"/>
                  </a:ext>
                </a:extLst>
              </p:cNvPr>
              <p:cNvSpPr/>
              <p:nvPr/>
            </p:nvSpPr>
            <p:spPr>
              <a:xfrm rot="5400000">
                <a:off x="1860314" y="4173421"/>
                <a:ext cx="2145480" cy="237805"/>
              </a:xfrm>
              <a:prstGeom prst="rect">
                <a:avLst/>
              </a:prstGeom>
              <a:solidFill>
                <a:schemeClr val="accent6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014FA949-517E-8860-0DE9-C9B38B0C386F}"/>
                  </a:ext>
                </a:extLst>
              </p:cNvPr>
              <p:cNvSpPr/>
              <p:nvPr/>
            </p:nvSpPr>
            <p:spPr>
              <a:xfrm rot="5400000">
                <a:off x="2157926" y="4174300"/>
                <a:ext cx="2143724" cy="237806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8D48592B-5484-5250-8E46-3CDDD772C7AF}"/>
                </a:ext>
              </a:extLst>
            </p:cNvPr>
            <p:cNvGrpSpPr/>
            <p:nvPr/>
          </p:nvGrpSpPr>
          <p:grpSpPr>
            <a:xfrm>
              <a:off x="4971160" y="3669771"/>
              <a:ext cx="831273" cy="1079571"/>
              <a:chOff x="2814152" y="3166318"/>
              <a:chExt cx="831273" cy="2145483"/>
            </a:xfrm>
          </p:grpSpPr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E1BD8249-777B-F065-9982-F0BF11B6C881}"/>
                  </a:ext>
                </a:extLst>
              </p:cNvPr>
              <p:cNvSpPr/>
              <p:nvPr/>
            </p:nvSpPr>
            <p:spPr>
              <a:xfrm rot="5400000">
                <a:off x="2454660" y="4121036"/>
                <a:ext cx="2143724" cy="237806"/>
              </a:xfrm>
              <a:prstGeom prst="rect">
                <a:avLst/>
              </a:prstGeom>
              <a:solidFill>
                <a:schemeClr val="accent4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F66ED140-0447-5C0C-C1C8-BB8116E659D9}"/>
                  </a:ext>
                </a:extLst>
              </p:cNvPr>
              <p:cNvSpPr/>
              <p:nvPr/>
            </p:nvSpPr>
            <p:spPr>
              <a:xfrm rot="5400000">
                <a:off x="1860315" y="4120155"/>
                <a:ext cx="2145480" cy="237805"/>
              </a:xfrm>
              <a:prstGeom prst="rect">
                <a:avLst/>
              </a:prstGeom>
              <a:solidFill>
                <a:schemeClr val="accent6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FC5D4819-DAEF-7DE2-B19D-7896348E172A}"/>
                  </a:ext>
                </a:extLst>
              </p:cNvPr>
              <p:cNvSpPr/>
              <p:nvPr/>
            </p:nvSpPr>
            <p:spPr>
              <a:xfrm rot="5400000">
                <a:off x="2157926" y="4121034"/>
                <a:ext cx="2143724" cy="237806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F5276752-366A-2EDA-1974-5F37B42D1758}"/>
              </a:ext>
            </a:extLst>
          </p:cNvPr>
          <p:cNvSpPr txBox="1"/>
          <p:nvPr/>
        </p:nvSpPr>
        <p:spPr>
          <a:xfrm>
            <a:off x="4533401" y="4001294"/>
            <a:ext cx="40829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2400" dirty="0"/>
              <a:t>…</a:t>
            </a:r>
            <a:endParaRPr lang="en-US" sz="2400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4A44604-15B5-D498-0B84-AE420A0D4C73}"/>
              </a:ext>
            </a:extLst>
          </p:cNvPr>
          <p:cNvSpPr txBox="1"/>
          <p:nvPr/>
        </p:nvSpPr>
        <p:spPr>
          <a:xfrm>
            <a:off x="6990775" y="4023997"/>
            <a:ext cx="40829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2400" dirty="0"/>
              <a:t>…</a:t>
            </a:r>
            <a:endParaRPr lang="en-US" sz="2400" dirty="0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FE46DE24-751D-0F30-264C-BE7ACC57D09F}"/>
              </a:ext>
            </a:extLst>
          </p:cNvPr>
          <p:cNvSpPr/>
          <p:nvPr/>
        </p:nvSpPr>
        <p:spPr>
          <a:xfrm>
            <a:off x="2386939" y="6176963"/>
            <a:ext cx="2066640" cy="319297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>
                <a:solidFill>
                  <a:schemeClr val="tx1"/>
                </a:solidFill>
              </a:rPr>
              <a:t>self</a:t>
            </a:r>
            <a:r>
              <a:rPr lang="zh-TW" altLang="en-US" dirty="0">
                <a:solidFill>
                  <a:schemeClr val="tx1"/>
                </a:solidFill>
              </a:rPr>
              <a:t> </a:t>
            </a:r>
            <a:r>
              <a:rPr lang="en-US" altLang="zh-TW" dirty="0">
                <a:solidFill>
                  <a:schemeClr val="tx1"/>
                </a:solidFill>
              </a:rPr>
              <a:t>attention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2687382E-0195-4D84-A6A7-BC56066D5C98}"/>
              </a:ext>
            </a:extLst>
          </p:cNvPr>
          <p:cNvSpPr/>
          <p:nvPr/>
        </p:nvSpPr>
        <p:spPr>
          <a:xfrm>
            <a:off x="4911441" y="6173578"/>
            <a:ext cx="2066640" cy="319297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>
                <a:solidFill>
                  <a:schemeClr val="tx1"/>
                </a:solidFill>
              </a:rPr>
              <a:t>cross</a:t>
            </a:r>
            <a:r>
              <a:rPr lang="zh-TW" altLang="en-US" dirty="0">
                <a:solidFill>
                  <a:schemeClr val="tx1"/>
                </a:solidFill>
              </a:rPr>
              <a:t> </a:t>
            </a:r>
            <a:r>
              <a:rPr lang="en-US" altLang="zh-TW" dirty="0">
                <a:solidFill>
                  <a:schemeClr val="tx1"/>
                </a:solidFill>
              </a:rPr>
              <a:t>attention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121C4A1F-9A33-20D9-803E-ADC05BD3AE80}"/>
              </a:ext>
            </a:extLst>
          </p:cNvPr>
          <p:cNvSpPr/>
          <p:nvPr/>
        </p:nvSpPr>
        <p:spPr>
          <a:xfrm>
            <a:off x="7435943" y="6165381"/>
            <a:ext cx="2066640" cy="319297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>
                <a:solidFill>
                  <a:schemeClr val="tx1"/>
                </a:solidFill>
              </a:rPr>
              <a:t>temporal</a:t>
            </a:r>
            <a:r>
              <a:rPr lang="zh-TW" altLang="en-US" dirty="0">
                <a:solidFill>
                  <a:schemeClr val="tx1"/>
                </a:solidFill>
              </a:rPr>
              <a:t> </a:t>
            </a:r>
            <a:r>
              <a:rPr lang="en-US" altLang="zh-TW" dirty="0">
                <a:solidFill>
                  <a:schemeClr val="tx1"/>
                </a:solidFill>
              </a:rPr>
              <a:t>attention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79314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8AAD38-6AA8-AD2B-85FA-721EDFD0A4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6" name="Picture 5" descr="A green rectangle with black text&#10;&#10;Description automatically generated">
            <a:extLst>
              <a:ext uri="{FF2B5EF4-FFF2-40B4-BE49-F238E27FC236}">
                <a16:creationId xmlns:a16="http://schemas.microsoft.com/office/drawing/2014/main" id="{F9296E2E-5872-72D8-678E-DC5179D84F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9200" y="2471957"/>
            <a:ext cx="4553418" cy="1466355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6F970257-AA8F-2490-F372-AE9791AB48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Inflated temporal attention layer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50D8D28-3B07-7517-E3DA-ACEEFB3A2563}"/>
              </a:ext>
            </a:extLst>
          </p:cNvPr>
          <p:cNvSpPr txBox="1"/>
          <p:nvPr/>
        </p:nvSpPr>
        <p:spPr>
          <a:xfrm>
            <a:off x="-498764" y="1822450"/>
            <a:ext cx="12191999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hidden_states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altLang="zh-TW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\</a:t>
            </a:r>
            <a:br>
              <a:rPr lang="en-US" altLang="zh-TW" sz="1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zh-TW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		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hidden_states.permute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(0, 3, 4, 2, 1).reshape(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batch_size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* height * width,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num_frames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channel)</a:t>
            </a:r>
          </a:p>
          <a:p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# 2. Blocks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for block in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self.transformer_blocks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hidden_states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= block(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hidden_states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encoder_hidden_states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encoder_hidden_states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timestep=timestep,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cross_attention_kwargs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cross_attention_kwargs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class_labels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class_labels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)</a:t>
            </a:r>
          </a:p>
          <a:p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# 3. Output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hidden_states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self.proj_out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hidden_states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hidden_states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= (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hidden_states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[None, None, :]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.reshape(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batch_size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height, width,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num_frames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channel)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.permute(0, 3, 4, 1, 2)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.contiguous()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)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hidden_states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hidden_states.reshape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batch_frames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channel, height, width)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EE0CFA5-F98F-C1F7-C6C8-B04431FBB7E9}"/>
              </a:ext>
            </a:extLst>
          </p:cNvPr>
          <p:cNvSpPr txBox="1"/>
          <p:nvPr/>
        </p:nvSpPr>
        <p:spPr>
          <a:xfrm>
            <a:off x="7191910" y="4026586"/>
            <a:ext cx="5042175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 err="1"/>
              <a:t>Blattmann</a:t>
            </a:r>
            <a:r>
              <a:rPr lang="zh-TW" altLang="en-US" sz="1600" dirty="0"/>
              <a:t> </a:t>
            </a:r>
            <a:r>
              <a:rPr lang="en-US" altLang="zh-TW" sz="1600" dirty="0"/>
              <a:t>et</a:t>
            </a:r>
            <a:r>
              <a:rPr lang="zh-TW" altLang="en-US" sz="1600" dirty="0"/>
              <a:t> </a:t>
            </a:r>
            <a:r>
              <a:rPr lang="en-US" altLang="zh-TW" sz="1600" dirty="0"/>
              <a:t>al.,</a:t>
            </a:r>
            <a:r>
              <a:rPr lang="zh-TW" altLang="en-US" sz="1600" dirty="0"/>
              <a:t> </a:t>
            </a:r>
            <a:r>
              <a:rPr lang="en-US" sz="1600" dirty="0"/>
              <a:t>Align your </a:t>
            </a:r>
            <a:r>
              <a:rPr lang="en-US" sz="1600" dirty="0" err="1"/>
              <a:t>Latents</a:t>
            </a:r>
            <a:r>
              <a:rPr lang="en-US" sz="1600" dirty="0"/>
              <a:t>: High-Resolution Video Synthesis with Latent Diffusion Models</a:t>
            </a:r>
            <a:r>
              <a:rPr lang="en-US" altLang="zh-TW" sz="1600" dirty="0"/>
              <a:t>,</a:t>
            </a:r>
            <a:r>
              <a:rPr lang="zh-TW" altLang="en-US" sz="1600" dirty="0"/>
              <a:t> </a:t>
            </a:r>
            <a:r>
              <a:rPr lang="en-US" altLang="zh-TW" sz="1600" i="1" dirty="0"/>
              <a:t>CVPR’23</a:t>
            </a:r>
          </a:p>
          <a:p>
            <a:endParaRPr lang="en-US" sz="1600" i="1" dirty="0"/>
          </a:p>
          <a:p>
            <a:r>
              <a:rPr lang="en-US" altLang="zh-TW" sz="1600" dirty="0" err="1"/>
              <a:t>Blattmann</a:t>
            </a:r>
            <a:r>
              <a:rPr lang="zh-TW" altLang="en-US" sz="1600" dirty="0"/>
              <a:t> </a:t>
            </a:r>
            <a:r>
              <a:rPr lang="en-US" altLang="zh-TW" sz="1600" dirty="0"/>
              <a:t>et</a:t>
            </a:r>
            <a:r>
              <a:rPr lang="zh-TW" altLang="en-US" sz="1600" dirty="0"/>
              <a:t> </a:t>
            </a:r>
            <a:r>
              <a:rPr lang="en-US" altLang="zh-TW" sz="1600" dirty="0"/>
              <a:t>al.,</a:t>
            </a:r>
            <a:r>
              <a:rPr lang="zh-TW" altLang="en-US" sz="1600" dirty="0"/>
              <a:t> </a:t>
            </a:r>
            <a:r>
              <a:rPr lang="en-GB" altLang="zh-TW" sz="1600" dirty="0"/>
              <a:t>Stable Video Diffusion: Scaling Latent Video Diffusion Models to Large Datasets</a:t>
            </a:r>
            <a:r>
              <a:rPr lang="en-US" altLang="zh-TW" sz="1600" dirty="0"/>
              <a:t>,</a:t>
            </a:r>
            <a:r>
              <a:rPr lang="zh-TW" altLang="en-US" sz="1600" dirty="0"/>
              <a:t> </a:t>
            </a:r>
            <a:r>
              <a:rPr lang="en-US" altLang="zh-TW" sz="1600" i="1" dirty="0"/>
              <a:t>arXiv’23</a:t>
            </a:r>
          </a:p>
          <a:p>
            <a:endParaRPr lang="en-US" altLang="zh-TW" sz="1600" i="1" dirty="0"/>
          </a:p>
          <a:p>
            <a:r>
              <a:rPr lang="en-US" altLang="zh-TW" sz="1600" dirty="0"/>
              <a:t>Guo et al., </a:t>
            </a:r>
            <a:r>
              <a:rPr lang="en-US" altLang="zh-TW" sz="1600" dirty="0" err="1"/>
              <a:t>AnimateDiff</a:t>
            </a:r>
            <a:r>
              <a:rPr lang="en-US" altLang="zh-TW" sz="1600" dirty="0"/>
              <a:t>: Animate Your Personalized Text-to-Image Diffusion Models without Specific Tuning, </a:t>
            </a:r>
            <a:r>
              <a:rPr lang="en-US" altLang="zh-TW" sz="1600" i="1" dirty="0"/>
              <a:t>ICLR’24</a:t>
            </a:r>
          </a:p>
        </p:txBody>
      </p:sp>
    </p:spTree>
    <p:extLst>
      <p:ext uri="{BB962C8B-B14F-4D97-AF65-F5344CB8AC3E}">
        <p14:creationId xmlns:p14="http://schemas.microsoft.com/office/powerpoint/2010/main" val="17770415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587F28-EAE8-90C5-7858-3DCF270E7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Applied</a:t>
            </a:r>
            <a:r>
              <a:rPr lang="zh-TW" altLang="en-US" dirty="0"/>
              <a:t> </a:t>
            </a:r>
            <a:r>
              <a:rPr lang="en-US" altLang="zh-TW" dirty="0"/>
              <a:t>on</a:t>
            </a:r>
            <a:r>
              <a:rPr lang="zh-TW" altLang="en-US" dirty="0"/>
              <a:t> </a:t>
            </a:r>
            <a:r>
              <a:rPr lang="en-US" altLang="zh-TW" dirty="0"/>
              <a:t>multi-view</a:t>
            </a:r>
            <a:r>
              <a:rPr lang="zh-TW" altLang="en-US" dirty="0"/>
              <a:t> </a:t>
            </a:r>
            <a:r>
              <a:rPr lang="en-US" altLang="zh-TW" dirty="0"/>
              <a:t>generation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189EC4-337C-94E9-E3E7-F1452C7C06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dirty="0"/>
              <a:t>Generating</a:t>
            </a:r>
            <a:r>
              <a:rPr lang="zh-TW" altLang="en-US" dirty="0"/>
              <a:t> </a:t>
            </a:r>
            <a:r>
              <a:rPr lang="en-US" altLang="zh-TW" dirty="0"/>
              <a:t>360</a:t>
            </a:r>
            <a:r>
              <a:rPr lang="zh-TW" altLang="en-US" dirty="0"/>
              <a:t> </a:t>
            </a:r>
            <a:r>
              <a:rPr lang="en-US" altLang="zh-TW" dirty="0"/>
              <a:t>turn-table</a:t>
            </a:r>
            <a:r>
              <a:rPr lang="zh-TW" altLang="en-US" dirty="0"/>
              <a:t> </a:t>
            </a:r>
            <a:r>
              <a:rPr lang="en-US" altLang="zh-TW" dirty="0"/>
              <a:t>videos</a:t>
            </a:r>
            <a:r>
              <a:rPr lang="zh-TW" altLang="en-US" dirty="0"/>
              <a:t> </a:t>
            </a:r>
            <a:r>
              <a:rPr lang="en-US" altLang="zh-TW" dirty="0"/>
              <a:t>of</a:t>
            </a:r>
            <a:r>
              <a:rPr lang="zh-TW" altLang="en-US" dirty="0"/>
              <a:t> </a:t>
            </a:r>
            <a:r>
              <a:rPr lang="en-US" altLang="zh-TW" dirty="0"/>
              <a:t>3D</a:t>
            </a:r>
            <a:r>
              <a:rPr lang="zh-TW" altLang="en-US" dirty="0"/>
              <a:t> </a:t>
            </a:r>
            <a:r>
              <a:rPr lang="en-US" altLang="zh-TW" dirty="0"/>
              <a:t>objects</a:t>
            </a:r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FFE0C2B-D9F0-61F4-E22A-F57DEFA4DD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1125" y="2852011"/>
            <a:ext cx="7293588" cy="302714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C93002E-6B89-EAB5-DB8B-95392DE98CA2}"/>
              </a:ext>
            </a:extLst>
          </p:cNvPr>
          <p:cNvSpPr txBox="1"/>
          <p:nvPr/>
        </p:nvSpPr>
        <p:spPr>
          <a:xfrm>
            <a:off x="986402" y="6308209"/>
            <a:ext cx="102191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dirty="0" err="1"/>
              <a:t>Blattmann</a:t>
            </a:r>
            <a:r>
              <a:rPr lang="zh-TW" altLang="en-US" dirty="0"/>
              <a:t> </a:t>
            </a:r>
            <a:r>
              <a:rPr lang="en-US" altLang="zh-TW" dirty="0"/>
              <a:t>et</a:t>
            </a:r>
            <a:r>
              <a:rPr lang="zh-TW" altLang="en-US" dirty="0"/>
              <a:t> </a:t>
            </a:r>
            <a:r>
              <a:rPr lang="en-US" altLang="zh-TW" dirty="0"/>
              <a:t>al.,</a:t>
            </a:r>
            <a:r>
              <a:rPr lang="zh-TW" altLang="en-US" dirty="0"/>
              <a:t> </a:t>
            </a:r>
            <a:r>
              <a:rPr lang="en-GB" altLang="zh-TW" dirty="0"/>
              <a:t>Stable Video Diffusion: Scaling Latent Video Diffusion Models to Large Datasets</a:t>
            </a:r>
            <a:r>
              <a:rPr lang="en-US" altLang="zh-TW" dirty="0"/>
              <a:t>,</a:t>
            </a:r>
            <a:r>
              <a:rPr lang="zh-TW" altLang="en-US" dirty="0"/>
              <a:t> </a:t>
            </a:r>
            <a:r>
              <a:rPr lang="en-US" altLang="zh-TW" dirty="0"/>
              <a:t>arXiv’23</a:t>
            </a:r>
          </a:p>
        </p:txBody>
      </p:sp>
    </p:spTree>
    <p:extLst>
      <p:ext uri="{BB962C8B-B14F-4D97-AF65-F5344CB8AC3E}">
        <p14:creationId xmlns:p14="http://schemas.microsoft.com/office/powerpoint/2010/main" val="39769310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587F28-EAE8-90C5-7858-3DCF270E7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This</a:t>
            </a:r>
            <a:r>
              <a:rPr lang="zh-TW" altLang="en-US" dirty="0"/>
              <a:t> </a:t>
            </a:r>
            <a:r>
              <a:rPr lang="en-US" altLang="zh-TW" dirty="0"/>
              <a:t>section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189EC4-337C-94E9-E3E7-F1452C7C06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dirty="0"/>
              <a:t>Editing “multiple images”</a:t>
            </a:r>
            <a:endParaRPr lang="en-US" dirty="0"/>
          </a:p>
          <a:p>
            <a:pPr lvl="1"/>
            <a:r>
              <a:rPr lang="en-US" altLang="zh-TW" dirty="0"/>
              <a:t>in</a:t>
            </a:r>
            <a:r>
              <a:rPr lang="zh-TW" altLang="en-US" dirty="0"/>
              <a:t> </a:t>
            </a:r>
            <a:r>
              <a:rPr lang="en-US" altLang="zh-TW" dirty="0"/>
              <a:t>temporal</a:t>
            </a:r>
            <a:r>
              <a:rPr lang="zh-TW" altLang="en-US" dirty="0"/>
              <a:t> </a:t>
            </a:r>
            <a:r>
              <a:rPr lang="en-US" altLang="zh-TW" dirty="0"/>
              <a:t>dimension</a:t>
            </a:r>
            <a:r>
              <a:rPr lang="zh-TW" altLang="en-US" dirty="0"/>
              <a:t> </a:t>
            </a:r>
            <a:r>
              <a:rPr lang="en-US" altLang="zh-TW" dirty="0">
                <a:sym typeface="Wingdings" pitchFamily="2" charset="2"/>
              </a:rPr>
              <a:t></a:t>
            </a:r>
            <a:r>
              <a:rPr lang="zh-TW" altLang="en-US" dirty="0">
                <a:sym typeface="Wingdings" pitchFamily="2" charset="2"/>
              </a:rPr>
              <a:t> </a:t>
            </a:r>
            <a:r>
              <a:rPr lang="en-US" altLang="zh-TW" dirty="0"/>
              <a:t>videos</a:t>
            </a:r>
          </a:p>
          <a:p>
            <a:pPr lvl="1"/>
            <a:r>
              <a:rPr lang="en-US" altLang="zh-TW" dirty="0"/>
              <a:t>in</a:t>
            </a:r>
            <a:r>
              <a:rPr lang="zh-TW" altLang="en-US" dirty="0"/>
              <a:t> </a:t>
            </a:r>
            <a:r>
              <a:rPr lang="en-US" altLang="zh-TW" dirty="0"/>
              <a:t>2D</a:t>
            </a:r>
            <a:r>
              <a:rPr lang="zh-TW" altLang="en-US" dirty="0"/>
              <a:t> </a:t>
            </a:r>
            <a:r>
              <a:rPr lang="en-US" altLang="zh-TW" dirty="0"/>
              <a:t>image</a:t>
            </a:r>
            <a:r>
              <a:rPr lang="zh-TW" altLang="en-US" dirty="0"/>
              <a:t> </a:t>
            </a:r>
            <a:r>
              <a:rPr lang="en-US" altLang="zh-TW" dirty="0"/>
              <a:t>domain</a:t>
            </a:r>
            <a:r>
              <a:rPr lang="zh-TW" altLang="en-US" dirty="0"/>
              <a:t> </a:t>
            </a:r>
            <a:r>
              <a:rPr lang="en-US" altLang="zh-TW" dirty="0">
                <a:sym typeface="Wingdings" pitchFamily="2" charset="2"/>
              </a:rPr>
              <a:t></a:t>
            </a:r>
            <a:r>
              <a:rPr lang="zh-TW" altLang="en-US" dirty="0">
                <a:sym typeface="Wingdings" pitchFamily="2" charset="2"/>
              </a:rPr>
              <a:t> </a:t>
            </a:r>
            <a:r>
              <a:rPr lang="en-US" altLang="zh-TW" dirty="0"/>
              <a:t>image</a:t>
            </a:r>
            <a:r>
              <a:rPr lang="zh-TW" altLang="en-US" dirty="0"/>
              <a:t> </a:t>
            </a:r>
            <a:r>
              <a:rPr lang="en-US" altLang="zh-TW" dirty="0"/>
              <a:t>montage</a:t>
            </a:r>
          </a:p>
          <a:p>
            <a:pPr lvl="1"/>
            <a:r>
              <a:rPr lang="en-US" altLang="zh-TW" dirty="0"/>
              <a:t>in</a:t>
            </a:r>
            <a:r>
              <a:rPr lang="zh-TW" altLang="en-US" dirty="0"/>
              <a:t> </a:t>
            </a:r>
            <a:r>
              <a:rPr lang="en-US" altLang="zh-TW" dirty="0"/>
              <a:t>3D</a:t>
            </a:r>
            <a:r>
              <a:rPr lang="zh-TW" altLang="en-US" dirty="0"/>
              <a:t> </a:t>
            </a:r>
            <a:r>
              <a:rPr lang="en-US" altLang="zh-TW" dirty="0"/>
              <a:t>spatial</a:t>
            </a:r>
            <a:r>
              <a:rPr lang="zh-TW" altLang="en-US" dirty="0"/>
              <a:t> </a:t>
            </a:r>
            <a:r>
              <a:rPr lang="en-US" altLang="zh-TW" dirty="0"/>
              <a:t>domain</a:t>
            </a:r>
            <a:r>
              <a:rPr lang="zh-TW" altLang="en-US" dirty="0"/>
              <a:t> </a:t>
            </a:r>
            <a:r>
              <a:rPr lang="en-US" altLang="zh-TW" dirty="0">
                <a:sym typeface="Wingdings" pitchFamily="2" charset="2"/>
              </a:rPr>
              <a:t></a:t>
            </a:r>
            <a:r>
              <a:rPr lang="zh-TW" altLang="en-US" dirty="0">
                <a:sym typeface="Wingdings" pitchFamily="2" charset="2"/>
              </a:rPr>
              <a:t> </a:t>
            </a:r>
            <a:r>
              <a:rPr lang="en-US" altLang="zh-TW" dirty="0"/>
              <a:t>multi-views (</a:t>
            </a:r>
            <a:r>
              <a:rPr lang="en-US" altLang="zh-TW" i="1" dirty="0"/>
              <a:t>without</a:t>
            </a:r>
            <a:r>
              <a:rPr lang="en-US" altLang="zh-TW" dirty="0"/>
              <a:t> explicit 3D awareness)</a:t>
            </a:r>
          </a:p>
          <a:p>
            <a:pPr lvl="1"/>
            <a:endParaRPr lang="en-US" altLang="zh-TW" dirty="0"/>
          </a:p>
          <a:p>
            <a:r>
              <a:rPr lang="en-US" altLang="zh-TW" dirty="0"/>
              <a:t>Training-free</a:t>
            </a:r>
            <a:r>
              <a:rPr lang="zh-TW" altLang="en-US" dirty="0"/>
              <a:t> </a:t>
            </a:r>
            <a:r>
              <a:rPr lang="en-US" altLang="zh-TW" dirty="0"/>
              <a:t>/</a:t>
            </a:r>
            <a:r>
              <a:rPr lang="zh-TW" altLang="en-US" dirty="0"/>
              <a:t> </a:t>
            </a:r>
            <a:r>
              <a:rPr lang="en-US" altLang="zh-TW" dirty="0"/>
              <a:t>zero-shot</a:t>
            </a:r>
            <a:r>
              <a:rPr lang="zh-TW" altLang="en-US" dirty="0"/>
              <a:t> </a:t>
            </a:r>
            <a:r>
              <a:rPr lang="en-US" altLang="zh-TW" dirty="0"/>
              <a:t>setup</a:t>
            </a:r>
          </a:p>
          <a:p>
            <a:pPr lvl="1"/>
            <a:r>
              <a:rPr lang="en-US" altLang="zh-TW" dirty="0"/>
              <a:t>Repurposing</a:t>
            </a:r>
            <a:r>
              <a:rPr lang="zh-TW" altLang="en-US" dirty="0"/>
              <a:t> </a:t>
            </a:r>
            <a:r>
              <a:rPr lang="en-US" altLang="zh-TW" dirty="0"/>
              <a:t>existing</a:t>
            </a:r>
            <a:r>
              <a:rPr lang="zh-TW" altLang="en-US" dirty="0"/>
              <a:t> </a:t>
            </a:r>
            <a:r>
              <a:rPr lang="en-US" altLang="zh-TW" dirty="0"/>
              <a:t>pretrained</a:t>
            </a:r>
            <a:r>
              <a:rPr lang="zh-TW" altLang="en-US" dirty="0"/>
              <a:t> </a:t>
            </a:r>
            <a:r>
              <a:rPr lang="en-US" altLang="zh-TW" dirty="0"/>
              <a:t>image</a:t>
            </a:r>
            <a:r>
              <a:rPr lang="zh-TW" altLang="en-US" dirty="0"/>
              <a:t> </a:t>
            </a:r>
            <a:r>
              <a:rPr lang="en-US" altLang="zh-TW" dirty="0"/>
              <a:t>diffusion</a:t>
            </a:r>
            <a:r>
              <a:rPr lang="zh-TW" altLang="en-US" dirty="0"/>
              <a:t> </a:t>
            </a:r>
            <a:r>
              <a:rPr lang="en-US" altLang="zh-TW" dirty="0"/>
              <a:t>model</a:t>
            </a:r>
            <a:br>
              <a:rPr lang="en-US" altLang="zh-TW" dirty="0"/>
            </a:br>
            <a:endParaRPr lang="en-US" altLang="zh-TW" dirty="0"/>
          </a:p>
          <a:p>
            <a:r>
              <a:rPr lang="en-US" altLang="zh-TW" dirty="0"/>
              <a:t>Training</a:t>
            </a:r>
            <a:r>
              <a:rPr lang="zh-TW" altLang="en-US" dirty="0"/>
              <a:t> </a:t>
            </a:r>
            <a:r>
              <a:rPr lang="en-US" altLang="zh-TW" dirty="0"/>
              <a:t>setup</a:t>
            </a:r>
          </a:p>
          <a:p>
            <a:pPr lvl="1"/>
            <a:r>
              <a:rPr lang="en-US" altLang="zh-TW" dirty="0"/>
              <a:t>Video</a:t>
            </a:r>
            <a:r>
              <a:rPr lang="zh-TW" altLang="en-US" dirty="0"/>
              <a:t> </a:t>
            </a:r>
            <a:r>
              <a:rPr lang="en-US" altLang="zh-TW" dirty="0"/>
              <a:t>diffusion</a:t>
            </a:r>
            <a:r>
              <a:rPr lang="zh-TW" altLang="en-US" dirty="0"/>
              <a:t> </a:t>
            </a:r>
            <a:r>
              <a:rPr lang="en-US" altLang="zh-TW" dirty="0"/>
              <a:t>model</a:t>
            </a:r>
          </a:p>
        </p:txBody>
      </p:sp>
    </p:spTree>
    <p:extLst>
      <p:ext uri="{BB962C8B-B14F-4D97-AF65-F5344CB8AC3E}">
        <p14:creationId xmlns:p14="http://schemas.microsoft.com/office/powerpoint/2010/main" val="17957747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3C2FFD-BAC4-0B37-BA9D-1DDC0ADB88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Individual editing – videos </a:t>
            </a:r>
          </a:p>
        </p:txBody>
      </p:sp>
      <p:pic>
        <p:nvPicPr>
          <p:cNvPr id="4" name="blackswan">
            <a:hlinkClick r:id="" action="ppaction://media"/>
            <a:extLst>
              <a:ext uri="{FF2B5EF4-FFF2-40B4-BE49-F238E27FC236}">
                <a16:creationId xmlns:a16="http://schemas.microsoft.com/office/drawing/2014/main" id="{683764F1-0737-D46B-E63B-A5A29B67E357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2139929" y="2056501"/>
            <a:ext cx="3773592" cy="377359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3808F78-35FE-0D35-2EA2-4CC18D2CA590}"/>
              </a:ext>
            </a:extLst>
          </p:cNvPr>
          <p:cNvSpPr txBox="1"/>
          <p:nvPr/>
        </p:nvSpPr>
        <p:spPr>
          <a:xfrm>
            <a:off x="2163664" y="1687169"/>
            <a:ext cx="287829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input</a:t>
            </a:r>
            <a:endParaRPr lang="en-US" dirty="0"/>
          </a:p>
        </p:txBody>
      </p:sp>
      <p:pic>
        <p:nvPicPr>
          <p:cNvPr id="6" name="blackswan_edit1">
            <a:hlinkClick r:id="" action="ppaction://media"/>
            <a:extLst>
              <a:ext uri="{FF2B5EF4-FFF2-40B4-BE49-F238E27FC236}">
                <a16:creationId xmlns:a16="http://schemas.microsoft.com/office/drawing/2014/main" id="{08AD4C74-102C-45C5-FF7E-6A1A390B6815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6768863" y="2056502"/>
            <a:ext cx="3773592" cy="377359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3A25955-5C73-4866-9F37-D4E08DC6D90F}"/>
              </a:ext>
            </a:extLst>
          </p:cNvPr>
          <p:cNvSpPr txBox="1"/>
          <p:nvPr/>
        </p:nvSpPr>
        <p:spPr>
          <a:xfrm>
            <a:off x="6768863" y="1687169"/>
            <a:ext cx="287829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per-frame edit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1CFF45A-16CA-EBB8-4611-6AA830B716EC}"/>
              </a:ext>
            </a:extLst>
          </p:cNvPr>
          <p:cNvSpPr txBox="1"/>
          <p:nvPr/>
        </p:nvSpPr>
        <p:spPr>
          <a:xfrm>
            <a:off x="9929157" y="6436101"/>
            <a:ext cx="233043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depth-conditioned SD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7394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16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video>
              <p:cMediaNode vol="80000">
                <p:cTn id="1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7430A9-0180-92BB-4085-E93D36E286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Individual editing – multiple views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D2F2DEA-1B74-A6C0-0FAC-F52AABE8F57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/>
          <a:stretch/>
        </p:blipFill>
        <p:spPr>
          <a:xfrm>
            <a:off x="7336319" y="4452184"/>
            <a:ext cx="2405811" cy="240581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B53A629-69D3-0891-DED6-7B5B6A1CA7A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7336319" y="1868530"/>
            <a:ext cx="2405811" cy="2405811"/>
          </a:xfrm>
          <a:prstGeom prst="rect">
            <a:avLst/>
          </a:prstGeom>
        </p:spPr>
      </p:pic>
      <p:pic>
        <p:nvPicPr>
          <p:cNvPr id="4" name="Picture 3" descr="A white outline of a rolled up blanket&#10;&#10;Description automatically generated">
            <a:extLst>
              <a:ext uri="{FF2B5EF4-FFF2-40B4-BE49-F238E27FC236}">
                <a16:creationId xmlns:a16="http://schemas.microsoft.com/office/drawing/2014/main" id="{2D99B4BC-5FE4-A994-2B46-E5B650D72BC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0350" t="-1" b="51325"/>
          <a:stretch/>
        </p:blipFill>
        <p:spPr>
          <a:xfrm>
            <a:off x="939108" y="4452185"/>
            <a:ext cx="2454035" cy="2405815"/>
          </a:xfrm>
          <a:prstGeom prst="rect">
            <a:avLst/>
          </a:prstGeom>
        </p:spPr>
      </p:pic>
      <p:pic>
        <p:nvPicPr>
          <p:cNvPr id="6" name="Picture 5" descr="A white plastic tube with a black background&#10;&#10;Description automatically generated">
            <a:extLst>
              <a:ext uri="{FF2B5EF4-FFF2-40B4-BE49-F238E27FC236}">
                <a16:creationId xmlns:a16="http://schemas.microsoft.com/office/drawing/2014/main" id="{786979C9-3C87-DAC4-80BD-509B80260B2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49032" b="50159"/>
          <a:stretch/>
        </p:blipFill>
        <p:spPr>
          <a:xfrm>
            <a:off x="4102964" y="1868530"/>
            <a:ext cx="2460262" cy="2405813"/>
          </a:xfrm>
          <a:prstGeom prst="rect">
            <a:avLst/>
          </a:prstGeom>
        </p:spPr>
      </p:pic>
      <p:pic>
        <p:nvPicPr>
          <p:cNvPr id="7" name="Picture 6" descr="A white outline of a rolled up blanket&#10;&#10;Description automatically generated">
            <a:extLst>
              <a:ext uri="{FF2B5EF4-FFF2-40B4-BE49-F238E27FC236}">
                <a16:creationId xmlns:a16="http://schemas.microsoft.com/office/drawing/2014/main" id="{E4F615B0-0596-ABA6-18CC-EC3A29A7006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47491" b="48653"/>
          <a:stretch/>
        </p:blipFill>
        <p:spPr>
          <a:xfrm>
            <a:off x="939108" y="1868530"/>
            <a:ext cx="2460262" cy="2405813"/>
          </a:xfrm>
          <a:prstGeom prst="rect">
            <a:avLst/>
          </a:prstGeom>
        </p:spPr>
      </p:pic>
      <p:pic>
        <p:nvPicPr>
          <p:cNvPr id="8" name="Picture 7" descr="A white plastic tube with a black background&#10;&#10;Description automatically generated">
            <a:extLst>
              <a:ext uri="{FF2B5EF4-FFF2-40B4-BE49-F238E27FC236}">
                <a16:creationId xmlns:a16="http://schemas.microsoft.com/office/drawing/2014/main" id="{46DBB347-787B-A272-C5F2-AE146142345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8355" r="-2356" b="50159"/>
          <a:stretch/>
        </p:blipFill>
        <p:spPr>
          <a:xfrm>
            <a:off x="4102964" y="4452185"/>
            <a:ext cx="2606646" cy="240581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9308163-3605-8D1E-913E-B608736BF769}"/>
              </a:ext>
            </a:extLst>
          </p:cNvPr>
          <p:cNvSpPr txBox="1"/>
          <p:nvPr/>
        </p:nvSpPr>
        <p:spPr>
          <a:xfrm>
            <a:off x="9929157" y="6436101"/>
            <a:ext cx="233043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Firefly structure match</a:t>
            </a:r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F085BB2-CEC6-AD4B-3AB5-81664ED1B27E}"/>
              </a:ext>
            </a:extLst>
          </p:cNvPr>
          <p:cNvSpPr txBox="1"/>
          <p:nvPr/>
        </p:nvSpPr>
        <p:spPr>
          <a:xfrm>
            <a:off x="939108" y="1517497"/>
            <a:ext cx="2315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input</a:t>
            </a:r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1440785-FEF3-EE76-CCDE-F348599A76F8}"/>
              </a:ext>
            </a:extLst>
          </p:cNvPr>
          <p:cNvSpPr txBox="1"/>
          <p:nvPr/>
        </p:nvSpPr>
        <p:spPr>
          <a:xfrm>
            <a:off x="4071475" y="1518501"/>
            <a:ext cx="216689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input</a:t>
            </a: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D6D7876-25BD-A244-BF65-8FE82939AEC5}"/>
              </a:ext>
            </a:extLst>
          </p:cNvPr>
          <p:cNvSpPr txBox="1"/>
          <p:nvPr/>
        </p:nvSpPr>
        <p:spPr>
          <a:xfrm>
            <a:off x="7336319" y="1499198"/>
            <a:ext cx="216689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per-view edits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06913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FC5BE3-5F2D-1171-35D8-6D4BECA6AA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space for consistency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43E4B8-71E7-7185-9E80-B765469BE2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979110" cy="4351338"/>
          </a:xfrm>
        </p:spPr>
        <p:txBody>
          <a:bodyPr/>
          <a:lstStyle/>
          <a:p>
            <a:r>
              <a:rPr lang="en-US" dirty="0"/>
              <a:t>If correspondences are known, </a:t>
            </a:r>
            <a:r>
              <a:rPr lang="en-US" altLang="zh-TW" dirty="0" err="1"/>
              <a:t>synchronzing</a:t>
            </a:r>
            <a:r>
              <a:rPr lang="en-US" dirty="0"/>
              <a:t>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altLang="zh-TW" dirty="0"/>
              <a:t>Initial</a:t>
            </a:r>
            <a:r>
              <a:rPr lang="zh-TW" altLang="en-US" dirty="0"/>
              <a:t> </a:t>
            </a:r>
            <a:r>
              <a:rPr lang="en-US" altLang="zh-TW" dirty="0"/>
              <a:t>n</a:t>
            </a:r>
            <a:r>
              <a:rPr lang="en-US" dirty="0"/>
              <a:t>oise </a:t>
            </a:r>
            <a:r>
              <a:rPr lang="en-US" altLang="zh-TW" dirty="0"/>
              <a:t>and/or</a:t>
            </a:r>
            <a:r>
              <a:rPr lang="zh-TW" altLang="en-US" dirty="0"/>
              <a:t> </a:t>
            </a:r>
            <a:r>
              <a:rPr lang="en-US" altLang="zh-TW" dirty="0"/>
              <a:t>n</a:t>
            </a:r>
            <a:r>
              <a:rPr lang="en-US" dirty="0"/>
              <a:t>oisy </a:t>
            </a:r>
            <a:r>
              <a:rPr lang="en-US" dirty="0" err="1"/>
              <a:t>latents</a:t>
            </a:r>
            <a:endParaRPr lang="en-US" dirty="0"/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Features</a:t>
            </a:r>
          </a:p>
          <a:p>
            <a:r>
              <a:rPr lang="en-US" altLang="zh-TW" dirty="0"/>
              <a:t>Loss-guided</a:t>
            </a:r>
            <a:r>
              <a:rPr lang="zh-TW" altLang="en-US" dirty="0"/>
              <a:t> </a:t>
            </a:r>
            <a:r>
              <a:rPr lang="en-US" altLang="zh-TW" dirty="0"/>
              <a:t>denoising.</a:t>
            </a:r>
            <a:r>
              <a:rPr lang="zh-TW" altLang="en-US" dirty="0"/>
              <a:t> </a:t>
            </a:r>
            <a:endParaRPr lang="en-US" dirty="0"/>
          </a:p>
          <a:p>
            <a:r>
              <a:rPr lang="en-US" dirty="0"/>
              <a:t>Repurposing self attention for cross-view, cross-frame attention.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87093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E1F1B2-E934-AC47-5580-7789F23F7F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Noise</a:t>
            </a:r>
            <a:r>
              <a:rPr lang="zh-TW" altLang="en-US" dirty="0"/>
              <a:t> </a:t>
            </a:r>
            <a:r>
              <a:rPr lang="en-US" altLang="zh-TW" dirty="0"/>
              <a:t>model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27C570F-1D0C-E9D9-BE24-2F5722F7E5B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r>
                  <a:rPr lang="en-US" dirty="0"/>
                  <a:t>Denoting the initial noise of each frame as</a:t>
                </a:r>
                <a:r>
                  <a:rPr lang="zh-TW" altLang="en-US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p>
                        <m:r>
                          <a:rPr lang="en-GB" i="1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  <m:r>
                      <a:rPr lang="en-GB" i="1">
                        <a:latin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p>
                        <m:r>
                          <a:rPr lang="en-GB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i="1">
                        <a:latin typeface="Cambria Math" panose="02040503050406030204" pitchFamily="18" charset="0"/>
                      </a:rPr>
                      <m:t>,…,</m:t>
                    </m:r>
                    <m:sSup>
                      <m:sSupPr>
                        <m:ctrlPr>
                          <a:rPr lang="en-US" altLang="zh-TW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TW" i="1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p>
                        <m:r>
                          <a:rPr lang="en-US" altLang="zh-TW" i="1">
                            <a:latin typeface="Cambria Math" panose="02040503050406030204" pitchFamily="18" charset="0"/>
                          </a:rPr>
                          <m:t>𝑖</m:t>
                        </m:r>
                      </m:sup>
                    </m:sSup>
                    <m:r>
                      <a:rPr lang="en-GB" i="1">
                        <a:latin typeface="Cambria Math" panose="02040503050406030204" pitchFamily="18" charset="0"/>
                      </a:rPr>
                      <m:t>,…</m:t>
                    </m:r>
                  </m:oMath>
                </a14:m>
                <a:endParaRPr lang="en-US" dirty="0"/>
              </a:p>
              <a:p>
                <a:r>
                  <a:rPr lang="en-US" dirty="0"/>
                  <a:t>I.I.D</a:t>
                </a:r>
                <a:r>
                  <a:rPr lang="en-US" altLang="zh-TW" dirty="0"/>
                  <a:t>.:</a:t>
                </a:r>
                <a:r>
                  <a:rPr lang="zh-TW" altLang="en-US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</a:rPr>
                      <m:t>,…,</m:t>
                    </m:r>
                    <m:sSup>
                      <m:sSupPr>
                        <m:ctrlPr>
                          <a:rPr lang="en-US" altLang="zh-TW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TW" i="1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p>
                        <m:r>
                          <a:rPr lang="en-US" altLang="zh-TW" i="1">
                            <a:latin typeface="Cambria Math" panose="02040503050406030204" pitchFamily="18" charset="0"/>
                          </a:rPr>
                          <m:t>𝑖</m:t>
                        </m:r>
                      </m:sup>
                    </m:sSup>
                    <m:r>
                      <a:rPr lang="en-GB" i="1">
                        <a:latin typeface="Cambria Math" panose="02040503050406030204" pitchFamily="18" charset="0"/>
                      </a:rPr>
                      <m:t>,…</m:t>
                    </m:r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~</m:t>
                    </m:r>
                    <m:r>
                      <a:rPr lang="en-US" altLang="zh-TW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𝒩</m:t>
                    </m:r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(0,</m:t>
                    </m:r>
                    <m:r>
                      <a:rPr lang="en-US" altLang="zh-TW" b="1" i="0" smtClean="0">
                        <a:latin typeface="Cambria Math" panose="02040503050406030204" pitchFamily="18" charset="0"/>
                      </a:rPr>
                      <m:t>𝐈</m:t>
                    </m:r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r>
                  <a:rPr lang="en-US" altLang="zh-TW" dirty="0"/>
                  <a:t>Re-using</a:t>
                </a:r>
                <a:r>
                  <a:rPr lang="zh-TW" altLang="en-US" dirty="0"/>
                  <a:t> </a:t>
                </a:r>
                <a:r>
                  <a:rPr lang="en-US" altLang="zh-TW" dirty="0"/>
                  <a:t>the</a:t>
                </a:r>
                <a:r>
                  <a:rPr lang="zh-TW" altLang="en-US" dirty="0"/>
                  <a:t> </a:t>
                </a:r>
                <a:r>
                  <a:rPr lang="en-US" altLang="zh-TW" dirty="0"/>
                  <a:t>same</a:t>
                </a:r>
                <a:r>
                  <a:rPr lang="zh-TW" altLang="en-US" dirty="0"/>
                  <a:t> </a:t>
                </a:r>
                <a:r>
                  <a:rPr lang="en-US" altLang="zh-TW" dirty="0"/>
                  <a:t>noise:</a:t>
                </a:r>
                <a:r>
                  <a:rPr lang="zh-TW" altLang="en-US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zh-TW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altLang="zh-TW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TW" i="1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p>
                        <m:r>
                          <a:rPr lang="en-US" altLang="zh-TW" i="1">
                            <a:latin typeface="Cambria Math" panose="02040503050406030204" pitchFamily="18" charset="0"/>
                          </a:rPr>
                          <m:t>𝑖</m:t>
                        </m:r>
                      </m:sup>
                    </m:sSup>
                    <m:r>
                      <a:rPr lang="en-US" altLang="zh-TW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…</m:t>
                    </m:r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~</m:t>
                    </m:r>
                    <m:r>
                      <a:rPr lang="en-US" altLang="zh-TW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𝒩</m:t>
                    </m:r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(0,</m:t>
                    </m:r>
                    <m:r>
                      <a:rPr lang="en-US" altLang="zh-TW" b="1" i="0" smtClean="0">
                        <a:latin typeface="Cambria Math" panose="02040503050406030204" pitchFamily="18" charset="0"/>
                      </a:rPr>
                      <m:t>𝐈</m:t>
                    </m:r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r>
                  <a:rPr lang="en-US" altLang="zh-TW" dirty="0"/>
                  <a:t>Mixed</a:t>
                </a:r>
                <a:r>
                  <a:rPr lang="zh-TW" altLang="en-US" dirty="0"/>
                  <a:t> </a:t>
                </a:r>
                <a:r>
                  <a:rPr lang="en-US" altLang="zh-TW" dirty="0"/>
                  <a:t>Noise</a:t>
                </a:r>
                <a:r>
                  <a:rPr lang="zh-TW" altLang="en-US" dirty="0"/>
                  <a:t> </a:t>
                </a:r>
                <a:r>
                  <a:rPr lang="en-US" altLang="zh-TW" dirty="0"/>
                  <a:t>Model</a:t>
                </a:r>
                <a:r>
                  <a:rPr lang="zh-TW" altLang="en-US" dirty="0"/>
                  <a:t> </a:t>
                </a:r>
                <a:r>
                  <a:rPr lang="en-US" altLang="zh-TW" dirty="0"/>
                  <a:t>[1]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TW">
                            <a:latin typeface="Cambria Math" panose="02040503050406030204" pitchFamily="18" charset="0"/>
                          </a:rPr>
                          <m:t>shared</m:t>
                        </m:r>
                      </m:sub>
                    </m:sSub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~</m:t>
                    </m:r>
                    <m:r>
                      <a:rPr lang="en-US" altLang="zh-TW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𝒩</m:t>
                    </m:r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(0,</m:t>
                    </m:r>
                    <m:f>
                      <m:fPr>
                        <m:ctrlPr>
                          <a:rPr lang="en-US" altLang="zh-TW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TW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TW" i="1"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  <m:sup>
                            <m:r>
                              <a:rPr lang="en-US" altLang="zh-TW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TW" b="0" i="1" smtClean="0">
                            <a:latin typeface="Cambria Math" panose="02040503050406030204" pitchFamily="18" charset="0"/>
                          </a:rPr>
                          <m:t>1+</m:t>
                        </m:r>
                        <m:sSup>
                          <m:sSupPr>
                            <m:ctrlPr>
                              <a:rPr lang="en-US" altLang="zh-TW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TW" b="0" i="1" smtClean="0"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  <m:sup>
                            <m:r>
                              <a:rPr lang="en-US" altLang="zh-TW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TW" b="1" i="0" smtClean="0">
                        <a:latin typeface="Cambria Math" panose="02040503050406030204" pitchFamily="18" charset="0"/>
                      </a:rPr>
                      <m:t>𝐈</m:t>
                    </m:r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zh-TW" dirty="0"/>
                  <a:t>,</a:t>
                </a:r>
                <a:r>
                  <a:rPr lang="zh-TW" altLang="en-US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TW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TW" b="0" i="0" smtClean="0">
                            <a:latin typeface="Cambria Math" panose="02040503050406030204" pitchFamily="18" charset="0"/>
                          </a:rPr>
                          <m:t>ind</m:t>
                        </m:r>
                      </m:sub>
                      <m:sup>
                        <m:r>
                          <a:rPr lang="en-US" altLang="zh-TW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p>
                    </m:sSubSup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~</m:t>
                    </m:r>
                    <m:r>
                      <a:rPr lang="en-US" altLang="zh-TW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𝒩</m:t>
                    </m:r>
                    <m:d>
                      <m:dPr>
                        <m:ctrlPr>
                          <a:rPr lang="en-US" altLang="zh-TW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TW" i="1">
                            <a:latin typeface="Cambria Math" panose="02040503050406030204" pitchFamily="18" charset="0"/>
                          </a:rPr>
                          <m:t>0,</m:t>
                        </m:r>
                        <m:f>
                          <m:fPr>
                            <m:ctrlPr>
                              <a:rPr lang="en-US" altLang="zh-TW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altLang="zh-TW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TW" i="1">
                                    <a:latin typeface="Cambria Math" panose="02040503050406030204" pitchFamily="18" charset="0"/>
                                  </a:rPr>
                                  <m:t>𝛼</m:t>
                                </m:r>
                              </m:e>
                              <m:sup>
                                <m:r>
                                  <a:rPr lang="en-US" altLang="zh-TW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US" altLang="zh-TW" i="1">
                                <a:latin typeface="Cambria Math" panose="02040503050406030204" pitchFamily="18" charset="0"/>
                              </a:rPr>
                              <m:t>1+</m:t>
                            </m:r>
                            <m:sSup>
                              <m:sSupPr>
                                <m:ctrlPr>
                                  <a:rPr lang="en-US" altLang="zh-TW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TW" i="1">
                                    <a:latin typeface="Cambria Math" panose="02040503050406030204" pitchFamily="18" charset="0"/>
                                  </a:rPr>
                                  <m:t>𝛼</m:t>
                                </m:r>
                              </m:e>
                              <m:sup>
                                <m:r>
                                  <a:rPr lang="en-US" altLang="zh-TW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r>
                          <a:rPr lang="en-US" altLang="zh-TW" b="1">
                            <a:latin typeface="Cambria Math" panose="02040503050406030204" pitchFamily="18" charset="0"/>
                          </a:rPr>
                          <m:t>𝐈</m:t>
                        </m:r>
                      </m:e>
                    </m:d>
                  </m:oMath>
                </a14:m>
                <a:endParaRPr lang="en-GB" altLang="zh-TW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zh-TW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TW" b="0" i="1" smtClean="0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p>
                          <m:r>
                            <a:rPr lang="en-US" altLang="zh-TW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p>
                      </m:sSup>
                      <m:r>
                        <a:rPr lang="en-US" altLang="zh-TW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zh-TW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zh-TW">
                              <a:latin typeface="Cambria Math" panose="02040503050406030204" pitchFamily="18" charset="0"/>
                            </a:rPr>
                            <m:t>shared</m:t>
                          </m:r>
                        </m:sub>
                      </m:sSub>
                      <m:r>
                        <a:rPr lang="en-US" altLang="zh-TW" b="0" i="1" smtClean="0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US" altLang="zh-TW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zh-TW">
                              <a:latin typeface="Cambria Math" panose="02040503050406030204" pitchFamily="18" charset="0"/>
                            </a:rPr>
                            <m:t>ind</m:t>
                          </m:r>
                        </m:sub>
                        <m:sup>
                          <m:r>
                            <a:rPr lang="en-US" altLang="zh-TW" i="1">
                              <a:latin typeface="Cambria Math" panose="02040503050406030204" pitchFamily="18" charset="0"/>
                            </a:rPr>
                            <m:t>𝑖</m:t>
                          </m:r>
                        </m:sup>
                      </m:sSubSup>
                    </m:oMath>
                  </m:oMathPara>
                </a14:m>
                <a:endParaRPr lang="en-US" altLang="zh-TW" dirty="0"/>
              </a:p>
              <a:p>
                <a:r>
                  <a:rPr lang="en-US" altLang="zh-TW" dirty="0"/>
                  <a:t>Progressive</a:t>
                </a:r>
                <a:r>
                  <a:rPr lang="zh-TW" altLang="en-US" dirty="0"/>
                  <a:t> </a:t>
                </a:r>
                <a:r>
                  <a:rPr lang="en-US" altLang="zh-TW" dirty="0"/>
                  <a:t>Noise</a:t>
                </a:r>
                <a:r>
                  <a:rPr lang="zh-TW" altLang="en-US" dirty="0"/>
                  <a:t> </a:t>
                </a:r>
                <a:r>
                  <a:rPr lang="en-US" altLang="zh-TW" dirty="0"/>
                  <a:t>Model</a:t>
                </a:r>
                <a:r>
                  <a:rPr lang="zh-TW" altLang="en-US" dirty="0"/>
                  <a:t> </a:t>
                </a:r>
                <a:r>
                  <a:rPr lang="en-US" altLang="zh-TW" dirty="0"/>
                  <a:t>[1]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TW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TW" i="1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p>
                        <m:r>
                          <a:rPr lang="en-US" altLang="zh-TW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~</m:t>
                    </m:r>
                    <m:r>
                      <a:rPr lang="en-US" altLang="zh-TW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𝒩</m:t>
                    </m:r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(0, </m:t>
                    </m:r>
                    <m:r>
                      <a:rPr lang="en-US" altLang="zh-TW" b="1" i="0" smtClean="0">
                        <a:latin typeface="Cambria Math" panose="02040503050406030204" pitchFamily="18" charset="0"/>
                      </a:rPr>
                      <m:t>𝐈</m:t>
                    </m:r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zh-TW" dirty="0"/>
                  <a:t>,</a:t>
                </a:r>
                <a:r>
                  <a:rPr lang="zh-TW" altLang="en-US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TW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TW" b="0" i="0" smtClean="0">
                            <a:latin typeface="Cambria Math" panose="02040503050406030204" pitchFamily="18" charset="0"/>
                          </a:rPr>
                          <m:t>ind</m:t>
                        </m:r>
                      </m:sub>
                      <m:sup>
                        <m:r>
                          <a:rPr lang="en-US" altLang="zh-TW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p>
                    </m:sSubSup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~</m:t>
                    </m:r>
                    <m:r>
                      <a:rPr lang="en-US" altLang="zh-TW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𝒩</m:t>
                    </m:r>
                    <m:d>
                      <m:dPr>
                        <m:ctrlPr>
                          <a:rPr lang="en-US" altLang="zh-TW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TW" i="1">
                            <a:latin typeface="Cambria Math" panose="02040503050406030204" pitchFamily="18" charset="0"/>
                          </a:rPr>
                          <m:t>0,</m:t>
                        </m:r>
                        <m:f>
                          <m:fPr>
                            <m:ctrlPr>
                              <a:rPr lang="en-US" altLang="zh-TW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TW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altLang="zh-TW" i="1" smtClean="0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TW" i="1">
                                    <a:latin typeface="Cambria Math" panose="02040503050406030204" pitchFamily="18" charset="0"/>
                                  </a:rPr>
                                  <m:t>1+</m:t>
                                </m:r>
                                <m:sSup>
                                  <m:sSupPr>
                                    <m:ctrlPr>
                                      <a:rPr lang="en-US" altLang="zh-TW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TW" i="1">
                                        <a:latin typeface="Cambria Math" panose="02040503050406030204" pitchFamily="18" charset="0"/>
                                      </a:rPr>
                                      <m:t>𝛼</m:t>
                                    </m:r>
                                  </m:e>
                                  <m:sup>
                                    <m:r>
                                      <a:rPr lang="en-US" altLang="zh-TW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rad>
                          </m:den>
                        </m:f>
                        <m:r>
                          <a:rPr lang="en-US" altLang="zh-TW" b="1">
                            <a:latin typeface="Cambria Math" panose="02040503050406030204" pitchFamily="18" charset="0"/>
                          </a:rPr>
                          <m:t>𝐈</m:t>
                        </m:r>
                      </m:e>
                    </m:d>
                  </m:oMath>
                </a14:m>
                <a:endParaRPr lang="en-GB" altLang="zh-TW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zh-TW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TW" b="0" i="1" smtClean="0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p>
                          <m:r>
                            <a:rPr lang="en-US" altLang="zh-TW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p>
                      </m:sSup>
                      <m:r>
                        <a:rPr lang="en-US" altLang="zh-TW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TW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TW" b="0" i="1" smtClean="0">
                              <a:latin typeface="Cambria Math" panose="02040503050406030204" pitchFamily="18" charset="0"/>
                            </a:rPr>
                            <m:t>𝛼</m:t>
                          </m:r>
                        </m:num>
                        <m:den>
                          <m:r>
                            <a:rPr lang="en-US" altLang="zh-TW" i="1">
                              <a:latin typeface="Cambria Math" panose="02040503050406030204" pitchFamily="18" charset="0"/>
                            </a:rPr>
                            <m:t>1+</m:t>
                          </m:r>
                          <m:sSup>
                            <m:sSupPr>
                              <m:ctrlPr>
                                <a:rPr lang="en-US" altLang="zh-TW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TW" i="1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p>
                              <m:r>
                                <a:rPr lang="en-US" altLang="zh-TW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sSup>
                        <m:sSupPr>
                          <m:ctrlPr>
                            <a:rPr lang="en-US" altLang="zh-TW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TW" i="1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p>
                          <m:r>
                            <a:rPr lang="en-US" altLang="zh-TW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altLang="zh-TW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r>
                        <a:rPr lang="en-US" altLang="zh-TW" b="0" i="1" smtClean="0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US" altLang="zh-TW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zh-TW">
                              <a:latin typeface="Cambria Math" panose="02040503050406030204" pitchFamily="18" charset="0"/>
                            </a:rPr>
                            <m:t>ind</m:t>
                          </m:r>
                        </m:sub>
                        <m:sup>
                          <m:r>
                            <a:rPr lang="en-US" altLang="zh-TW" i="1">
                              <a:latin typeface="Cambria Math" panose="02040503050406030204" pitchFamily="18" charset="0"/>
                            </a:rPr>
                            <m:t>𝑖</m:t>
                          </m:r>
                        </m:sup>
                      </m:sSubSup>
                    </m:oMath>
                  </m:oMathPara>
                </a14:m>
                <a:endParaRPr lang="en-US" altLang="zh-TW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27C570F-1D0C-E9D9-BE24-2F5722F7E5B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65" t="-37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763DCF74-DCB2-599B-8E3E-4670527347E1}"/>
              </a:ext>
            </a:extLst>
          </p:cNvPr>
          <p:cNvSpPr txBox="1"/>
          <p:nvPr/>
        </p:nvSpPr>
        <p:spPr>
          <a:xfrm>
            <a:off x="1045244" y="6488668"/>
            <a:ext cx="108118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dirty="0"/>
              <a:t>[1]</a:t>
            </a:r>
            <a:r>
              <a:rPr lang="zh-TW" altLang="en-US" dirty="0"/>
              <a:t> </a:t>
            </a:r>
            <a:r>
              <a:rPr lang="en-GB" dirty="0">
                <a:effectLst/>
                <a:latin typeface="Helvetica" pitchFamily="2" charset="0"/>
              </a:rPr>
              <a:t>Ge</a:t>
            </a:r>
            <a:r>
              <a:rPr lang="zh-TW" altLang="en-US" dirty="0">
                <a:latin typeface="Helvetica" pitchFamily="2" charset="0"/>
              </a:rPr>
              <a:t> </a:t>
            </a:r>
            <a:r>
              <a:rPr lang="en-US" altLang="zh-TW" dirty="0">
                <a:latin typeface="Helvetica" pitchFamily="2" charset="0"/>
              </a:rPr>
              <a:t>et</a:t>
            </a:r>
            <a:r>
              <a:rPr lang="zh-TW" altLang="en-US" dirty="0">
                <a:latin typeface="Helvetica" pitchFamily="2" charset="0"/>
              </a:rPr>
              <a:t> </a:t>
            </a:r>
            <a:r>
              <a:rPr lang="en-US" altLang="zh-TW" dirty="0">
                <a:latin typeface="Helvetica" pitchFamily="2" charset="0"/>
              </a:rPr>
              <a:t>al.,</a:t>
            </a:r>
            <a:r>
              <a:rPr lang="zh-TW" altLang="en-US" dirty="0">
                <a:latin typeface="Helvetica" pitchFamily="2" charset="0"/>
              </a:rPr>
              <a:t> </a:t>
            </a:r>
            <a:r>
              <a:rPr lang="en-GB" dirty="0">
                <a:effectLst/>
                <a:latin typeface="Helvetica" pitchFamily="2" charset="0"/>
              </a:rPr>
              <a:t>Preserve Your Own Correlation: A Noise Prior for Video Diffusion Models</a:t>
            </a:r>
            <a:r>
              <a:rPr lang="en-US" altLang="zh-TW" i="1" dirty="0">
                <a:effectLst/>
                <a:latin typeface="Helvetica" pitchFamily="2" charset="0"/>
              </a:rPr>
              <a:t>,</a:t>
            </a:r>
            <a:r>
              <a:rPr lang="zh-TW" altLang="en-US" i="1" dirty="0">
                <a:effectLst/>
                <a:latin typeface="Helvetica" pitchFamily="2" charset="0"/>
              </a:rPr>
              <a:t> </a:t>
            </a:r>
            <a:r>
              <a:rPr lang="en-US" altLang="zh-TW" i="1" dirty="0">
                <a:effectLst/>
                <a:latin typeface="Helvetica" pitchFamily="2" charset="0"/>
              </a:rPr>
              <a:t>ICCV’</a:t>
            </a:r>
            <a:r>
              <a:rPr lang="en-US" altLang="zh-TW" i="1" dirty="0">
                <a:latin typeface="Helvetica" pitchFamily="2" charset="0"/>
              </a:rPr>
              <a:t>23</a:t>
            </a:r>
            <a:endParaRPr lang="en-GB" dirty="0">
              <a:effectLst/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89137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91EF45-9FDE-9A4F-9ED5-1FA720230C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Correspondence-guided</a:t>
            </a:r>
            <a:r>
              <a:rPr lang="zh-TW" altLang="en-US" dirty="0"/>
              <a:t> </a:t>
            </a:r>
            <a:r>
              <a:rPr lang="en-US" altLang="zh-TW" dirty="0"/>
              <a:t>noise</a:t>
            </a:r>
            <a:r>
              <a:rPr lang="zh-TW" altLang="en-US" dirty="0"/>
              <a:t> </a:t>
            </a:r>
            <a:endParaRPr lang="en-TR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81F8912-2E51-0972-17E4-0A9DE1A0D4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427" y="2185988"/>
            <a:ext cx="5719175" cy="3240048"/>
          </a:xfrm>
          <a:prstGeom prst="rect">
            <a:avLst/>
          </a:prstGeom>
        </p:spPr>
      </p:pic>
      <p:pic>
        <p:nvPicPr>
          <p:cNvPr id="4" name="tp008_11">
            <a:hlinkClick r:id="" action="ppaction://media"/>
            <a:extLst>
              <a:ext uri="{FF2B5EF4-FFF2-40B4-BE49-F238E27FC236}">
                <a16:creationId xmlns:a16="http://schemas.microsoft.com/office/drawing/2014/main" id="{1BE2B17F-BBC7-4F33-328B-7E10F353D6B0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st="255068.1944" end="971978.1647"/>
                </p14:media>
              </p:ext>
            </p:extLst>
          </p:nvPr>
        </p:nvPicPr>
        <p:blipFill rotWithShape="1">
          <a:blip r:embed="rId5"/>
          <a:srcRect l="20181" t="32688" r="21778" b="7986"/>
          <a:stretch>
            <a:fillRect/>
          </a:stretch>
        </p:blipFill>
        <p:spPr>
          <a:xfrm>
            <a:off x="6451313" y="2185988"/>
            <a:ext cx="5635260" cy="3240048"/>
          </a:xfrm>
          <a:prstGeom prst="rect">
            <a:avLst/>
          </a:prstGeom>
        </p:spPr>
      </p:pic>
      <p:sp>
        <p:nvSpPr>
          <p:cNvPr id="7" name="AutoShape 2" descr="Author Picture">
            <a:extLst>
              <a:ext uri="{FF2B5EF4-FFF2-40B4-BE49-F238E27FC236}">
                <a16:creationId xmlns:a16="http://schemas.microsoft.com/office/drawing/2014/main" id="{D07D6DCD-140C-61D4-A466-18D647668F5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9850" y="-434975"/>
            <a:ext cx="326263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C56D841-1DFA-12A6-82D9-9C02709B3FE2}"/>
              </a:ext>
            </a:extLst>
          </p:cNvPr>
          <p:cNvSpPr txBox="1"/>
          <p:nvPr/>
        </p:nvSpPr>
        <p:spPr>
          <a:xfrm>
            <a:off x="1045244" y="6488668"/>
            <a:ext cx="108118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dirty="0" err="1">
                <a:effectLst/>
                <a:latin typeface="Helvetica" pitchFamily="2" charset="0"/>
              </a:rPr>
              <a:t>Kass</a:t>
            </a:r>
            <a:r>
              <a:rPr lang="zh-TW" altLang="en-US" dirty="0">
                <a:effectLst/>
                <a:latin typeface="Helvetica" pitchFamily="2" charset="0"/>
              </a:rPr>
              <a:t> </a:t>
            </a:r>
            <a:r>
              <a:rPr lang="en-US" altLang="zh-TW" dirty="0">
                <a:effectLst/>
                <a:latin typeface="Helvetica" pitchFamily="2" charset="0"/>
              </a:rPr>
              <a:t>and</a:t>
            </a:r>
            <a:r>
              <a:rPr lang="zh-TW" altLang="en-US" dirty="0">
                <a:effectLst/>
                <a:latin typeface="Helvetica" pitchFamily="2" charset="0"/>
              </a:rPr>
              <a:t> </a:t>
            </a:r>
            <a:r>
              <a:rPr lang="en-US" altLang="zh-TW" dirty="0" err="1">
                <a:effectLst/>
                <a:latin typeface="Helvetica" pitchFamily="2" charset="0"/>
              </a:rPr>
              <a:t>Pesare</a:t>
            </a:r>
            <a:r>
              <a:rPr lang="en-US" altLang="zh-TW" dirty="0">
                <a:latin typeface="Helvetica" pitchFamily="2" charset="0"/>
              </a:rPr>
              <a:t>,</a:t>
            </a:r>
            <a:r>
              <a:rPr lang="zh-TW" altLang="en-US" dirty="0">
                <a:latin typeface="Helvetica" pitchFamily="2" charset="0"/>
              </a:rPr>
              <a:t> </a:t>
            </a:r>
            <a:r>
              <a:rPr lang="en-GB" dirty="0">
                <a:effectLst/>
                <a:latin typeface="Helvetica" pitchFamily="2" charset="0"/>
              </a:rPr>
              <a:t>Coherent noise for non-photorealistic rendering</a:t>
            </a:r>
            <a:r>
              <a:rPr lang="en-US" altLang="zh-TW" i="1" dirty="0">
                <a:effectLst/>
                <a:latin typeface="Helvetica" pitchFamily="2" charset="0"/>
              </a:rPr>
              <a:t>,</a:t>
            </a:r>
            <a:r>
              <a:rPr lang="zh-TW" altLang="en-US" i="1" dirty="0">
                <a:effectLst/>
                <a:latin typeface="Helvetica" pitchFamily="2" charset="0"/>
              </a:rPr>
              <a:t> </a:t>
            </a:r>
            <a:r>
              <a:rPr lang="en-US" altLang="zh-TW" i="1" dirty="0">
                <a:effectLst/>
                <a:latin typeface="Helvetica" pitchFamily="2" charset="0"/>
              </a:rPr>
              <a:t>ToG’11</a:t>
            </a:r>
            <a:endParaRPr lang="en-GB" dirty="0">
              <a:effectLst/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8239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78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880DF5-B95C-6360-893D-F625954F38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Correspondence-guided</a:t>
            </a:r>
            <a:r>
              <a:rPr lang="zh-TW" altLang="en-US" dirty="0"/>
              <a:t> </a:t>
            </a:r>
            <a:r>
              <a:rPr lang="en-US" altLang="zh-TW" dirty="0"/>
              <a:t>noise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6271B67-912B-8432-D9D2-BB582391A18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2170022"/>
                <a:ext cx="10515600" cy="4351338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altLang="zh-TW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TW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p>
                        <m:r>
                          <a:rPr lang="en-US" altLang="zh-TW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altLang="zh-TW" dirty="0"/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TW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TW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TW" i="1">
                                <a:latin typeface="Cambria Math" panose="02040503050406030204" pitchFamily="18" charset="0"/>
                              </a:rPr>
                              <m:t>1−</m:t>
                            </m:r>
                            <m:r>
                              <a:rPr lang="en-US" altLang="zh-TW" i="1">
                                <a:latin typeface="Cambria Math" panose="02040503050406030204" pitchFamily="18" charset="0"/>
                              </a:rPr>
                              <m:t>𝛼</m:t>
                            </m:r>
                          </m:num>
                          <m:den>
                            <m:r>
                              <a:rPr lang="en-US" altLang="zh-TW" i="1">
                                <a:latin typeface="Cambria Math" panose="02040503050406030204" pitchFamily="18" charset="0"/>
                              </a:rPr>
                              <m:t>1+</m:t>
                            </m:r>
                            <m:r>
                              <a:rPr lang="en-US" altLang="zh-TW" i="1">
                                <a:latin typeface="Cambria Math" panose="02040503050406030204" pitchFamily="18" charset="0"/>
                              </a:rPr>
                              <m:t>𝛼</m:t>
                            </m:r>
                          </m:den>
                        </m:f>
                      </m:e>
                    </m:rad>
                    <m:sSubSup>
                      <m:sSubSupPr>
                        <m:ctrlPr>
                          <a:rPr lang="en-US" altLang="zh-TW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TW">
                            <a:latin typeface="Cambria Math" panose="02040503050406030204" pitchFamily="18" charset="0"/>
                          </a:rPr>
                          <m:t>ind</m:t>
                        </m:r>
                      </m:sub>
                      <m:sup>
                        <m:r>
                          <a:rPr lang="en-US" altLang="zh-TW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</m:oMath>
                </a14:m>
                <a:r>
                  <a:rPr lang="en-US" altLang="zh-TW" b="0" dirty="0">
                    <a:latin typeface="Cambria Math" panose="02040503050406030204" pitchFamily="18" charset="0"/>
                  </a:rPr>
                  <a:t>,</a:t>
                </a:r>
                <a:r>
                  <a:rPr lang="zh-TW" altLang="en-US" b="0" dirty="0">
                    <a:latin typeface="Cambria Math" panose="02040503050406030204" pitchFamily="18" charset="0"/>
                  </a:rPr>
                  <a:t> </a:t>
                </a:r>
                <a:r>
                  <a:rPr lang="en-US" altLang="zh-TW" b="0" dirty="0">
                    <a:latin typeface="Cambria Math" panose="02040503050406030204" pitchFamily="18" charset="0"/>
                  </a:rPr>
                  <a:t>where</a:t>
                </a:r>
                <a:r>
                  <a:rPr lang="zh-TW" altLang="en-US" b="0" dirty="0"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TW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TW">
                            <a:latin typeface="Cambria Math" panose="02040503050406030204" pitchFamily="18" charset="0"/>
                          </a:rPr>
                          <m:t>ind</m:t>
                        </m:r>
                      </m:sub>
                      <m:sup>
                        <m:r>
                          <a:rPr lang="en-US" altLang="zh-TW" i="1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~</m:t>
                    </m:r>
                    <m:r>
                      <a:rPr lang="en-US" altLang="zh-TW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𝒩</m:t>
                    </m:r>
                    <m:r>
                      <a:rPr lang="en-US" altLang="zh-TW" i="1">
                        <a:latin typeface="Cambria Math" panose="02040503050406030204" pitchFamily="18" charset="0"/>
                      </a:rPr>
                      <m:t>(0,</m:t>
                    </m:r>
                    <m:r>
                      <a:rPr lang="en-US" altLang="zh-TW" b="1">
                        <a:latin typeface="Cambria Math" panose="02040503050406030204" pitchFamily="18" charset="0"/>
                      </a:rPr>
                      <m:t>𝐈</m:t>
                    </m:r>
                    <m:r>
                      <a:rPr lang="en-US" altLang="zh-TW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endParaRPr lang="en-GB" altLang="zh-TW" b="0" dirty="0">
                  <a:latin typeface="Cambria Math" panose="02040503050406030204" pitchFamily="18" charset="0"/>
                </a:endParaRPr>
              </a:p>
              <a:p>
                <a:endParaRPr lang="en-GB" altLang="zh-TW" b="0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altLang="zh-TW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TW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p>
                        <m:r>
                          <a:rPr lang="en-US" altLang="zh-TW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p>
                    </m:sSup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)=</m:t>
                    </m:r>
                    <m:d>
                      <m:dPr>
                        <m:begChr m:val="{"/>
                        <m:endChr m:val=""/>
                        <m:ctrlPr>
                          <a:rPr lang="en-US" altLang="zh-TW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TW" b="0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ad>
                              <m:radPr>
                                <m:degHide m:val="on"/>
                                <m:ctrlPr>
                                  <a:rPr lang="en-US" altLang="zh-TW" b="0" i="1" smtClean="0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f>
                                  <m:fPr>
                                    <m:ctrlPr>
                                      <a:rPr lang="en-US" altLang="zh-TW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altLang="zh-TW" i="1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  <m:r>
                                      <a:rPr lang="en-US" altLang="zh-TW" b="0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altLang="zh-TW" i="1">
                                        <a:latin typeface="Cambria Math" panose="02040503050406030204" pitchFamily="18" charset="0"/>
                                      </a:rPr>
                                      <m:t>𝛼</m:t>
                                    </m:r>
                                  </m:num>
                                  <m:den>
                                    <m:r>
                                      <a:rPr lang="en-US" altLang="zh-TW" b="0" i="1" smtClean="0">
                                        <a:latin typeface="Cambria Math" panose="02040503050406030204" pitchFamily="18" charset="0"/>
                                      </a:rPr>
                                      <m:t>1+</m:t>
                                    </m:r>
                                    <m:r>
                                      <a:rPr lang="en-US" altLang="zh-TW" b="0" i="1" smtClean="0">
                                        <a:latin typeface="Cambria Math" panose="02040503050406030204" pitchFamily="18" charset="0"/>
                                      </a:rPr>
                                      <m:t>𝛼</m:t>
                                    </m:r>
                                  </m:den>
                                </m:f>
                              </m:e>
                            </m:rad>
                            <m:sSubSup>
                              <m:sSubSupPr>
                                <m:ctrlPr>
                                  <a:rPr lang="en-US" altLang="zh-TW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𝜖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altLang="zh-TW">
                                    <a:latin typeface="Cambria Math" panose="02040503050406030204" pitchFamily="18" charset="0"/>
                                  </a:rPr>
                                  <m:t>ind</m:t>
                                </m:r>
                              </m:sub>
                              <m:sup>
                                <m:r>
                                  <a:rPr lang="en-US" altLang="zh-TW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p>
                            </m:sSubSup>
                            <m:d>
                              <m:dPr>
                                <m:ctrlPr>
                                  <a:rPr lang="en-US" altLang="zh-TW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altLang="zh-TW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altLang="zh-TW" b="0" i="1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altLang="zh-TW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</m:d>
                            <m:r>
                              <a:rPr lang="en-US" altLang="zh-TW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zh-TW" altLang="en-US" b="0" i="1" smtClean="0">
                                <a:latin typeface="Cambria Math" panose="02040503050406030204" pitchFamily="18" charset="0"/>
                              </a:rPr>
                              <m:t>   </m:t>
                            </m:r>
                            <m:sSubSup>
                              <m:sSubSupPr>
                                <m:ctrlPr>
                                  <a:rPr lang="en-US" altLang="zh-TW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𝜖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altLang="zh-TW">
                                    <a:latin typeface="Cambria Math" panose="02040503050406030204" pitchFamily="18" charset="0"/>
                                  </a:rPr>
                                  <m:t>ind</m:t>
                                </m:r>
                              </m:sub>
                              <m:sup>
                                <m:r>
                                  <a:rPr lang="en-US" altLang="zh-TW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p>
                            </m:sSubSup>
                            <m:r>
                              <a:rPr lang="en-US" altLang="zh-TW" i="1">
                                <a:latin typeface="Cambria Math" panose="02040503050406030204" pitchFamily="18" charset="0"/>
                              </a:rPr>
                              <m:t>~</m:t>
                            </m:r>
                            <m:r>
                              <a:rPr lang="en-US" altLang="zh-TW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𝒩</m:t>
                            </m:r>
                            <m:r>
                              <a:rPr lang="en-US" altLang="zh-TW" i="1">
                                <a:latin typeface="Cambria Math" panose="02040503050406030204" pitchFamily="18" charset="0"/>
                              </a:rPr>
                              <m:t>(0,</m:t>
                            </m:r>
                            <m:r>
                              <a:rPr lang="en-US" altLang="zh-TW" b="1">
                                <a:latin typeface="Cambria Math" panose="02040503050406030204" pitchFamily="18" charset="0"/>
                              </a:rPr>
                              <m:t>𝐈</m:t>
                            </m:r>
                            <m:r>
                              <a:rPr lang="en-US" altLang="zh-TW" i="1">
                                <a:latin typeface="Cambria Math" panose="02040503050406030204" pitchFamily="18" charset="0"/>
                              </a:rPr>
                              <m:t>)</m:t>
                            </m:r>
                            <m:r>
                              <m:rPr>
                                <m:nor/>
                              </m:rPr>
                              <a:rPr lang="en-US" dirty="0"/>
                              <m:t> </m:t>
                            </m:r>
                          </m:e>
                          <m:e>
                            <m:sSup>
                              <m:sSupPr>
                                <m:ctrlPr>
                                  <a:rPr lang="en-US" altLang="zh-TW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TW" b="0" i="1" smtClean="0">
                                    <a:latin typeface="Cambria Math" panose="02040503050406030204" pitchFamily="18" charset="0"/>
                                  </a:rPr>
                                  <m:t>𝛼</m:t>
                                </m:r>
                                <m:r>
                                  <a:rPr lang="en-US" altLang="zh-TW" i="1">
                                    <a:latin typeface="Cambria Math" panose="02040503050406030204" pitchFamily="18" charset="0"/>
                                  </a:rPr>
                                  <m:t>𝜖</m:t>
                                </m:r>
                              </m:e>
                              <m:sup>
                                <m:r>
                                  <a:rPr lang="en-US" altLang="zh-TW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US" altLang="zh-TW" b="0" i="1" smtClean="0"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sup>
                            </m:sSup>
                            <m:d>
                              <m:dPr>
                                <m:ctrlPr>
                                  <a:rPr lang="en-US" altLang="zh-TW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altLang="zh-TW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TW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en-US" altLang="zh-TW" b="0" i="1" smtClean="0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sup>
                                </m:sSup>
                                <m:r>
                                  <a:rPr lang="en-US" altLang="zh-TW" i="1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sSup>
                                  <m:sSupPr>
                                    <m:ctrlPr>
                                      <a:rPr lang="en-US" altLang="zh-TW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TW" i="1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p>
                                    <m:r>
                                      <a:rPr lang="en-US" altLang="zh-TW" b="0" i="1" smtClean="0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sup>
                                </m:sSup>
                              </m:e>
                            </m:d>
                            <m:r>
                              <a:rPr lang="en-US" altLang="zh-TW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d>
                              <m:dPr>
                                <m:ctrlPr>
                                  <a:rPr lang="en-US" altLang="zh-TW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altLang="zh-TW" b="0" i="1" smtClean="0">
                                    <a:latin typeface="Cambria Math" panose="02040503050406030204" pitchFamily="18" charset="0"/>
                                  </a:rPr>
                                  <m:t>1−</m:t>
                                </m:r>
                                <m:r>
                                  <a:rPr lang="en-US" altLang="zh-TW" b="0" i="1" smtClean="0">
                                    <a:latin typeface="Cambria Math" panose="02040503050406030204" pitchFamily="18" charset="0"/>
                                  </a:rPr>
                                  <m:t>𝛼</m:t>
                                </m:r>
                              </m:e>
                            </m:d>
                            <m:sSubSup>
                              <m:sSubSupPr>
                                <m:ctrlPr>
                                  <a:rPr lang="en-US" altLang="zh-TW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𝜖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altLang="zh-TW">
                                    <a:latin typeface="Cambria Math" panose="02040503050406030204" pitchFamily="18" charset="0"/>
                                  </a:rPr>
                                  <m:t>ind</m:t>
                                </m:r>
                              </m:sub>
                              <m:sup>
                                <m:r>
                                  <a:rPr lang="en-US" altLang="zh-TW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p>
                            </m:sSubSup>
                            <m:r>
                              <a:rPr lang="en-US" altLang="zh-TW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altLang="zh-TW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altLang="zh-TW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altLang="zh-TW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  <m:r>
                              <a:rPr lang="en-US" altLang="zh-TW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</m:eqArr>
                      </m:e>
                    </m: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6271B67-912B-8432-D9D2-BB582391A18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2170022"/>
                <a:ext cx="10515600" cy="4351338"/>
              </a:xfrm>
              <a:blipFill>
                <a:blip r:embed="rId2"/>
                <a:stretch>
                  <a:fillRect l="-10856" t="-43314" b="-1011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902EFCF-DBA6-9E60-8546-54B155FF39E3}"/>
                  </a:ext>
                </a:extLst>
              </p:cNvPr>
              <p:cNvSpPr txBox="1"/>
              <p:nvPr/>
            </p:nvSpPr>
            <p:spPr>
              <a:xfrm>
                <a:off x="8290560" y="4967157"/>
                <a:ext cx="4226032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TW" dirty="0"/>
                  <a:t>if</a:t>
                </a:r>
                <a:r>
                  <a:rPr lang="zh-TW" altLang="en-US" dirty="0"/>
                  <a:t> </a:t>
                </a:r>
                <a:r>
                  <a:rPr lang="en-US" altLang="zh-TW" dirty="0"/>
                  <a:t>correspondence pairs</a:t>
                </a:r>
                <a:r>
                  <a:rPr lang="zh-TW" altLang="en-US" dirty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TW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TW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TW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TW" b="0" i="1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lang="en-US" altLang="zh-TW" i="1">
                            <a:latin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en-US" altLang="zh-TW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TW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p>
                            <m:r>
                              <a:rPr lang="en-US" altLang="zh-TW" b="0" i="1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e>
                    </m:d>
                  </m:oMath>
                </a14:m>
                <a:r>
                  <a:rPr lang="zh-TW" altLang="en-US" dirty="0"/>
                  <a:t> </a:t>
                </a:r>
                <a:r>
                  <a:rPr lang="en-US" altLang="zh-TW" dirty="0"/>
                  <a:t>&amp;</a:t>
                </a:r>
                <a:r>
                  <a:rPr lang="zh-TW" altLang="en-US" dirty="0"/>
                  <a:t> </a:t>
                </a:r>
                <a14:m>
                  <m:oMath xmlns:m="http://schemas.openxmlformats.org/officeDocument/2006/math">
                    <m:r>
                      <a:rPr lang="en-US" altLang="zh-TW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TW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altLang="zh-TW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altLang="zh-TW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TW" altLang="en-US" dirty="0"/>
                  <a:t> </a:t>
                </a:r>
                <a:r>
                  <a:rPr lang="en-US" altLang="zh-TW" dirty="0"/>
                  <a:t>exist</a:t>
                </a:r>
                <a:r>
                  <a:rPr lang="zh-TW" altLang="en-US" dirty="0"/>
                  <a:t> </a:t>
                </a:r>
                <a:r>
                  <a:rPr lang="en-US" altLang="zh-TW" dirty="0"/>
                  <a:t>e.g.,</a:t>
                </a:r>
                <a:r>
                  <a:rPr lang="zh-TW" altLang="en-US" dirty="0"/>
                  <a:t> </a:t>
                </a:r>
                <a:r>
                  <a:rPr lang="en-US" altLang="zh-TW" dirty="0"/>
                  <a:t>obtained</a:t>
                </a:r>
                <a:r>
                  <a:rPr lang="zh-TW" altLang="en-US" dirty="0"/>
                  <a:t> </a:t>
                </a:r>
                <a:r>
                  <a:rPr lang="en-US" altLang="zh-TW" dirty="0"/>
                  <a:t>by</a:t>
                </a:r>
                <a:r>
                  <a:rPr lang="zh-TW" altLang="en-US" dirty="0"/>
                  <a:t> </a:t>
                </a:r>
                <a:r>
                  <a:rPr lang="en-US" altLang="zh-TW" dirty="0"/>
                  <a:t>optical</a:t>
                </a:r>
                <a:r>
                  <a:rPr lang="zh-TW" altLang="en-US" dirty="0"/>
                  <a:t> </a:t>
                </a:r>
                <a:r>
                  <a:rPr lang="en-US" altLang="zh-TW" dirty="0"/>
                  <a:t>flow.</a:t>
                </a:r>
                <a:r>
                  <a:rPr lang="zh-TW" altLang="en-US" dirty="0"/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902EFCF-DBA6-9E60-8546-54B155FF39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90560" y="4967157"/>
                <a:ext cx="4226032" cy="646331"/>
              </a:xfrm>
              <a:prstGeom prst="rect">
                <a:avLst/>
              </a:prstGeom>
              <a:blipFill>
                <a:blip r:embed="rId3"/>
                <a:stretch>
                  <a:fillRect l="-1198" t="-5769" b="-115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8B5682D6-650C-8BDF-CE9A-10E278E1658B}"/>
              </a:ext>
            </a:extLst>
          </p:cNvPr>
          <p:cNvSpPr txBox="1"/>
          <p:nvPr/>
        </p:nvSpPr>
        <p:spPr>
          <a:xfrm>
            <a:off x="8290560" y="4345691"/>
            <a:ext cx="35966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dirty="0">
                <a:latin typeface="Cambria Math" panose="02040503050406030204" pitchFamily="18" charset="0"/>
              </a:rPr>
              <a:t>disocclusion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02952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6831</TotalTime>
  <Words>1113</Words>
  <Application>Microsoft Macintosh PowerPoint</Application>
  <PresentationFormat>Widescreen</PresentationFormat>
  <Paragraphs>177</Paragraphs>
  <Slides>22</Slides>
  <Notes>2</Notes>
  <HiddenSlides>0</HiddenSlides>
  <MMClips>7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1" baseType="lpstr">
      <vt:lpstr>Arial</vt:lpstr>
      <vt:lpstr>Calibri</vt:lpstr>
      <vt:lpstr>Cambria Math</vt:lpstr>
      <vt:lpstr>Courier New</vt:lpstr>
      <vt:lpstr>Helvetica</vt:lpstr>
      <vt:lpstr>Menlo</vt:lpstr>
      <vt:lpstr>Ubuntu</vt:lpstr>
      <vt:lpstr>Wingdings</vt:lpstr>
      <vt:lpstr>Office Theme</vt:lpstr>
      <vt:lpstr>Beyond one single  RGB image</vt:lpstr>
      <vt:lpstr>So far</vt:lpstr>
      <vt:lpstr>This section</vt:lpstr>
      <vt:lpstr>Individual editing – videos </vt:lpstr>
      <vt:lpstr>Individual editing – multiple views</vt:lpstr>
      <vt:lpstr>Design space for consistency</vt:lpstr>
      <vt:lpstr>Noise model</vt:lpstr>
      <vt:lpstr>Correspondence-guided noise </vt:lpstr>
      <vt:lpstr>Correspondence-guided noise</vt:lpstr>
      <vt:lpstr>PowerPoint Presentation</vt:lpstr>
      <vt:lpstr>Synchronizing colors or latent features</vt:lpstr>
      <vt:lpstr>Loss-guided denoising</vt:lpstr>
      <vt:lpstr>PowerPoint Presentation</vt:lpstr>
      <vt:lpstr>Self-attention in UNet</vt:lpstr>
      <vt:lpstr>Repurposing self attention</vt:lpstr>
      <vt:lpstr>Pseudo code</vt:lpstr>
      <vt:lpstr>Training-free/zero-shot video stylization</vt:lpstr>
      <vt:lpstr>Applied on multi-view generation</vt:lpstr>
      <vt:lpstr>multi-view</vt:lpstr>
      <vt:lpstr>Video diffusion model</vt:lpstr>
      <vt:lpstr>Inflated temporal attention layer</vt:lpstr>
      <vt:lpstr>Applied on multi-view generation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Neurosymbolic Models for Computer Graphics</dc:title>
  <dc:creator>Daniel Ritchie</dc:creator>
  <cp:lastModifiedBy>Chun-Hao Huang</cp:lastModifiedBy>
  <cp:revision>89</cp:revision>
  <dcterms:created xsi:type="dcterms:W3CDTF">2023-03-29T20:59:10Z</dcterms:created>
  <dcterms:modified xsi:type="dcterms:W3CDTF">2024-04-06T20:41:11Z</dcterms:modified>
</cp:coreProperties>
</file>