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0" r:id="rId1"/>
  </p:sldMasterIdLst>
  <p:notesMasterIdLst>
    <p:notesMasterId r:id="rId40"/>
  </p:notesMasterIdLst>
  <p:sldIdLst>
    <p:sldId id="256" r:id="rId2"/>
    <p:sldId id="284" r:id="rId3"/>
    <p:sldId id="280" r:id="rId4"/>
    <p:sldId id="279" r:id="rId5"/>
    <p:sldId id="281" r:id="rId6"/>
    <p:sldId id="282" r:id="rId7"/>
    <p:sldId id="287" r:id="rId8"/>
    <p:sldId id="295" r:id="rId9"/>
    <p:sldId id="296" r:id="rId10"/>
    <p:sldId id="288" r:id="rId11"/>
    <p:sldId id="298" r:id="rId12"/>
    <p:sldId id="297" r:id="rId13"/>
    <p:sldId id="291" r:id="rId14"/>
    <p:sldId id="300" r:id="rId15"/>
    <p:sldId id="299" r:id="rId16"/>
    <p:sldId id="303" r:id="rId17"/>
    <p:sldId id="302" r:id="rId18"/>
    <p:sldId id="290" r:id="rId19"/>
    <p:sldId id="315" r:id="rId20"/>
    <p:sldId id="304" r:id="rId21"/>
    <p:sldId id="283" r:id="rId22"/>
    <p:sldId id="285" r:id="rId23"/>
    <p:sldId id="286" r:id="rId24"/>
    <p:sldId id="308" r:id="rId25"/>
    <p:sldId id="309" r:id="rId26"/>
    <p:sldId id="306" r:id="rId27"/>
    <p:sldId id="318" r:id="rId28"/>
    <p:sldId id="312" r:id="rId29"/>
    <p:sldId id="305" r:id="rId30"/>
    <p:sldId id="316" r:id="rId31"/>
    <p:sldId id="317" r:id="rId32"/>
    <p:sldId id="320" r:id="rId33"/>
    <p:sldId id="321" r:id="rId34"/>
    <p:sldId id="319" r:id="rId35"/>
    <p:sldId id="289" r:id="rId36"/>
    <p:sldId id="294" r:id="rId37"/>
    <p:sldId id="293" r:id="rId38"/>
    <p:sldId id="292"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2CC"/>
    <a:srgbClr val="48525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14"/>
    <p:restoredTop sz="82552" autoAdjust="0"/>
  </p:normalViewPr>
  <p:slideViewPr>
    <p:cSldViewPr snapToGrid="0">
      <p:cViewPr varScale="1">
        <p:scale>
          <a:sx n="110" d="100"/>
          <a:sy n="110" d="100"/>
        </p:scale>
        <p:origin x="120" y="1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7EBBDE1-EA07-EC45-9BDC-DAC29EFF5741}" type="datetimeFigureOut">
              <a:rPr lang="en-US" smtClean="0"/>
              <a:t>4/5/2024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4E20AA-1C0C-4D48-A0FA-AF74EB7AF0EC}" type="slidenum">
              <a:rPr lang="en-US" smtClean="0"/>
              <a:t>‹#›</a:t>
            </a:fld>
            <a:endParaRPr lang="en-US"/>
          </a:p>
        </p:txBody>
      </p:sp>
    </p:spTree>
    <p:extLst>
      <p:ext uri="{BB962C8B-B14F-4D97-AF65-F5344CB8AC3E}">
        <p14:creationId xmlns:p14="http://schemas.microsoft.com/office/powerpoint/2010/main" val="5017601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94E20AA-1C0C-4D48-A0FA-AF74EB7AF0EC}" type="slidenum">
              <a:rPr lang="en-US" smtClean="0"/>
              <a:t>1</a:t>
            </a:fld>
            <a:endParaRPr lang="en-US"/>
          </a:p>
        </p:txBody>
      </p:sp>
    </p:spTree>
    <p:extLst>
      <p:ext uri="{BB962C8B-B14F-4D97-AF65-F5344CB8AC3E}">
        <p14:creationId xmlns:p14="http://schemas.microsoft.com/office/powerpoint/2010/main" val="25248513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62B1C4-4C24-EBA6-559F-90DA9964A3D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8805B99-000D-65A3-4396-14A58BA9A4D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B174557-E687-2028-14B6-E71693647625}"/>
              </a:ext>
            </a:extLst>
          </p:cNvPr>
          <p:cNvSpPr>
            <a:spLocks noGrp="1"/>
          </p:cNvSpPr>
          <p:nvPr>
            <p:ph type="body" idx="1"/>
          </p:nvPr>
        </p:nvSpPr>
        <p:spPr/>
        <p:txBody>
          <a:bodyPr/>
          <a:lstStyle/>
          <a:p>
            <a:r>
              <a:rPr lang="en-US" dirty="0"/>
              <a:t>Image that is encoded can either be the same image as the ground truth for the loss, or same subject composited onto a different background (with standard image compositing tools).</a:t>
            </a:r>
          </a:p>
        </p:txBody>
      </p:sp>
      <p:sp>
        <p:nvSpPr>
          <p:cNvPr id="4" name="Slide Number Placeholder 3">
            <a:extLst>
              <a:ext uri="{FF2B5EF4-FFF2-40B4-BE49-F238E27FC236}">
                <a16:creationId xmlns:a16="http://schemas.microsoft.com/office/drawing/2014/main" id="{9C614EBB-6864-70D9-5871-AC0A1524E76A}"/>
              </a:ext>
            </a:extLst>
          </p:cNvPr>
          <p:cNvSpPr>
            <a:spLocks noGrp="1"/>
          </p:cNvSpPr>
          <p:nvPr>
            <p:ph type="sldNum" sz="quarter" idx="5"/>
          </p:nvPr>
        </p:nvSpPr>
        <p:spPr/>
        <p:txBody>
          <a:bodyPr/>
          <a:lstStyle/>
          <a:p>
            <a:fld id="{D94E20AA-1C0C-4D48-A0FA-AF74EB7AF0EC}" type="slidenum">
              <a:rPr lang="en-US" smtClean="0"/>
              <a:t>15</a:t>
            </a:fld>
            <a:endParaRPr lang="en-US"/>
          </a:p>
        </p:txBody>
      </p:sp>
    </p:spTree>
    <p:extLst>
      <p:ext uri="{BB962C8B-B14F-4D97-AF65-F5344CB8AC3E}">
        <p14:creationId xmlns:p14="http://schemas.microsoft.com/office/powerpoint/2010/main" val="31638733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4E8F0A-E513-0E9D-8EB4-95A373D6F41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12F32FB-8EA9-1851-E063-891883F5878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AB19E5E-C6AB-9B1B-1DA8-E98BE7025A51}"/>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968E05E-4D35-F876-DBC0-6E81B2A9B0FC}"/>
              </a:ext>
            </a:extLst>
          </p:cNvPr>
          <p:cNvSpPr>
            <a:spLocks noGrp="1"/>
          </p:cNvSpPr>
          <p:nvPr>
            <p:ph type="sldNum" sz="quarter" idx="5"/>
          </p:nvPr>
        </p:nvSpPr>
        <p:spPr/>
        <p:txBody>
          <a:bodyPr/>
          <a:lstStyle/>
          <a:p>
            <a:fld id="{D94E20AA-1C0C-4D48-A0FA-AF74EB7AF0EC}" type="slidenum">
              <a:rPr lang="en-US" smtClean="0"/>
              <a:t>16</a:t>
            </a:fld>
            <a:endParaRPr lang="en-US"/>
          </a:p>
        </p:txBody>
      </p:sp>
    </p:spTree>
    <p:extLst>
      <p:ext uri="{BB962C8B-B14F-4D97-AF65-F5344CB8AC3E}">
        <p14:creationId xmlns:p14="http://schemas.microsoft.com/office/powerpoint/2010/main" val="22926597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CA7A1C-977C-46F0-8ADF-2F55ED7BFC0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3D9C440-AB9B-B97A-2DB9-4584FF976D3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E5498F3-D180-F6A8-BD27-B1A34C413751}"/>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CC22B9C-3385-FB7D-6FE1-C7D655098C8C}"/>
              </a:ext>
            </a:extLst>
          </p:cNvPr>
          <p:cNvSpPr>
            <a:spLocks noGrp="1"/>
          </p:cNvSpPr>
          <p:nvPr>
            <p:ph type="sldNum" sz="quarter" idx="5"/>
          </p:nvPr>
        </p:nvSpPr>
        <p:spPr/>
        <p:txBody>
          <a:bodyPr/>
          <a:lstStyle/>
          <a:p>
            <a:fld id="{D94E20AA-1C0C-4D48-A0FA-AF74EB7AF0EC}" type="slidenum">
              <a:rPr lang="en-US" smtClean="0"/>
              <a:t>17</a:t>
            </a:fld>
            <a:endParaRPr lang="en-US"/>
          </a:p>
        </p:txBody>
      </p:sp>
    </p:spTree>
    <p:extLst>
      <p:ext uri="{BB962C8B-B14F-4D97-AF65-F5344CB8AC3E}">
        <p14:creationId xmlns:p14="http://schemas.microsoft.com/office/powerpoint/2010/main" val="38954002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Intermediate features can also include attention maps.</a:t>
            </a:r>
          </a:p>
          <a:p>
            <a:endParaRPr lang="en-US" dirty="0"/>
          </a:p>
          <a:p>
            <a:r>
              <a:rPr lang="en-US" dirty="0"/>
              <a:t>Feature injection in the denoiser can be performed by:</a:t>
            </a:r>
            <a:br>
              <a:rPr lang="en-US" dirty="0"/>
            </a:br>
            <a:r>
              <a:rPr lang="en-US" dirty="0"/>
              <a:t>1) Directly overwriting features (Plug-and-Play Diffusion).</a:t>
            </a:r>
          </a:p>
          <a:p>
            <a:r>
              <a:rPr lang="en-US" dirty="0"/>
              <a:t>2) Adding a guidance energy that guides the diffusion process towards these features. (Diffusion Self-Guidance, Diffusion Handles).</a:t>
            </a:r>
            <a:br>
              <a:rPr lang="en-US" dirty="0"/>
            </a:br>
            <a:r>
              <a:rPr lang="en-US" dirty="0"/>
              <a:t>3) Modifying the Self-Attention layers to attend to these features (effectively making them cross-attention layers) (</a:t>
            </a:r>
            <a:r>
              <a:rPr lang="en-US" dirty="0" err="1"/>
              <a:t>MasaCtrl</a:t>
            </a:r>
            <a:r>
              <a:rPr lang="en-US" dirty="0"/>
              <a:t>, </a:t>
            </a:r>
            <a:r>
              <a:rPr lang="en-US" dirty="0" err="1"/>
              <a:t>MagicFixup</a:t>
            </a:r>
            <a:r>
              <a:rPr lang="en-US" dirty="0"/>
              <a:t>).</a:t>
            </a:r>
          </a:p>
          <a:p>
            <a:endParaRPr lang="en-US" dirty="0"/>
          </a:p>
          <a:p>
            <a:r>
              <a:rPr lang="en-US" dirty="0"/>
              <a:t>(Also using video-like attention from target image to a source image containing the subject identity can be counted in this category – more on this in the editing part)</a:t>
            </a:r>
          </a:p>
        </p:txBody>
      </p:sp>
      <p:sp>
        <p:nvSpPr>
          <p:cNvPr id="4" name="Slide Number Placeholder 3"/>
          <p:cNvSpPr>
            <a:spLocks noGrp="1"/>
          </p:cNvSpPr>
          <p:nvPr>
            <p:ph type="sldNum" sz="quarter" idx="5"/>
          </p:nvPr>
        </p:nvSpPr>
        <p:spPr/>
        <p:txBody>
          <a:bodyPr/>
          <a:lstStyle/>
          <a:p>
            <a:fld id="{D94E20AA-1C0C-4D48-A0FA-AF74EB7AF0EC}" type="slidenum">
              <a:rPr lang="en-US" smtClean="0"/>
              <a:t>18</a:t>
            </a:fld>
            <a:endParaRPr lang="en-US"/>
          </a:p>
        </p:txBody>
      </p:sp>
    </p:spTree>
    <p:extLst>
      <p:ext uri="{BB962C8B-B14F-4D97-AF65-F5344CB8AC3E}">
        <p14:creationId xmlns:p14="http://schemas.microsoft.com/office/powerpoint/2010/main" val="4917466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C4AFC3-0F50-2A82-EED1-6F611EF243A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CB83B24-33F3-C27F-D7EB-4F5DB0FB119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26C9E2F-249E-79DA-E901-6357A6DECD13}"/>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form of identity preservation is used more often in the context of editing since it can easily be used to preserve as much of the input image as needed.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You can see that the results already show a form of image editing.</a:t>
            </a:r>
          </a:p>
          <a:p>
            <a:endParaRPr lang="en-US" dirty="0"/>
          </a:p>
          <a:p>
            <a:r>
              <a:rPr lang="en-US" dirty="0"/>
              <a:t>So lets continue with image editing methods next.</a:t>
            </a:r>
          </a:p>
          <a:p>
            <a:endParaRPr lang="en-US" dirty="0"/>
          </a:p>
        </p:txBody>
      </p:sp>
      <p:sp>
        <p:nvSpPr>
          <p:cNvPr id="4" name="Slide Number Placeholder 3">
            <a:extLst>
              <a:ext uri="{FF2B5EF4-FFF2-40B4-BE49-F238E27FC236}">
                <a16:creationId xmlns:a16="http://schemas.microsoft.com/office/drawing/2014/main" id="{73E0F157-82C5-9CDD-7567-8821064157E9}"/>
              </a:ext>
            </a:extLst>
          </p:cNvPr>
          <p:cNvSpPr>
            <a:spLocks noGrp="1"/>
          </p:cNvSpPr>
          <p:nvPr>
            <p:ph type="sldNum" sz="quarter" idx="5"/>
          </p:nvPr>
        </p:nvSpPr>
        <p:spPr/>
        <p:txBody>
          <a:bodyPr/>
          <a:lstStyle/>
          <a:p>
            <a:fld id="{D94E20AA-1C0C-4D48-A0FA-AF74EB7AF0EC}" type="slidenum">
              <a:rPr lang="en-US" smtClean="0"/>
              <a:t>19</a:t>
            </a:fld>
            <a:endParaRPr lang="en-US"/>
          </a:p>
        </p:txBody>
      </p:sp>
    </p:spTree>
    <p:extLst>
      <p:ext uri="{BB962C8B-B14F-4D97-AF65-F5344CB8AC3E}">
        <p14:creationId xmlns:p14="http://schemas.microsoft.com/office/powerpoint/2010/main" val="33581501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12B10D-9F35-65EA-128B-E87E76997C9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9258EB7-CD21-E917-2689-B1F29630735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A878BB7-5A75-01F1-3D9F-CC189C31C5AD}"/>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form of identity preservation is used more often in the context of editing since it can easily be used to preserve as much of the input image as needed.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You can see that the results already show a form of image editing.</a:t>
            </a:r>
          </a:p>
          <a:p>
            <a:endParaRPr lang="en-US" dirty="0"/>
          </a:p>
          <a:p>
            <a:r>
              <a:rPr lang="en-US" dirty="0"/>
              <a:t>So lets continue with image editing methods next.</a:t>
            </a:r>
          </a:p>
          <a:p>
            <a:endParaRPr lang="en-US" dirty="0"/>
          </a:p>
        </p:txBody>
      </p:sp>
      <p:sp>
        <p:nvSpPr>
          <p:cNvPr id="4" name="Slide Number Placeholder 3">
            <a:extLst>
              <a:ext uri="{FF2B5EF4-FFF2-40B4-BE49-F238E27FC236}">
                <a16:creationId xmlns:a16="http://schemas.microsoft.com/office/drawing/2014/main" id="{433738E0-A978-4E83-F10C-0C3166AA4FE4}"/>
              </a:ext>
            </a:extLst>
          </p:cNvPr>
          <p:cNvSpPr>
            <a:spLocks noGrp="1"/>
          </p:cNvSpPr>
          <p:nvPr>
            <p:ph type="sldNum" sz="quarter" idx="5"/>
          </p:nvPr>
        </p:nvSpPr>
        <p:spPr/>
        <p:txBody>
          <a:bodyPr/>
          <a:lstStyle/>
          <a:p>
            <a:fld id="{D94E20AA-1C0C-4D48-A0FA-AF74EB7AF0EC}" type="slidenum">
              <a:rPr lang="en-US" smtClean="0"/>
              <a:t>20</a:t>
            </a:fld>
            <a:endParaRPr lang="en-US"/>
          </a:p>
        </p:txBody>
      </p:sp>
    </p:spTree>
    <p:extLst>
      <p:ext uri="{BB962C8B-B14F-4D97-AF65-F5344CB8AC3E}">
        <p14:creationId xmlns:p14="http://schemas.microsoft.com/office/powerpoint/2010/main" val="34028422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Identity preservation + simplest form of control: edited text prompt</a:t>
            </a:r>
          </a:p>
          <a:p>
            <a:endParaRPr lang="en-US" dirty="0"/>
          </a:p>
          <a:p>
            <a:r>
              <a:rPr lang="en-US" dirty="0"/>
              <a:t>(we may have seen some of this before in Danny’s talk)</a:t>
            </a:r>
          </a:p>
        </p:txBody>
      </p:sp>
      <p:sp>
        <p:nvSpPr>
          <p:cNvPr id="4" name="Slide Number Placeholder 3"/>
          <p:cNvSpPr>
            <a:spLocks noGrp="1"/>
          </p:cNvSpPr>
          <p:nvPr>
            <p:ph type="sldNum" sz="quarter" idx="5"/>
          </p:nvPr>
        </p:nvSpPr>
        <p:spPr/>
        <p:txBody>
          <a:bodyPr/>
          <a:lstStyle/>
          <a:p>
            <a:fld id="{D94E20AA-1C0C-4D48-A0FA-AF74EB7AF0EC}" type="slidenum">
              <a:rPr lang="en-US" smtClean="0"/>
              <a:t>23</a:t>
            </a:fld>
            <a:endParaRPr lang="en-US"/>
          </a:p>
        </p:txBody>
      </p:sp>
    </p:spTree>
    <p:extLst>
      <p:ext uri="{BB962C8B-B14F-4D97-AF65-F5344CB8AC3E}">
        <p14:creationId xmlns:p14="http://schemas.microsoft.com/office/powerpoint/2010/main" val="5856594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9F3B41-285A-FE8E-A3A2-C0116FCC417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654FC42-681A-CEE6-3C51-E9E75801C9E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F1A872A-509D-50F7-6754-311257C4DCB1}"/>
              </a:ext>
            </a:extLst>
          </p:cNvPr>
          <p:cNvSpPr>
            <a:spLocks noGrp="1"/>
          </p:cNvSpPr>
          <p:nvPr>
            <p:ph type="body" idx="1"/>
          </p:nvPr>
        </p:nvSpPr>
        <p:spPr/>
        <p:txBody>
          <a:bodyPr/>
          <a:lstStyle/>
          <a:p>
            <a:r>
              <a:rPr lang="en-US" dirty="0"/>
              <a:t>InstructPix2Pix actually uses one of the editing approaches we describe next to generate the paired dataset.</a:t>
            </a:r>
          </a:p>
        </p:txBody>
      </p:sp>
      <p:sp>
        <p:nvSpPr>
          <p:cNvPr id="4" name="Slide Number Placeholder 3">
            <a:extLst>
              <a:ext uri="{FF2B5EF4-FFF2-40B4-BE49-F238E27FC236}">
                <a16:creationId xmlns:a16="http://schemas.microsoft.com/office/drawing/2014/main" id="{5F01A3D0-2DFB-29C6-C427-9D042893C923}"/>
              </a:ext>
            </a:extLst>
          </p:cNvPr>
          <p:cNvSpPr>
            <a:spLocks noGrp="1"/>
          </p:cNvSpPr>
          <p:nvPr>
            <p:ph type="sldNum" sz="quarter" idx="5"/>
          </p:nvPr>
        </p:nvSpPr>
        <p:spPr/>
        <p:txBody>
          <a:bodyPr/>
          <a:lstStyle/>
          <a:p>
            <a:fld id="{D94E20AA-1C0C-4D48-A0FA-AF74EB7AF0EC}" type="slidenum">
              <a:rPr lang="en-US" smtClean="0"/>
              <a:t>24</a:t>
            </a:fld>
            <a:endParaRPr lang="en-US"/>
          </a:p>
        </p:txBody>
      </p:sp>
    </p:spTree>
    <p:extLst>
      <p:ext uri="{BB962C8B-B14F-4D97-AF65-F5344CB8AC3E}">
        <p14:creationId xmlns:p14="http://schemas.microsoft.com/office/powerpoint/2010/main" val="24956512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F363D6-6EDF-20CA-7AF3-6F53324F976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4FE9FAE-E9F6-F5AC-3D0B-860C4A60A36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45B7D98-292C-8F78-010D-86009DFFE711}"/>
              </a:ext>
            </a:extLst>
          </p:cNvPr>
          <p:cNvSpPr>
            <a:spLocks noGrp="1"/>
          </p:cNvSpPr>
          <p:nvPr>
            <p:ph type="body" idx="1"/>
          </p:nvPr>
        </p:nvSpPr>
        <p:spPr/>
        <p:txBody>
          <a:bodyPr/>
          <a:lstStyle/>
          <a:p>
            <a:r>
              <a:rPr lang="en-US" dirty="0"/>
              <a:t>Identity preservation + simplest form of control: edited text prompt</a:t>
            </a:r>
          </a:p>
          <a:p>
            <a:endParaRPr lang="en-US" dirty="0"/>
          </a:p>
          <a:p>
            <a:r>
              <a:rPr lang="en-US" dirty="0"/>
              <a:t>(we may have seen some of this before in Danny’s talk)</a:t>
            </a:r>
          </a:p>
        </p:txBody>
      </p:sp>
      <p:sp>
        <p:nvSpPr>
          <p:cNvPr id="4" name="Slide Number Placeholder 3">
            <a:extLst>
              <a:ext uri="{FF2B5EF4-FFF2-40B4-BE49-F238E27FC236}">
                <a16:creationId xmlns:a16="http://schemas.microsoft.com/office/drawing/2014/main" id="{3B9CF842-EBAA-D937-CC93-9E86E9E9C9AA}"/>
              </a:ext>
            </a:extLst>
          </p:cNvPr>
          <p:cNvSpPr>
            <a:spLocks noGrp="1"/>
          </p:cNvSpPr>
          <p:nvPr>
            <p:ph type="sldNum" sz="quarter" idx="5"/>
          </p:nvPr>
        </p:nvSpPr>
        <p:spPr/>
        <p:txBody>
          <a:bodyPr/>
          <a:lstStyle/>
          <a:p>
            <a:fld id="{D94E20AA-1C0C-4D48-A0FA-AF74EB7AF0EC}" type="slidenum">
              <a:rPr lang="en-US" smtClean="0"/>
              <a:t>25</a:t>
            </a:fld>
            <a:endParaRPr lang="en-US"/>
          </a:p>
        </p:txBody>
      </p:sp>
    </p:spTree>
    <p:extLst>
      <p:ext uri="{BB962C8B-B14F-4D97-AF65-F5344CB8AC3E}">
        <p14:creationId xmlns:p14="http://schemas.microsoft.com/office/powerpoint/2010/main" val="13125004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C96A39-926F-C276-710C-D43324D49E3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20739B9-B141-A3A4-5811-1187D21A5CB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B31C55E-4BB6-7BDF-84B8-91B064C4C3C7}"/>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2C61E525-108A-2AF7-BADD-F4DDF1FC971E}"/>
              </a:ext>
            </a:extLst>
          </p:cNvPr>
          <p:cNvSpPr>
            <a:spLocks noGrp="1"/>
          </p:cNvSpPr>
          <p:nvPr>
            <p:ph type="sldNum" sz="quarter" idx="5"/>
          </p:nvPr>
        </p:nvSpPr>
        <p:spPr/>
        <p:txBody>
          <a:bodyPr/>
          <a:lstStyle/>
          <a:p>
            <a:fld id="{D94E20AA-1C0C-4D48-A0FA-AF74EB7AF0EC}" type="slidenum">
              <a:rPr lang="en-US" smtClean="0"/>
              <a:t>26</a:t>
            </a:fld>
            <a:endParaRPr lang="en-US"/>
          </a:p>
        </p:txBody>
      </p:sp>
    </p:spTree>
    <p:extLst>
      <p:ext uri="{BB962C8B-B14F-4D97-AF65-F5344CB8AC3E}">
        <p14:creationId xmlns:p14="http://schemas.microsoft.com/office/powerpoint/2010/main" val="31473517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Rare token: token that is used infrequently</a:t>
            </a:r>
          </a:p>
        </p:txBody>
      </p:sp>
      <p:sp>
        <p:nvSpPr>
          <p:cNvPr id="4" name="Slide Number Placeholder 3"/>
          <p:cNvSpPr>
            <a:spLocks noGrp="1"/>
          </p:cNvSpPr>
          <p:nvPr>
            <p:ph type="sldNum" sz="quarter" idx="5"/>
          </p:nvPr>
        </p:nvSpPr>
        <p:spPr/>
        <p:txBody>
          <a:bodyPr/>
          <a:lstStyle/>
          <a:p>
            <a:fld id="{D94E20AA-1C0C-4D48-A0FA-AF74EB7AF0EC}" type="slidenum">
              <a:rPr lang="en-US" smtClean="0"/>
              <a:t>7</a:t>
            </a:fld>
            <a:endParaRPr lang="en-US"/>
          </a:p>
        </p:txBody>
      </p:sp>
    </p:spTree>
    <p:extLst>
      <p:ext uri="{BB962C8B-B14F-4D97-AF65-F5344CB8AC3E}">
        <p14:creationId xmlns:p14="http://schemas.microsoft.com/office/powerpoint/2010/main" val="29364791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1D1142-9594-315C-4B3B-D71A85244F7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0B24D4A-795E-E6F9-0434-FB89B2670E4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88E1F02-D0EC-5130-6AE1-71D9D29D22A8}"/>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C56470F9-36D6-4805-2A3A-9F5282E77510}"/>
              </a:ext>
            </a:extLst>
          </p:cNvPr>
          <p:cNvSpPr>
            <a:spLocks noGrp="1"/>
          </p:cNvSpPr>
          <p:nvPr>
            <p:ph type="sldNum" sz="quarter" idx="5"/>
          </p:nvPr>
        </p:nvSpPr>
        <p:spPr/>
        <p:txBody>
          <a:bodyPr/>
          <a:lstStyle/>
          <a:p>
            <a:fld id="{D94E20AA-1C0C-4D48-A0FA-AF74EB7AF0EC}" type="slidenum">
              <a:rPr lang="en-US" smtClean="0"/>
              <a:t>27</a:t>
            </a:fld>
            <a:endParaRPr lang="en-US"/>
          </a:p>
        </p:txBody>
      </p:sp>
    </p:spTree>
    <p:extLst>
      <p:ext uri="{BB962C8B-B14F-4D97-AF65-F5344CB8AC3E}">
        <p14:creationId xmlns:p14="http://schemas.microsoft.com/office/powerpoint/2010/main" val="29202525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72D380-B13C-ADEB-8406-978A48AFAAE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B509AE8-4326-7E4D-A0F4-BA711241D89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0136A4C-2943-4274-1766-BDBBCBF7BA2B}"/>
              </a:ext>
            </a:extLst>
          </p:cNvPr>
          <p:cNvSpPr>
            <a:spLocks noGrp="1"/>
          </p:cNvSpPr>
          <p:nvPr>
            <p:ph type="body" idx="1"/>
          </p:nvPr>
        </p:nvSpPr>
        <p:spPr/>
        <p:txBody>
          <a:bodyPr/>
          <a:lstStyle/>
          <a:p>
            <a:r>
              <a:rPr lang="en-US" dirty="0"/>
              <a:t>Control by editing Attention Maps.</a:t>
            </a:r>
          </a:p>
          <a:p>
            <a:endParaRPr lang="en-US" dirty="0"/>
          </a:p>
          <a:p>
            <a:endParaRPr lang="en-US" dirty="0"/>
          </a:p>
          <a:p>
            <a:r>
              <a:rPr lang="en-US" dirty="0"/>
              <a:t>(we may have seen this before in Danny’s talk)</a:t>
            </a:r>
          </a:p>
        </p:txBody>
      </p:sp>
      <p:sp>
        <p:nvSpPr>
          <p:cNvPr id="4" name="Slide Number Placeholder 3">
            <a:extLst>
              <a:ext uri="{FF2B5EF4-FFF2-40B4-BE49-F238E27FC236}">
                <a16:creationId xmlns:a16="http://schemas.microsoft.com/office/drawing/2014/main" id="{5AA87DC2-E157-A32F-9B4D-6F1307534877}"/>
              </a:ext>
            </a:extLst>
          </p:cNvPr>
          <p:cNvSpPr>
            <a:spLocks noGrp="1"/>
          </p:cNvSpPr>
          <p:nvPr>
            <p:ph type="sldNum" sz="quarter" idx="5"/>
          </p:nvPr>
        </p:nvSpPr>
        <p:spPr/>
        <p:txBody>
          <a:bodyPr/>
          <a:lstStyle/>
          <a:p>
            <a:fld id="{D94E20AA-1C0C-4D48-A0FA-AF74EB7AF0EC}" type="slidenum">
              <a:rPr lang="en-US" smtClean="0"/>
              <a:t>28</a:t>
            </a:fld>
            <a:endParaRPr lang="en-US"/>
          </a:p>
        </p:txBody>
      </p:sp>
    </p:spTree>
    <p:extLst>
      <p:ext uri="{BB962C8B-B14F-4D97-AF65-F5344CB8AC3E}">
        <p14:creationId xmlns:p14="http://schemas.microsoft.com/office/powerpoint/2010/main" val="19437685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6212A8-3849-D9D3-54F8-E45E79EFF56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33F06D6-CF69-044F-F591-40E648A9AF5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461707C-1AD5-8F44-42C6-C3E77D50BC58}"/>
              </a:ext>
            </a:extLst>
          </p:cNvPr>
          <p:cNvSpPr>
            <a:spLocks noGrp="1"/>
          </p:cNvSpPr>
          <p:nvPr>
            <p:ph type="body" idx="1"/>
          </p:nvPr>
        </p:nvSpPr>
        <p:spPr/>
        <p:txBody>
          <a:bodyPr/>
          <a:lstStyle/>
          <a:p>
            <a:r>
              <a:rPr lang="en-US" dirty="0"/>
              <a:t>Identity preservation uses intermediate features and attention maps, as discussed before.</a:t>
            </a:r>
          </a:p>
          <a:p>
            <a:endParaRPr lang="en-US" dirty="0"/>
          </a:p>
          <a:p>
            <a:r>
              <a:rPr lang="en-US" dirty="0"/>
              <a:t>We can control the location and intensity of objects the concepts and objects that appear in the prompt.</a:t>
            </a:r>
          </a:p>
        </p:txBody>
      </p:sp>
      <p:sp>
        <p:nvSpPr>
          <p:cNvPr id="4" name="Slide Number Placeholder 3">
            <a:extLst>
              <a:ext uri="{FF2B5EF4-FFF2-40B4-BE49-F238E27FC236}">
                <a16:creationId xmlns:a16="http://schemas.microsoft.com/office/drawing/2014/main" id="{D51063CD-CC8D-816B-B762-EECA4EBD3653}"/>
              </a:ext>
            </a:extLst>
          </p:cNvPr>
          <p:cNvSpPr>
            <a:spLocks noGrp="1"/>
          </p:cNvSpPr>
          <p:nvPr>
            <p:ph type="sldNum" sz="quarter" idx="5"/>
          </p:nvPr>
        </p:nvSpPr>
        <p:spPr/>
        <p:txBody>
          <a:bodyPr/>
          <a:lstStyle/>
          <a:p>
            <a:fld id="{D94E20AA-1C0C-4D48-A0FA-AF74EB7AF0EC}" type="slidenum">
              <a:rPr lang="en-US" smtClean="0"/>
              <a:t>29</a:t>
            </a:fld>
            <a:endParaRPr lang="en-US"/>
          </a:p>
        </p:txBody>
      </p:sp>
    </p:spTree>
    <p:extLst>
      <p:ext uri="{BB962C8B-B14F-4D97-AF65-F5344CB8AC3E}">
        <p14:creationId xmlns:p14="http://schemas.microsoft.com/office/powerpoint/2010/main" val="40821133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450CCB-0236-B7D9-13BD-8BCDE9941DC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184B126-8A40-963A-9EFC-DC42F0C444D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52BCD54-2B52-68B3-1C0D-6A12CD0D5555}"/>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9B10C4BF-F520-9642-AFCD-A67064AE1DA7}"/>
              </a:ext>
            </a:extLst>
          </p:cNvPr>
          <p:cNvSpPr>
            <a:spLocks noGrp="1"/>
          </p:cNvSpPr>
          <p:nvPr>
            <p:ph type="sldNum" sz="quarter" idx="5"/>
          </p:nvPr>
        </p:nvSpPr>
        <p:spPr/>
        <p:txBody>
          <a:bodyPr/>
          <a:lstStyle/>
          <a:p>
            <a:fld id="{D94E20AA-1C0C-4D48-A0FA-AF74EB7AF0EC}" type="slidenum">
              <a:rPr lang="en-US" smtClean="0"/>
              <a:t>30</a:t>
            </a:fld>
            <a:endParaRPr lang="en-US"/>
          </a:p>
        </p:txBody>
      </p:sp>
    </p:spTree>
    <p:extLst>
      <p:ext uri="{BB962C8B-B14F-4D97-AF65-F5344CB8AC3E}">
        <p14:creationId xmlns:p14="http://schemas.microsoft.com/office/powerpoint/2010/main" val="19734204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DCD33E-7A19-E8AE-19DD-F192F5B0AC8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03982F0-05AB-9B5E-0794-7D22C74B747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E15D3C9-0AC8-B4DC-BA66-DC630F16750A}"/>
              </a:ext>
            </a:extLst>
          </p:cNvPr>
          <p:cNvSpPr>
            <a:spLocks noGrp="1"/>
          </p:cNvSpPr>
          <p:nvPr>
            <p:ph type="body" idx="1"/>
          </p:nvPr>
        </p:nvSpPr>
        <p:spPr/>
        <p:txBody>
          <a:bodyPr/>
          <a:lstStyle/>
          <a:p>
            <a:r>
              <a:rPr lang="en-US" dirty="0"/>
              <a:t>Identity preservation + simplest form of control: edited text prompt</a:t>
            </a:r>
          </a:p>
          <a:p>
            <a:endParaRPr lang="en-US" dirty="0"/>
          </a:p>
          <a:p>
            <a:r>
              <a:rPr lang="en-US" dirty="0"/>
              <a:t>(we may have seen this before in Danny’s talk)</a:t>
            </a:r>
          </a:p>
        </p:txBody>
      </p:sp>
      <p:sp>
        <p:nvSpPr>
          <p:cNvPr id="4" name="Slide Number Placeholder 3">
            <a:extLst>
              <a:ext uri="{FF2B5EF4-FFF2-40B4-BE49-F238E27FC236}">
                <a16:creationId xmlns:a16="http://schemas.microsoft.com/office/drawing/2014/main" id="{5D4D1E26-4A9E-48FB-F741-17521843C9D0}"/>
              </a:ext>
            </a:extLst>
          </p:cNvPr>
          <p:cNvSpPr>
            <a:spLocks noGrp="1"/>
          </p:cNvSpPr>
          <p:nvPr>
            <p:ph type="sldNum" sz="quarter" idx="5"/>
          </p:nvPr>
        </p:nvSpPr>
        <p:spPr/>
        <p:txBody>
          <a:bodyPr/>
          <a:lstStyle/>
          <a:p>
            <a:fld id="{D94E20AA-1C0C-4D48-A0FA-AF74EB7AF0EC}" type="slidenum">
              <a:rPr lang="en-US" smtClean="0"/>
              <a:t>31</a:t>
            </a:fld>
            <a:endParaRPr lang="en-US"/>
          </a:p>
        </p:txBody>
      </p:sp>
    </p:spTree>
    <p:extLst>
      <p:ext uri="{BB962C8B-B14F-4D97-AF65-F5344CB8AC3E}">
        <p14:creationId xmlns:p14="http://schemas.microsoft.com/office/powerpoint/2010/main" val="41716424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8F0C7D-FC21-8E4B-5AAE-7C3AFEDA500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9AE6CDD-E785-79DE-87FE-4D2DB51B1A8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2E82ECB-A5E8-FE37-F8D1-3FDD0E14922A}"/>
              </a:ext>
            </a:extLst>
          </p:cNvPr>
          <p:cNvSpPr>
            <a:spLocks noGrp="1"/>
          </p:cNvSpPr>
          <p:nvPr>
            <p:ph type="body" idx="1"/>
          </p:nvPr>
        </p:nvSpPr>
        <p:spPr/>
        <p:txBody>
          <a:bodyPr/>
          <a:lstStyle/>
          <a:p>
            <a:r>
              <a:rPr lang="en-US" dirty="0"/>
              <a:t>Rare token: token that is used infrequently</a:t>
            </a:r>
          </a:p>
        </p:txBody>
      </p:sp>
      <p:sp>
        <p:nvSpPr>
          <p:cNvPr id="4" name="Slide Number Placeholder 3">
            <a:extLst>
              <a:ext uri="{FF2B5EF4-FFF2-40B4-BE49-F238E27FC236}">
                <a16:creationId xmlns:a16="http://schemas.microsoft.com/office/drawing/2014/main" id="{A8048E04-36F8-D5B1-B9AA-D7ABC01A59B4}"/>
              </a:ext>
            </a:extLst>
          </p:cNvPr>
          <p:cNvSpPr>
            <a:spLocks noGrp="1"/>
          </p:cNvSpPr>
          <p:nvPr>
            <p:ph type="sldNum" sz="quarter" idx="5"/>
          </p:nvPr>
        </p:nvSpPr>
        <p:spPr/>
        <p:txBody>
          <a:bodyPr/>
          <a:lstStyle/>
          <a:p>
            <a:fld id="{D94E20AA-1C0C-4D48-A0FA-AF74EB7AF0EC}" type="slidenum">
              <a:rPr lang="en-US" smtClean="0"/>
              <a:t>8</a:t>
            </a:fld>
            <a:endParaRPr lang="en-US"/>
          </a:p>
        </p:txBody>
      </p:sp>
    </p:spTree>
    <p:extLst>
      <p:ext uri="{BB962C8B-B14F-4D97-AF65-F5344CB8AC3E}">
        <p14:creationId xmlns:p14="http://schemas.microsoft.com/office/powerpoint/2010/main" val="40519064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0A9704-7BE4-1901-B23C-50111FA9EEA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EA7813E-53BB-AC65-DF4B-799D6260244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84A42A3-B6CF-C196-7B77-E7255525F578}"/>
              </a:ext>
            </a:extLst>
          </p:cNvPr>
          <p:cNvSpPr>
            <a:spLocks noGrp="1"/>
          </p:cNvSpPr>
          <p:nvPr>
            <p:ph type="body" idx="1"/>
          </p:nvPr>
        </p:nvSpPr>
        <p:spPr/>
        <p:txBody>
          <a:bodyPr/>
          <a:lstStyle/>
          <a:p>
            <a:r>
              <a:rPr lang="en-US" dirty="0"/>
              <a:t>Rare token: token that is used infrequently</a:t>
            </a:r>
          </a:p>
        </p:txBody>
      </p:sp>
      <p:sp>
        <p:nvSpPr>
          <p:cNvPr id="4" name="Slide Number Placeholder 3">
            <a:extLst>
              <a:ext uri="{FF2B5EF4-FFF2-40B4-BE49-F238E27FC236}">
                <a16:creationId xmlns:a16="http://schemas.microsoft.com/office/drawing/2014/main" id="{6A834065-A6B4-B9B3-AFC1-168BFE7EDBBE}"/>
              </a:ext>
            </a:extLst>
          </p:cNvPr>
          <p:cNvSpPr>
            <a:spLocks noGrp="1"/>
          </p:cNvSpPr>
          <p:nvPr>
            <p:ph type="sldNum" sz="quarter" idx="5"/>
          </p:nvPr>
        </p:nvSpPr>
        <p:spPr/>
        <p:txBody>
          <a:bodyPr/>
          <a:lstStyle/>
          <a:p>
            <a:fld id="{D94E20AA-1C0C-4D48-A0FA-AF74EB7AF0EC}" type="slidenum">
              <a:rPr lang="en-US" smtClean="0"/>
              <a:t>9</a:t>
            </a:fld>
            <a:endParaRPr lang="en-US"/>
          </a:p>
        </p:txBody>
      </p:sp>
    </p:spTree>
    <p:extLst>
      <p:ext uri="{BB962C8B-B14F-4D97-AF65-F5344CB8AC3E}">
        <p14:creationId xmlns:p14="http://schemas.microsoft.com/office/powerpoint/2010/main" val="31810965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94E20AA-1C0C-4D48-A0FA-AF74EB7AF0EC}" type="slidenum">
              <a:rPr lang="en-US" smtClean="0"/>
              <a:t>10</a:t>
            </a:fld>
            <a:endParaRPr lang="en-US"/>
          </a:p>
        </p:txBody>
      </p:sp>
    </p:spTree>
    <p:extLst>
      <p:ext uri="{BB962C8B-B14F-4D97-AF65-F5344CB8AC3E}">
        <p14:creationId xmlns:p14="http://schemas.microsoft.com/office/powerpoint/2010/main" val="26728157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some identity preservation, but its not perfect.</a:t>
            </a:r>
          </a:p>
        </p:txBody>
      </p:sp>
      <p:sp>
        <p:nvSpPr>
          <p:cNvPr id="4" name="Slide Number Placeholder 3"/>
          <p:cNvSpPr>
            <a:spLocks noGrp="1"/>
          </p:cNvSpPr>
          <p:nvPr>
            <p:ph type="sldNum" sz="quarter" idx="5"/>
          </p:nvPr>
        </p:nvSpPr>
        <p:spPr/>
        <p:txBody>
          <a:bodyPr/>
          <a:lstStyle/>
          <a:p>
            <a:fld id="{D94E20AA-1C0C-4D48-A0FA-AF74EB7AF0EC}" type="slidenum">
              <a:rPr lang="en-US" smtClean="0"/>
              <a:t>11</a:t>
            </a:fld>
            <a:endParaRPr lang="en-US"/>
          </a:p>
        </p:txBody>
      </p:sp>
    </p:spTree>
    <p:extLst>
      <p:ext uri="{BB962C8B-B14F-4D97-AF65-F5344CB8AC3E}">
        <p14:creationId xmlns:p14="http://schemas.microsoft.com/office/powerpoint/2010/main" val="8103292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Cross-Attention </a:t>
            </a:r>
            <a:r>
              <a:rPr lang="en-US" dirty="0"/>
              <a:t>is done in several layers of </a:t>
            </a:r>
            <a:r>
              <a:rPr lang="en-US"/>
              <a:t>the denoiser, just showing one here.</a:t>
            </a:r>
            <a:endParaRPr lang="en-US" dirty="0"/>
          </a:p>
        </p:txBody>
      </p:sp>
      <p:sp>
        <p:nvSpPr>
          <p:cNvPr id="4" name="Slide Number Placeholder 3"/>
          <p:cNvSpPr>
            <a:spLocks noGrp="1"/>
          </p:cNvSpPr>
          <p:nvPr>
            <p:ph type="sldNum" sz="quarter" idx="5"/>
          </p:nvPr>
        </p:nvSpPr>
        <p:spPr/>
        <p:txBody>
          <a:bodyPr/>
          <a:lstStyle/>
          <a:p>
            <a:fld id="{D94E20AA-1C0C-4D48-A0FA-AF74EB7AF0EC}" type="slidenum">
              <a:rPr lang="en-US" smtClean="0"/>
              <a:t>12</a:t>
            </a:fld>
            <a:endParaRPr lang="en-US"/>
          </a:p>
        </p:txBody>
      </p:sp>
    </p:spTree>
    <p:extLst>
      <p:ext uri="{BB962C8B-B14F-4D97-AF65-F5344CB8AC3E}">
        <p14:creationId xmlns:p14="http://schemas.microsoft.com/office/powerpoint/2010/main" val="22409094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Gets close to the ID preservation performance of </a:t>
            </a:r>
            <a:r>
              <a:rPr lang="en-US" dirty="0" err="1"/>
              <a:t>DreamBooth</a:t>
            </a:r>
            <a:r>
              <a:rPr lang="en-US" dirty="0"/>
              <a:t>, while requiring less storage for weights (only optimized text embedding and K,V weights).</a:t>
            </a:r>
          </a:p>
        </p:txBody>
      </p:sp>
      <p:sp>
        <p:nvSpPr>
          <p:cNvPr id="4" name="Slide Number Placeholder 3"/>
          <p:cNvSpPr>
            <a:spLocks noGrp="1"/>
          </p:cNvSpPr>
          <p:nvPr>
            <p:ph type="sldNum" sz="quarter" idx="5"/>
          </p:nvPr>
        </p:nvSpPr>
        <p:spPr/>
        <p:txBody>
          <a:bodyPr/>
          <a:lstStyle/>
          <a:p>
            <a:fld id="{D94E20AA-1C0C-4D48-A0FA-AF74EB7AF0EC}" type="slidenum">
              <a:rPr lang="en-US" smtClean="0"/>
              <a:t>13</a:t>
            </a:fld>
            <a:endParaRPr lang="en-US"/>
          </a:p>
        </p:txBody>
      </p:sp>
    </p:spTree>
    <p:extLst>
      <p:ext uri="{BB962C8B-B14F-4D97-AF65-F5344CB8AC3E}">
        <p14:creationId xmlns:p14="http://schemas.microsoft.com/office/powerpoint/2010/main" val="35036721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5FCD3D-FE20-71B5-F4A3-CFD72F66F4B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8D4AD55-BBCF-81CC-90C7-EFFB6E66342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BCE4F68-DC3F-1E37-BD2E-0FC6825BC1C2}"/>
              </a:ext>
            </a:extLst>
          </p:cNvPr>
          <p:cNvSpPr>
            <a:spLocks noGrp="1"/>
          </p:cNvSpPr>
          <p:nvPr>
            <p:ph type="body" idx="1"/>
          </p:nvPr>
        </p:nvSpPr>
        <p:spPr/>
        <p:txBody>
          <a:bodyPr/>
          <a:lstStyle/>
          <a:p>
            <a:r>
              <a:rPr lang="en-US" dirty="0"/>
              <a:t>Not optimizing the key avoids a problem where the attention map for the personalized object takes over the whole image, thus decreasing prompt adherence (each pixel block pays attention mostly to the personalized object, not the other parts of the text)</a:t>
            </a:r>
          </a:p>
        </p:txBody>
      </p:sp>
      <p:sp>
        <p:nvSpPr>
          <p:cNvPr id="4" name="Slide Number Placeholder 3">
            <a:extLst>
              <a:ext uri="{FF2B5EF4-FFF2-40B4-BE49-F238E27FC236}">
                <a16:creationId xmlns:a16="http://schemas.microsoft.com/office/drawing/2014/main" id="{8FFBD0AB-8F43-9C04-2864-5C75BE0D670A}"/>
              </a:ext>
            </a:extLst>
          </p:cNvPr>
          <p:cNvSpPr>
            <a:spLocks noGrp="1"/>
          </p:cNvSpPr>
          <p:nvPr>
            <p:ph type="sldNum" sz="quarter" idx="5"/>
          </p:nvPr>
        </p:nvSpPr>
        <p:spPr/>
        <p:txBody>
          <a:bodyPr/>
          <a:lstStyle/>
          <a:p>
            <a:fld id="{D94E20AA-1C0C-4D48-A0FA-AF74EB7AF0EC}" type="slidenum">
              <a:rPr lang="en-US" smtClean="0"/>
              <a:t>14</a:t>
            </a:fld>
            <a:endParaRPr lang="en-US"/>
          </a:p>
        </p:txBody>
      </p:sp>
    </p:spTree>
    <p:extLst>
      <p:ext uri="{BB962C8B-B14F-4D97-AF65-F5344CB8AC3E}">
        <p14:creationId xmlns:p14="http://schemas.microsoft.com/office/powerpoint/2010/main" val="33611335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57C035-7BD0-3720-BF4B-1E599AF689B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0AFA3A9-2EAD-3C36-5E08-3C00E559B3D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EEF58E8-8B4A-53DE-9981-B9628B8E47FB}"/>
              </a:ext>
            </a:extLst>
          </p:cNvPr>
          <p:cNvSpPr>
            <a:spLocks noGrp="1"/>
          </p:cNvSpPr>
          <p:nvPr>
            <p:ph type="dt" sz="half" idx="10"/>
          </p:nvPr>
        </p:nvSpPr>
        <p:spPr/>
        <p:txBody>
          <a:bodyPr/>
          <a:lstStyle/>
          <a:p>
            <a:fld id="{C764DE79-268F-4C1A-8933-263129D2AF90}" type="datetimeFigureOut">
              <a:rPr lang="en-US" smtClean="0"/>
              <a:t>4/5/2024</a:t>
            </a:fld>
            <a:endParaRPr lang="en-US" dirty="0"/>
          </a:p>
        </p:txBody>
      </p:sp>
      <p:sp>
        <p:nvSpPr>
          <p:cNvPr id="5" name="Footer Placeholder 4">
            <a:extLst>
              <a:ext uri="{FF2B5EF4-FFF2-40B4-BE49-F238E27FC236}">
                <a16:creationId xmlns:a16="http://schemas.microsoft.com/office/drawing/2014/main" id="{9B780E2F-21A4-BC2D-B5CA-6272E43F678F}"/>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E704261-9C32-09C9-DCA8-36B21E725030}"/>
              </a:ext>
            </a:extLst>
          </p:cNvPr>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8230656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7D63C7-0629-259D-53E2-0E4FDB8BE49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EAA1201-6CE0-4A8C-B1DF-7D88552F6C9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956B387-7E6A-A380-24A5-3A4A5635C4C7}"/>
              </a:ext>
            </a:extLst>
          </p:cNvPr>
          <p:cNvSpPr>
            <a:spLocks noGrp="1"/>
          </p:cNvSpPr>
          <p:nvPr>
            <p:ph type="dt" sz="half" idx="10"/>
          </p:nvPr>
        </p:nvSpPr>
        <p:spPr/>
        <p:txBody>
          <a:bodyPr/>
          <a:lstStyle/>
          <a:p>
            <a:fld id="{C764DE79-268F-4C1A-8933-263129D2AF90}" type="datetimeFigureOut">
              <a:rPr lang="en-US" smtClean="0"/>
              <a:t>4/5/2024</a:t>
            </a:fld>
            <a:endParaRPr lang="en-US" dirty="0"/>
          </a:p>
        </p:txBody>
      </p:sp>
      <p:sp>
        <p:nvSpPr>
          <p:cNvPr id="5" name="Footer Placeholder 4">
            <a:extLst>
              <a:ext uri="{FF2B5EF4-FFF2-40B4-BE49-F238E27FC236}">
                <a16:creationId xmlns:a16="http://schemas.microsoft.com/office/drawing/2014/main" id="{E53DA4B8-EA4C-535A-B7F4-572251DCC71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8ED85BC-CF46-B776-108E-9CCB600B11C7}"/>
              </a:ext>
            </a:extLst>
          </p:cNvPr>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1252118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12AF903-C87C-8692-CF51-D4E869CCC0E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43EF1D4-D3B8-B746-8249-4287363061A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AED3F98-F460-4830-42D0-05FD8839C6A2}"/>
              </a:ext>
            </a:extLst>
          </p:cNvPr>
          <p:cNvSpPr>
            <a:spLocks noGrp="1"/>
          </p:cNvSpPr>
          <p:nvPr>
            <p:ph type="dt" sz="half" idx="10"/>
          </p:nvPr>
        </p:nvSpPr>
        <p:spPr/>
        <p:txBody>
          <a:bodyPr/>
          <a:lstStyle/>
          <a:p>
            <a:fld id="{C764DE79-268F-4C1A-8933-263129D2AF90}" type="datetimeFigureOut">
              <a:rPr lang="en-US" smtClean="0"/>
              <a:t>4/5/2024</a:t>
            </a:fld>
            <a:endParaRPr lang="en-US" dirty="0"/>
          </a:p>
        </p:txBody>
      </p:sp>
      <p:sp>
        <p:nvSpPr>
          <p:cNvPr id="5" name="Footer Placeholder 4">
            <a:extLst>
              <a:ext uri="{FF2B5EF4-FFF2-40B4-BE49-F238E27FC236}">
                <a16:creationId xmlns:a16="http://schemas.microsoft.com/office/drawing/2014/main" id="{5DB7799E-AC7F-B500-AA42-8C01CFB268E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D064AE2-9F22-EEFE-0EC4-EE19223235AA}"/>
              </a:ext>
            </a:extLst>
          </p:cNvPr>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5463763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2CEA44-A975-0F05-5949-29936BF9821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34E1F73-7883-4B2B-A17D-E4F582971F6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D091F80-6A39-DD45-5D8D-0DA5D108F26D}"/>
              </a:ext>
            </a:extLst>
          </p:cNvPr>
          <p:cNvSpPr>
            <a:spLocks noGrp="1"/>
          </p:cNvSpPr>
          <p:nvPr>
            <p:ph type="dt" sz="half" idx="10"/>
          </p:nvPr>
        </p:nvSpPr>
        <p:spPr/>
        <p:txBody>
          <a:bodyPr/>
          <a:lstStyle/>
          <a:p>
            <a:fld id="{C764DE79-268F-4C1A-8933-263129D2AF90}" type="datetimeFigureOut">
              <a:rPr lang="en-US" smtClean="0"/>
              <a:t>4/5/2024</a:t>
            </a:fld>
            <a:endParaRPr lang="en-US" dirty="0"/>
          </a:p>
        </p:txBody>
      </p:sp>
      <p:sp>
        <p:nvSpPr>
          <p:cNvPr id="5" name="Footer Placeholder 4">
            <a:extLst>
              <a:ext uri="{FF2B5EF4-FFF2-40B4-BE49-F238E27FC236}">
                <a16:creationId xmlns:a16="http://schemas.microsoft.com/office/drawing/2014/main" id="{CF2F66A3-2291-6E67-113A-30C69FE38DA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DFC8C6F-E4F5-D582-4E31-481EE83D0CB2}"/>
              </a:ext>
            </a:extLst>
          </p:cNvPr>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2483113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DA8059-61C5-6DE3-BF88-AE829DE88A4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7D1CCAA-1EA9-4818-9704-25E331A679A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355ABC4-53EB-C884-07C5-E106131558A3}"/>
              </a:ext>
            </a:extLst>
          </p:cNvPr>
          <p:cNvSpPr>
            <a:spLocks noGrp="1"/>
          </p:cNvSpPr>
          <p:nvPr>
            <p:ph type="dt" sz="half" idx="10"/>
          </p:nvPr>
        </p:nvSpPr>
        <p:spPr/>
        <p:txBody>
          <a:bodyPr/>
          <a:lstStyle/>
          <a:p>
            <a:fld id="{C764DE79-268F-4C1A-8933-263129D2AF90}" type="datetimeFigureOut">
              <a:rPr lang="en-US" smtClean="0"/>
              <a:t>4/5/2024</a:t>
            </a:fld>
            <a:endParaRPr lang="en-US" dirty="0"/>
          </a:p>
        </p:txBody>
      </p:sp>
      <p:sp>
        <p:nvSpPr>
          <p:cNvPr id="5" name="Footer Placeholder 4">
            <a:extLst>
              <a:ext uri="{FF2B5EF4-FFF2-40B4-BE49-F238E27FC236}">
                <a16:creationId xmlns:a16="http://schemas.microsoft.com/office/drawing/2014/main" id="{42243921-D8BB-F787-0ACF-94BF02E6B0BF}"/>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2BA4306-B02D-78F5-CE94-1B589FB04F4A}"/>
              </a:ext>
            </a:extLst>
          </p:cNvPr>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7728326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5D0682-1F47-CE7A-9CD4-8A5C09AE67F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2D0BA75-11EF-C76F-B432-C04FA4F1321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1C4865A-3B75-7530-F1E7-501380CF048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370344F-ED11-BD8B-99B9-96D3625D063D}"/>
              </a:ext>
            </a:extLst>
          </p:cNvPr>
          <p:cNvSpPr>
            <a:spLocks noGrp="1"/>
          </p:cNvSpPr>
          <p:nvPr>
            <p:ph type="dt" sz="half" idx="10"/>
          </p:nvPr>
        </p:nvSpPr>
        <p:spPr/>
        <p:txBody>
          <a:bodyPr/>
          <a:lstStyle/>
          <a:p>
            <a:fld id="{C764DE79-268F-4C1A-8933-263129D2AF90}" type="datetimeFigureOut">
              <a:rPr lang="en-US" smtClean="0"/>
              <a:t>4/5/2024</a:t>
            </a:fld>
            <a:endParaRPr lang="en-US" dirty="0"/>
          </a:p>
        </p:txBody>
      </p:sp>
      <p:sp>
        <p:nvSpPr>
          <p:cNvPr id="6" name="Footer Placeholder 5">
            <a:extLst>
              <a:ext uri="{FF2B5EF4-FFF2-40B4-BE49-F238E27FC236}">
                <a16:creationId xmlns:a16="http://schemas.microsoft.com/office/drawing/2014/main" id="{282CBE02-D673-DF06-0BF3-E6285FDB6EB4}"/>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B45B6247-ABF6-3D15-218C-750A061D0E8A}"/>
              </a:ext>
            </a:extLst>
          </p:cNvPr>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8022095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C10707-FAD4-B5E0-E27A-C972AE00F88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848AC1C-5382-6C0B-1723-40238BBF388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4619575-9863-9822-FA5D-C8DA53919AA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610F815-7A1B-3FB8-528B-1AF8D2C580A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422D8E8-21D8-878F-2948-A96A9EFDA44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8B217B9-8DB5-8686-A010-32D0AE763406}"/>
              </a:ext>
            </a:extLst>
          </p:cNvPr>
          <p:cNvSpPr>
            <a:spLocks noGrp="1"/>
          </p:cNvSpPr>
          <p:nvPr>
            <p:ph type="dt" sz="half" idx="10"/>
          </p:nvPr>
        </p:nvSpPr>
        <p:spPr/>
        <p:txBody>
          <a:bodyPr/>
          <a:lstStyle/>
          <a:p>
            <a:fld id="{C764DE79-268F-4C1A-8933-263129D2AF90}" type="datetimeFigureOut">
              <a:rPr lang="en-US" smtClean="0"/>
              <a:t>4/5/2024</a:t>
            </a:fld>
            <a:endParaRPr lang="en-US" dirty="0"/>
          </a:p>
        </p:txBody>
      </p:sp>
      <p:sp>
        <p:nvSpPr>
          <p:cNvPr id="8" name="Footer Placeholder 7">
            <a:extLst>
              <a:ext uri="{FF2B5EF4-FFF2-40B4-BE49-F238E27FC236}">
                <a16:creationId xmlns:a16="http://schemas.microsoft.com/office/drawing/2014/main" id="{A7C2B962-ECCA-0447-EC6F-C821351F4B4D}"/>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C8EA2BD0-744A-1334-8143-1BECC3E689CA}"/>
              </a:ext>
            </a:extLst>
          </p:cNvPr>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6990141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ED2630-3926-1BDB-3F89-7B47084B2A7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FBB3241-5000-F6AD-A2B7-A27EE7BD8C02}"/>
              </a:ext>
            </a:extLst>
          </p:cNvPr>
          <p:cNvSpPr>
            <a:spLocks noGrp="1"/>
          </p:cNvSpPr>
          <p:nvPr>
            <p:ph type="dt" sz="half" idx="10"/>
          </p:nvPr>
        </p:nvSpPr>
        <p:spPr/>
        <p:txBody>
          <a:bodyPr/>
          <a:lstStyle/>
          <a:p>
            <a:fld id="{C764DE79-268F-4C1A-8933-263129D2AF90}" type="datetimeFigureOut">
              <a:rPr lang="en-US" smtClean="0"/>
              <a:t>4/5/2024</a:t>
            </a:fld>
            <a:endParaRPr lang="en-US" dirty="0"/>
          </a:p>
        </p:txBody>
      </p:sp>
      <p:sp>
        <p:nvSpPr>
          <p:cNvPr id="4" name="Footer Placeholder 3">
            <a:extLst>
              <a:ext uri="{FF2B5EF4-FFF2-40B4-BE49-F238E27FC236}">
                <a16:creationId xmlns:a16="http://schemas.microsoft.com/office/drawing/2014/main" id="{27636176-2430-8272-1A32-7A9E7566BAAC}"/>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7C3E759F-E453-9A53-B48C-886984CD8756}"/>
              </a:ext>
            </a:extLst>
          </p:cNvPr>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6347820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BEA7722-3614-3727-B2FB-AAFA3E2FD9BB}"/>
              </a:ext>
            </a:extLst>
          </p:cNvPr>
          <p:cNvSpPr>
            <a:spLocks noGrp="1"/>
          </p:cNvSpPr>
          <p:nvPr>
            <p:ph type="dt" sz="half" idx="10"/>
          </p:nvPr>
        </p:nvSpPr>
        <p:spPr/>
        <p:txBody>
          <a:bodyPr/>
          <a:lstStyle/>
          <a:p>
            <a:fld id="{C764DE79-268F-4C1A-8933-263129D2AF90}" type="datetimeFigureOut">
              <a:rPr lang="en-US" smtClean="0"/>
              <a:pPr/>
              <a:t>4/5/2024</a:t>
            </a:fld>
            <a:endParaRPr lang="en-US" dirty="0"/>
          </a:p>
        </p:txBody>
      </p:sp>
      <p:sp>
        <p:nvSpPr>
          <p:cNvPr id="3" name="Footer Placeholder 2">
            <a:extLst>
              <a:ext uri="{FF2B5EF4-FFF2-40B4-BE49-F238E27FC236}">
                <a16:creationId xmlns:a16="http://schemas.microsoft.com/office/drawing/2014/main" id="{7B37C8D8-B4D6-F145-632F-759A5A27CCB0}"/>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6A755AE7-1DBC-FC2C-0DC7-2C89012116FD}"/>
              </a:ext>
            </a:extLst>
          </p:cNvPr>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40099318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9254A9-FD29-6044-9F98-84B6FAF9E16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5C5522C-119E-4841-84CD-5F8C1307AFB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D3670E6-5E73-5788-27A8-266F690045B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52B96A7-1F5C-0353-2527-05D22DCC4444}"/>
              </a:ext>
            </a:extLst>
          </p:cNvPr>
          <p:cNvSpPr>
            <a:spLocks noGrp="1"/>
          </p:cNvSpPr>
          <p:nvPr>
            <p:ph type="dt" sz="half" idx="10"/>
          </p:nvPr>
        </p:nvSpPr>
        <p:spPr/>
        <p:txBody>
          <a:bodyPr/>
          <a:lstStyle/>
          <a:p>
            <a:fld id="{C764DE79-268F-4C1A-8933-263129D2AF90}" type="datetimeFigureOut">
              <a:rPr lang="en-US" smtClean="0"/>
              <a:t>4/5/2024</a:t>
            </a:fld>
            <a:endParaRPr lang="en-US" dirty="0"/>
          </a:p>
        </p:txBody>
      </p:sp>
      <p:sp>
        <p:nvSpPr>
          <p:cNvPr id="6" name="Footer Placeholder 5">
            <a:extLst>
              <a:ext uri="{FF2B5EF4-FFF2-40B4-BE49-F238E27FC236}">
                <a16:creationId xmlns:a16="http://schemas.microsoft.com/office/drawing/2014/main" id="{F6DC68A4-964A-0A3A-B2EF-81B6572F1146}"/>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DDA90FAA-5B67-3F4E-F3CE-E345B5524A3D}"/>
              </a:ext>
            </a:extLst>
          </p:cNvPr>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2015158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5C133E-7217-CF80-B420-6776EC35E0C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5137844-ED93-A6BC-6B06-CD194241A75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6A51446-8ADC-1528-E971-1E68B3A5BE5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7ECAD54-8751-2D07-60CA-B00A9E9EB9DA}"/>
              </a:ext>
            </a:extLst>
          </p:cNvPr>
          <p:cNvSpPr>
            <a:spLocks noGrp="1"/>
          </p:cNvSpPr>
          <p:nvPr>
            <p:ph type="dt" sz="half" idx="10"/>
          </p:nvPr>
        </p:nvSpPr>
        <p:spPr/>
        <p:txBody>
          <a:bodyPr/>
          <a:lstStyle/>
          <a:p>
            <a:fld id="{C764DE79-268F-4C1A-8933-263129D2AF90}" type="datetimeFigureOut">
              <a:rPr lang="en-US" smtClean="0"/>
              <a:t>4/5/2024</a:t>
            </a:fld>
            <a:endParaRPr lang="en-US" dirty="0"/>
          </a:p>
        </p:txBody>
      </p:sp>
      <p:sp>
        <p:nvSpPr>
          <p:cNvPr id="6" name="Footer Placeholder 5">
            <a:extLst>
              <a:ext uri="{FF2B5EF4-FFF2-40B4-BE49-F238E27FC236}">
                <a16:creationId xmlns:a16="http://schemas.microsoft.com/office/drawing/2014/main" id="{9C2621CE-998F-BCB8-5C2E-C8C4C5F5BFD9}"/>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CCCA9B4-7B2E-1D58-D1ED-74A8343C0AF4}"/>
              </a:ext>
            </a:extLst>
          </p:cNvPr>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058636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F99642D-95AC-99B0-25C2-E2576556A09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E0B0286-5F19-579C-1464-CF7C7D5B638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6E3533E-1C84-32FE-2275-04531FE6FA6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Ubuntu" panose="020B0504030602030204" pitchFamily="34" charset="0"/>
              </a:defRPr>
            </a:lvl1pPr>
          </a:lstStyle>
          <a:p>
            <a:fld id="{C764DE79-268F-4C1A-8933-263129D2AF90}" type="datetimeFigureOut">
              <a:rPr lang="en-US" smtClean="0"/>
              <a:pPr/>
              <a:t>4/5/2024</a:t>
            </a:fld>
            <a:endParaRPr lang="en-US" dirty="0"/>
          </a:p>
        </p:txBody>
      </p:sp>
      <p:sp>
        <p:nvSpPr>
          <p:cNvPr id="5" name="Footer Placeholder 4">
            <a:extLst>
              <a:ext uri="{FF2B5EF4-FFF2-40B4-BE49-F238E27FC236}">
                <a16:creationId xmlns:a16="http://schemas.microsoft.com/office/drawing/2014/main" id="{F6FA22AF-68AB-7012-B206-380A2B715BA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Ubuntu" panose="020B0504030602030204" pitchFamily="34" charset="0"/>
              </a:defRPr>
            </a:lvl1pPr>
          </a:lstStyle>
          <a:p>
            <a:endParaRPr lang="en-US" dirty="0"/>
          </a:p>
        </p:txBody>
      </p:sp>
      <p:sp>
        <p:nvSpPr>
          <p:cNvPr id="6" name="Slide Number Placeholder 5">
            <a:extLst>
              <a:ext uri="{FF2B5EF4-FFF2-40B4-BE49-F238E27FC236}">
                <a16:creationId xmlns:a16="http://schemas.microsoft.com/office/drawing/2014/main" id="{7D0B5F29-D15A-92D1-AEB2-45277EFA4BF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Ubuntu" panose="020B0504030602030204" pitchFamily="34" charset="0"/>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23224420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Ubuntu" panose="020B0504030602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1.pn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15.xml.rels><?xml version="1.0" encoding="UTF-8" standalone="yes"?>
<Relationships xmlns="http://schemas.openxmlformats.org/package/2006/relationships"><Relationship Id="rId8" Type="http://schemas.openxmlformats.org/officeDocument/2006/relationships/image" Target="../media/image270.png"/><Relationship Id="rId3" Type="http://schemas.openxmlformats.org/officeDocument/2006/relationships/image" Target="../media/image250.png"/><Relationship Id="rId7" Type="http://schemas.openxmlformats.org/officeDocument/2006/relationships/image" Target="../media/image260.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17.png"/><Relationship Id="rId4" Type="http://schemas.openxmlformats.org/officeDocument/2006/relationships/image" Target="../media/image18.png"/><Relationship Id="rId9" Type="http://schemas.openxmlformats.org/officeDocument/2006/relationships/image" Target="../media/image37.png"/></Relationships>
</file>

<file path=ppt/slides/_rels/slide1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19.xml.rels><?xml version="1.0" encoding="UTF-8" standalone="yes"?>
<Relationships xmlns="http://schemas.openxmlformats.org/package/2006/relationships"><Relationship Id="rId3" Type="http://schemas.openxmlformats.org/officeDocument/2006/relationships/image" Target="../media/image46.png"/><Relationship Id="rId7" Type="http://schemas.openxmlformats.org/officeDocument/2006/relationships/image" Target="../media/image51.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23.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56.png"/><Relationship Id="rId7" Type="http://schemas.openxmlformats.org/officeDocument/2006/relationships/image" Target="../media/image41.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 Id="rId9" Type="http://schemas.openxmlformats.org/officeDocument/2006/relationships/image" Target="../media/image43.png"/></Relationships>
</file>

<file path=ppt/slides/_rels/slide24.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61.png"/></Relationships>
</file>

<file path=ppt/slides/_rels/slide2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62.png"/><Relationship Id="rId5" Type="http://schemas.openxmlformats.org/officeDocument/2006/relationships/image" Target="../media/image41.png"/><Relationship Id="rId4" Type="http://schemas.openxmlformats.org/officeDocument/2006/relationships/image" Target="../media/image57.png"/></Relationships>
</file>

<file path=ppt/slides/_rels/slide26.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65.png"/><Relationship Id="rId4" Type="http://schemas.openxmlformats.org/officeDocument/2006/relationships/image" Target="../media/image64.png"/></Relationships>
</file>

<file path=ppt/slides/_rels/slide27.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image" Target="../media/image68.png"/></Relationships>
</file>

<file path=ppt/slides/_rels/slide29.xml.rels><?xml version="1.0" encoding="UTF-8" standalone="yes"?>
<Relationships xmlns="http://schemas.openxmlformats.org/package/2006/relationships"><Relationship Id="rId8" Type="http://schemas.openxmlformats.org/officeDocument/2006/relationships/image" Target="../media/image69.wmf"/><Relationship Id="rId3" Type="http://schemas.openxmlformats.org/officeDocument/2006/relationships/image" Target="../media/image41.png"/><Relationship Id="rId7" Type="http://schemas.openxmlformats.org/officeDocument/2006/relationships/oleObject" Target="../embeddings/oleObject1.bin"/><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68.png"/><Relationship Id="rId5" Type="http://schemas.openxmlformats.org/officeDocument/2006/relationships/image" Target="../media/image67.png"/><Relationship Id="rId10" Type="http://schemas.openxmlformats.org/officeDocument/2006/relationships/image" Target="../media/image70.wmf"/><Relationship Id="rId4" Type="http://schemas.openxmlformats.org/officeDocument/2006/relationships/image" Target="../media/image62.png"/><Relationship Id="rId9" Type="http://schemas.openxmlformats.org/officeDocument/2006/relationships/oleObject" Target="../embeddings/oleObject2.bin"/></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72.png"/></Relationships>
</file>

<file path=ppt/slides/_rels/slide31.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74.png"/></Relationships>
</file>

<file path=ppt/slides/_rels/slide32.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30.png"/><Relationship Id="rId2" Type="http://schemas.openxmlformats.org/officeDocument/2006/relationships/image" Target="../media/image220.png"/><Relationship Id="rId1" Type="http://schemas.openxmlformats.org/officeDocument/2006/relationships/slideLayout" Target="../slideLayouts/slideLayout2.xml"/><Relationship Id="rId4" Type="http://schemas.openxmlformats.org/officeDocument/2006/relationships/image" Target="../media/image240.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jpe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5.png"/><Relationship Id="rId3" Type="http://schemas.openxmlformats.org/officeDocument/2006/relationships/image" Target="../media/image36.png"/><Relationship Id="rId7" Type="http://schemas.openxmlformats.org/officeDocument/2006/relationships/image" Target="../media/image20.png"/><Relationship Id="rId12" Type="http://schemas.openxmlformats.org/officeDocument/2006/relationships/image" Target="../media/image2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9.png"/><Relationship Id="rId11" Type="http://schemas.openxmlformats.org/officeDocument/2006/relationships/image" Target="../media/image23.png"/><Relationship Id="rId5" Type="http://schemas.openxmlformats.org/officeDocument/2006/relationships/image" Target="../media/image50.png"/><Relationship Id="rId10" Type="http://schemas.openxmlformats.org/officeDocument/2006/relationships/image" Target="../media/image22.png"/><Relationship Id="rId4" Type="http://schemas.openxmlformats.org/officeDocument/2006/relationships/image" Target="../media/image18.png"/><Relationship Id="rId9" Type="http://schemas.openxmlformats.org/officeDocument/2006/relationships/image" Target="../media/image21.png"/></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Adobe Logo and symbol, meaning, history, PNG, brand">
            <a:extLst>
              <a:ext uri="{FF2B5EF4-FFF2-40B4-BE49-F238E27FC236}">
                <a16:creationId xmlns:a16="http://schemas.microsoft.com/office/drawing/2014/main" id="{07114D5E-BA69-DF9F-1A37-D6E59779279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528" t="28025" r="6667" b="28518"/>
          <a:stretch/>
        </p:blipFill>
        <p:spPr bwMode="auto">
          <a:xfrm>
            <a:off x="5483829" y="5727697"/>
            <a:ext cx="1544479" cy="43492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a:extLst>
              <a:ext uri="{FF2B5EF4-FFF2-40B4-BE49-F238E27FC236}">
                <a16:creationId xmlns:a16="http://schemas.microsoft.com/office/drawing/2014/main" id="{08497ADA-1D90-B56B-9FCC-9DC4FF7A0C3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4255" y="5733108"/>
            <a:ext cx="1445672" cy="4241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25571AA3-8002-1A34-2FEC-82E3FB398D4C}"/>
              </a:ext>
            </a:extLst>
          </p:cNvPr>
          <p:cNvSpPr>
            <a:spLocks noGrp="1"/>
          </p:cNvSpPr>
          <p:nvPr>
            <p:ph type="ctrTitle"/>
          </p:nvPr>
        </p:nvSpPr>
        <p:spPr>
          <a:xfrm>
            <a:off x="1524000" y="732896"/>
            <a:ext cx="9144000" cy="2387600"/>
          </a:xfrm>
        </p:spPr>
        <p:txBody>
          <a:bodyPr/>
          <a:lstStyle/>
          <a:p>
            <a:r>
              <a:rPr lang="en-US" b="1" dirty="0">
                <a:effectLst>
                  <a:outerShdw blurRad="50800" dist="38100" dir="2700000" algn="tl" rotWithShape="0">
                    <a:prstClr val="black">
                      <a:alpha val="40000"/>
                    </a:prstClr>
                  </a:outerShdw>
                </a:effectLst>
              </a:rPr>
              <a:t>Diffusion Models for Visual Computing</a:t>
            </a:r>
          </a:p>
        </p:txBody>
      </p:sp>
      <p:sp>
        <p:nvSpPr>
          <p:cNvPr id="3" name="Subtitle 2">
            <a:extLst>
              <a:ext uri="{FF2B5EF4-FFF2-40B4-BE49-F238E27FC236}">
                <a16:creationId xmlns:a16="http://schemas.microsoft.com/office/drawing/2014/main" id="{D89F4DE0-A4E7-0C6F-B40E-C34349897712}"/>
              </a:ext>
            </a:extLst>
          </p:cNvPr>
          <p:cNvSpPr>
            <a:spLocks noGrp="1"/>
          </p:cNvSpPr>
          <p:nvPr>
            <p:ph type="subTitle" idx="1"/>
          </p:nvPr>
        </p:nvSpPr>
        <p:spPr>
          <a:xfrm>
            <a:off x="1524000" y="3212571"/>
            <a:ext cx="9144000" cy="1655762"/>
          </a:xfrm>
        </p:spPr>
        <p:txBody>
          <a:bodyPr/>
          <a:lstStyle/>
          <a:p>
            <a:pPr>
              <a:lnSpc>
                <a:spcPct val="150000"/>
              </a:lnSpc>
            </a:pPr>
            <a:r>
              <a:rPr lang="en-US" dirty="0">
                <a:effectLst>
                  <a:outerShdw blurRad="50800" dist="38100" dir="2700000" algn="tl" rotWithShape="0">
                    <a:prstClr val="black">
                      <a:alpha val="40000"/>
                    </a:prstClr>
                  </a:outerShdw>
                </a:effectLst>
              </a:rPr>
              <a:t>Niloy Mitra, Daniel Cohen-Or,</a:t>
            </a:r>
            <a:br>
              <a:rPr lang="en-US" dirty="0">
                <a:effectLst>
                  <a:outerShdw blurRad="50800" dist="38100" dir="2700000" algn="tl" rotWithShape="0">
                    <a:prstClr val="black">
                      <a:alpha val="40000"/>
                    </a:prstClr>
                  </a:outerShdw>
                </a:effectLst>
              </a:rPr>
            </a:br>
            <a:r>
              <a:rPr lang="en-US" dirty="0">
                <a:effectLst>
                  <a:outerShdw blurRad="50800" dist="38100" dir="2700000" algn="tl" rotWithShape="0">
                    <a:prstClr val="black">
                      <a:alpha val="40000"/>
                    </a:prstClr>
                  </a:outerShdw>
                </a:effectLst>
              </a:rPr>
              <a:t>Chun-Hao Huang, </a:t>
            </a:r>
            <a:r>
              <a:rPr lang="en-US" dirty="0" err="1">
                <a:effectLst>
                  <a:outerShdw blurRad="50800" dist="38100" dir="2700000" algn="tl" rotWithShape="0">
                    <a:prstClr val="black">
                      <a:alpha val="40000"/>
                    </a:prstClr>
                  </a:outerShdw>
                </a:effectLst>
              </a:rPr>
              <a:t>Duygu</a:t>
            </a:r>
            <a:r>
              <a:rPr lang="en-US" dirty="0">
                <a:effectLst>
                  <a:outerShdw blurRad="50800" dist="38100" dir="2700000" algn="tl" rotWithShape="0">
                    <a:prstClr val="black">
                      <a:alpha val="40000"/>
                    </a:prstClr>
                  </a:outerShdw>
                </a:effectLst>
              </a:rPr>
              <a:t> Ceylan, Paul Guerrero</a:t>
            </a:r>
          </a:p>
        </p:txBody>
      </p:sp>
      <p:sp>
        <p:nvSpPr>
          <p:cNvPr id="5" name="TextBox 4">
            <a:extLst>
              <a:ext uri="{FF2B5EF4-FFF2-40B4-BE49-F238E27FC236}">
                <a16:creationId xmlns:a16="http://schemas.microsoft.com/office/drawing/2014/main" id="{9D0A72AB-C02C-E11A-B645-D308005D388D}"/>
              </a:ext>
            </a:extLst>
          </p:cNvPr>
          <p:cNvSpPr txBox="1"/>
          <p:nvPr/>
        </p:nvSpPr>
        <p:spPr>
          <a:xfrm>
            <a:off x="1898864" y="4575687"/>
            <a:ext cx="8892178" cy="769441"/>
          </a:xfrm>
          <a:prstGeom prst="rect">
            <a:avLst/>
          </a:prstGeom>
          <a:noFill/>
        </p:spPr>
        <p:txBody>
          <a:bodyPr wrap="none" rtlCol="0">
            <a:spAutoFit/>
          </a:bodyPr>
          <a:lstStyle/>
          <a:p>
            <a:r>
              <a:rPr lang="en-US" sz="4400" b="1" dirty="0">
                <a:latin typeface="Ubuntu" panose="020B0504030602030204" pitchFamily="34" charset="0"/>
              </a:rPr>
              <a:t>Part 4: Personalization &amp; Editing</a:t>
            </a:r>
          </a:p>
        </p:txBody>
      </p:sp>
      <p:pic>
        <p:nvPicPr>
          <p:cNvPr id="7" name="Picture 2" descr="Tel Aviv University - Wikipedia">
            <a:extLst>
              <a:ext uri="{FF2B5EF4-FFF2-40B4-BE49-F238E27FC236}">
                <a16:creationId xmlns:a16="http://schemas.microsoft.com/office/drawing/2014/main" id="{8B27FC92-F111-BE20-C48A-062451634FF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02360" y="5721728"/>
            <a:ext cx="1194659" cy="5097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93467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6BC139-0340-9234-D778-8E7A830CD576}"/>
              </a:ext>
            </a:extLst>
          </p:cNvPr>
          <p:cNvSpPr>
            <a:spLocks noGrp="1"/>
          </p:cNvSpPr>
          <p:nvPr>
            <p:ph type="title"/>
          </p:nvPr>
        </p:nvSpPr>
        <p:spPr/>
        <p:txBody>
          <a:bodyPr>
            <a:normAutofit/>
          </a:bodyPr>
          <a:lstStyle/>
          <a:p>
            <a:r>
              <a:rPr lang="en-US" sz="3600" dirty="0"/>
              <a:t>ID Preservation by Fine-Tuning Text Embeddings</a:t>
            </a:r>
          </a:p>
        </p:txBody>
      </p:sp>
      <p:cxnSp>
        <p:nvCxnSpPr>
          <p:cNvPr id="3" name="Straight Arrow Connector 2">
            <a:extLst>
              <a:ext uri="{FF2B5EF4-FFF2-40B4-BE49-F238E27FC236}">
                <a16:creationId xmlns:a16="http://schemas.microsoft.com/office/drawing/2014/main" id="{959F22D2-8378-7062-53B7-0DA96F38AE58}"/>
              </a:ext>
            </a:extLst>
          </p:cNvPr>
          <p:cNvCxnSpPr>
            <a:cxnSpLocks/>
          </p:cNvCxnSpPr>
          <p:nvPr/>
        </p:nvCxnSpPr>
        <p:spPr>
          <a:xfrm>
            <a:off x="4523415" y="3220868"/>
            <a:ext cx="2573680"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4" name="Rectangle: Rounded Corners 3">
            <a:extLst>
              <a:ext uri="{FF2B5EF4-FFF2-40B4-BE49-F238E27FC236}">
                <a16:creationId xmlns:a16="http://schemas.microsoft.com/office/drawing/2014/main" id="{A278D81D-D1C4-7BD4-764A-AA970944387B}"/>
              </a:ext>
            </a:extLst>
          </p:cNvPr>
          <p:cNvSpPr/>
          <p:nvPr/>
        </p:nvSpPr>
        <p:spPr>
          <a:xfrm>
            <a:off x="4851054" y="2741897"/>
            <a:ext cx="1817914" cy="957943"/>
          </a:xfrm>
          <a:prstGeom prst="roundRect">
            <a:avLst/>
          </a:prstGeom>
          <a:solidFill>
            <a:schemeClr val="accent4">
              <a:lumMod val="20000"/>
              <a:lumOff val="80000"/>
            </a:schemeClr>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EB180C29-EB80-AB70-D9CD-29983FE1F256}"/>
              </a:ext>
            </a:extLst>
          </p:cNvPr>
          <p:cNvSpPr txBox="1"/>
          <p:nvPr/>
        </p:nvSpPr>
        <p:spPr>
          <a:xfrm>
            <a:off x="5247691" y="3036202"/>
            <a:ext cx="1024639" cy="369332"/>
          </a:xfrm>
          <a:prstGeom prst="rect">
            <a:avLst/>
          </a:prstGeom>
          <a:noFill/>
        </p:spPr>
        <p:txBody>
          <a:bodyPr wrap="square" rtlCol="0">
            <a:spAutoFit/>
          </a:bodyPr>
          <a:lstStyle/>
          <a:p>
            <a:r>
              <a:rPr lang="en-US" dirty="0"/>
              <a:t>Denoiser</a:t>
            </a:r>
          </a:p>
        </p:txBody>
      </p:sp>
      <p:cxnSp>
        <p:nvCxnSpPr>
          <p:cNvPr id="11" name="Straight Arrow Connector 10">
            <a:extLst>
              <a:ext uri="{FF2B5EF4-FFF2-40B4-BE49-F238E27FC236}">
                <a16:creationId xmlns:a16="http://schemas.microsoft.com/office/drawing/2014/main" id="{039FBB27-AD6C-9AB7-9DEB-8AB10CB4AD26}"/>
              </a:ext>
            </a:extLst>
          </p:cNvPr>
          <p:cNvCxnSpPr>
            <a:cxnSpLocks/>
            <a:endCxn id="4" idx="0"/>
          </p:cNvCxnSpPr>
          <p:nvPr/>
        </p:nvCxnSpPr>
        <p:spPr>
          <a:xfrm>
            <a:off x="5760009" y="2452728"/>
            <a:ext cx="2" cy="289169"/>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12" name="TextBox 11">
            <a:extLst>
              <a:ext uri="{FF2B5EF4-FFF2-40B4-BE49-F238E27FC236}">
                <a16:creationId xmlns:a16="http://schemas.microsoft.com/office/drawing/2014/main" id="{A7B6B33A-8920-DAB4-969C-F8A2976617CB}"/>
              </a:ext>
            </a:extLst>
          </p:cNvPr>
          <p:cNvSpPr txBox="1"/>
          <p:nvPr/>
        </p:nvSpPr>
        <p:spPr>
          <a:xfrm>
            <a:off x="5154637" y="2071872"/>
            <a:ext cx="1231043" cy="369332"/>
          </a:xfrm>
          <a:prstGeom prst="rect">
            <a:avLst/>
          </a:prstGeom>
          <a:noFill/>
        </p:spPr>
        <p:txBody>
          <a:bodyPr wrap="none" rtlCol="0">
            <a:spAutoFit/>
          </a:bodyPr>
          <a:lstStyle/>
          <a:p>
            <a:pPr algn="ctr"/>
            <a:r>
              <a:rPr lang="en-US" i="1" dirty="0"/>
              <a:t>“A </a:t>
            </a:r>
            <a:r>
              <a:rPr lang="en-US" b="1" i="1" dirty="0">
                <a:solidFill>
                  <a:srgbClr val="FF0000"/>
                </a:solidFill>
              </a:rPr>
              <a:t>[V] </a:t>
            </a:r>
            <a:r>
              <a:rPr lang="en-US" i="1" dirty="0"/>
              <a:t>dog”</a:t>
            </a:r>
          </a:p>
        </p:txBody>
      </p:sp>
      <p:pic>
        <p:nvPicPr>
          <p:cNvPr id="17" name="Picture 16" descr="A close up of a dog&#10;&#10;Description automatically generated">
            <a:extLst>
              <a:ext uri="{FF2B5EF4-FFF2-40B4-BE49-F238E27FC236}">
                <a16:creationId xmlns:a16="http://schemas.microsoft.com/office/drawing/2014/main" id="{08B9A050-F885-7B64-D28C-E63646705317}"/>
              </a:ext>
            </a:extLst>
          </p:cNvPr>
          <p:cNvPicPr>
            <a:picLocks noChangeAspect="1"/>
          </p:cNvPicPr>
          <p:nvPr/>
        </p:nvPicPr>
        <p:blipFill>
          <a:blip r:embed="rId3"/>
          <a:stretch>
            <a:fillRect/>
          </a:stretch>
        </p:blipFill>
        <p:spPr>
          <a:xfrm>
            <a:off x="7145650" y="2497992"/>
            <a:ext cx="1422556" cy="1429266"/>
          </a:xfrm>
          <a:prstGeom prst="rect">
            <a:avLst/>
          </a:prstGeom>
        </p:spPr>
      </p:pic>
      <p:cxnSp>
        <p:nvCxnSpPr>
          <p:cNvPr id="18" name="Straight Arrow Connector 17">
            <a:extLst>
              <a:ext uri="{FF2B5EF4-FFF2-40B4-BE49-F238E27FC236}">
                <a16:creationId xmlns:a16="http://schemas.microsoft.com/office/drawing/2014/main" id="{3121C8C8-F198-215C-14A7-30F4A62CF7F7}"/>
              </a:ext>
            </a:extLst>
          </p:cNvPr>
          <p:cNvCxnSpPr>
            <a:cxnSpLocks/>
          </p:cNvCxnSpPr>
          <p:nvPr/>
        </p:nvCxnSpPr>
        <p:spPr>
          <a:xfrm flipH="1">
            <a:off x="6691136" y="3426676"/>
            <a:ext cx="374957" cy="0"/>
          </a:xfrm>
          <a:prstGeom prst="straightConnector1">
            <a:avLst/>
          </a:prstGeom>
          <a:ln w="38100">
            <a:solidFill>
              <a:srgbClr val="FF0000"/>
            </a:solidFill>
            <a:prstDash val="sysDot"/>
            <a:tailEnd type="triangle"/>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4165FCE5-CB4C-6D1A-9C67-64C86CBC9042}"/>
              </a:ext>
            </a:extLst>
          </p:cNvPr>
          <p:cNvCxnSpPr>
            <a:cxnSpLocks/>
          </p:cNvCxnSpPr>
          <p:nvPr/>
        </p:nvCxnSpPr>
        <p:spPr>
          <a:xfrm flipV="1">
            <a:off x="7900158" y="3935500"/>
            <a:ext cx="0" cy="397844"/>
          </a:xfrm>
          <a:prstGeom prst="straightConnector1">
            <a:avLst/>
          </a:prstGeom>
          <a:ln w="38100">
            <a:solidFill>
              <a:srgbClr val="FF0000"/>
            </a:solidFill>
            <a:prstDash val="solid"/>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21" name="TextBox 20">
            <a:extLst>
              <a:ext uri="{FF2B5EF4-FFF2-40B4-BE49-F238E27FC236}">
                <a16:creationId xmlns:a16="http://schemas.microsoft.com/office/drawing/2014/main" id="{67B12240-E9DF-B1E0-8E36-D54E67BD98CC}"/>
              </a:ext>
            </a:extLst>
          </p:cNvPr>
          <p:cNvSpPr txBox="1"/>
          <p:nvPr/>
        </p:nvSpPr>
        <p:spPr>
          <a:xfrm>
            <a:off x="7856928" y="3946264"/>
            <a:ext cx="934842" cy="369332"/>
          </a:xfrm>
          <a:prstGeom prst="rect">
            <a:avLst/>
          </a:prstGeom>
          <a:noFill/>
        </p:spPr>
        <p:txBody>
          <a:bodyPr wrap="square">
            <a:spAutoFit/>
          </a:bodyPr>
          <a:lstStyle/>
          <a:p>
            <a:pPr algn="ctr"/>
            <a:r>
              <a:rPr lang="en-US" dirty="0">
                <a:solidFill>
                  <a:srgbClr val="FF0000"/>
                </a:solidFill>
              </a:rPr>
              <a:t>Loss</a:t>
            </a:r>
          </a:p>
        </p:txBody>
      </p:sp>
      <p:sp>
        <p:nvSpPr>
          <p:cNvPr id="22" name="TextBox 21">
            <a:extLst>
              <a:ext uri="{FF2B5EF4-FFF2-40B4-BE49-F238E27FC236}">
                <a16:creationId xmlns:a16="http://schemas.microsoft.com/office/drawing/2014/main" id="{AFD743C4-5300-E8A2-4DA5-4C0237C3531A}"/>
              </a:ext>
            </a:extLst>
          </p:cNvPr>
          <p:cNvSpPr txBox="1"/>
          <p:nvPr/>
        </p:nvSpPr>
        <p:spPr>
          <a:xfrm>
            <a:off x="4939912" y="1498984"/>
            <a:ext cx="1640193" cy="461665"/>
          </a:xfrm>
          <a:prstGeom prst="rect">
            <a:avLst/>
          </a:prstGeom>
          <a:noFill/>
        </p:spPr>
        <p:txBody>
          <a:bodyPr wrap="none" rtlCol="0">
            <a:spAutoFit/>
          </a:bodyPr>
          <a:lstStyle/>
          <a:p>
            <a:r>
              <a:rPr lang="en-US" sz="2400" b="1" dirty="0"/>
              <a:t>Fine-tuning</a:t>
            </a:r>
          </a:p>
        </p:txBody>
      </p:sp>
      <p:pic>
        <p:nvPicPr>
          <p:cNvPr id="23" name="Picture 12">
            <a:extLst>
              <a:ext uri="{FF2B5EF4-FFF2-40B4-BE49-F238E27FC236}">
                <a16:creationId xmlns:a16="http://schemas.microsoft.com/office/drawing/2014/main" id="{905FC1C4-A35A-91FF-62E6-62F739004A3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32512" y="2497992"/>
            <a:ext cx="1421904" cy="1428611"/>
          </a:xfrm>
          <a:prstGeom prst="rect">
            <a:avLst/>
          </a:prstGeom>
          <a:noFill/>
          <a:extLst>
            <a:ext uri="{909E8E84-426E-40DD-AFC4-6F175D3DCCD1}">
              <a14:hiddenFill xmlns:a14="http://schemas.microsoft.com/office/drawing/2010/main">
                <a:solidFill>
                  <a:srgbClr val="FFFFFF"/>
                </a:solidFill>
              </a14:hiddenFill>
            </a:ext>
          </a:extLst>
        </p:spPr>
      </p:pic>
      <p:cxnSp>
        <p:nvCxnSpPr>
          <p:cNvPr id="24" name="Straight Arrow Connector 23">
            <a:extLst>
              <a:ext uri="{FF2B5EF4-FFF2-40B4-BE49-F238E27FC236}">
                <a16:creationId xmlns:a16="http://schemas.microsoft.com/office/drawing/2014/main" id="{6701F188-3555-9E88-AE2D-D08442B0A633}"/>
              </a:ext>
            </a:extLst>
          </p:cNvPr>
          <p:cNvCxnSpPr>
            <a:cxnSpLocks/>
          </p:cNvCxnSpPr>
          <p:nvPr/>
        </p:nvCxnSpPr>
        <p:spPr>
          <a:xfrm flipV="1">
            <a:off x="5598699" y="2377440"/>
            <a:ext cx="0" cy="319255"/>
          </a:xfrm>
          <a:prstGeom prst="straightConnector1">
            <a:avLst/>
          </a:prstGeom>
          <a:ln w="38100">
            <a:solidFill>
              <a:srgbClr val="FF0000"/>
            </a:solidFill>
            <a:prstDash val="sysDot"/>
            <a:tailEnd type="triangle"/>
          </a:ln>
        </p:spPr>
        <p:style>
          <a:lnRef idx="1">
            <a:schemeClr val="dk1"/>
          </a:lnRef>
          <a:fillRef idx="0">
            <a:schemeClr val="dk1"/>
          </a:fillRef>
          <a:effectRef idx="0">
            <a:schemeClr val="dk1"/>
          </a:effectRef>
          <a:fontRef idx="minor">
            <a:schemeClr val="tx1"/>
          </a:fontRef>
        </p:style>
      </p:cxnSp>
      <p:sp>
        <p:nvSpPr>
          <p:cNvPr id="28" name="TextBox 27">
            <a:extLst>
              <a:ext uri="{FF2B5EF4-FFF2-40B4-BE49-F238E27FC236}">
                <a16:creationId xmlns:a16="http://schemas.microsoft.com/office/drawing/2014/main" id="{2460BF74-749C-289B-1823-7C5DBB66683B}"/>
              </a:ext>
            </a:extLst>
          </p:cNvPr>
          <p:cNvSpPr txBox="1"/>
          <p:nvPr/>
        </p:nvSpPr>
        <p:spPr>
          <a:xfrm>
            <a:off x="7054257" y="1527873"/>
            <a:ext cx="4190104" cy="646331"/>
          </a:xfrm>
          <a:prstGeom prst="rect">
            <a:avLst/>
          </a:prstGeom>
          <a:noFill/>
        </p:spPr>
        <p:txBody>
          <a:bodyPr wrap="square">
            <a:spAutoFit/>
          </a:bodyPr>
          <a:lstStyle/>
          <a:p>
            <a:pPr algn="ctr"/>
            <a:r>
              <a:rPr lang="en-US" dirty="0"/>
              <a:t>More specifically, the embedding of [V]</a:t>
            </a:r>
            <a:br>
              <a:rPr lang="en-US" dirty="0"/>
            </a:br>
            <a:r>
              <a:rPr lang="en-US" dirty="0"/>
              <a:t>is optimized.</a:t>
            </a:r>
          </a:p>
        </p:txBody>
      </p:sp>
      <p:sp>
        <p:nvSpPr>
          <p:cNvPr id="29" name="TextBox 28">
            <a:extLst>
              <a:ext uri="{FF2B5EF4-FFF2-40B4-BE49-F238E27FC236}">
                <a16:creationId xmlns:a16="http://schemas.microsoft.com/office/drawing/2014/main" id="{37C09307-2A9C-4B36-55C9-C1D13AF61441}"/>
              </a:ext>
            </a:extLst>
          </p:cNvPr>
          <p:cNvSpPr txBox="1"/>
          <p:nvPr/>
        </p:nvSpPr>
        <p:spPr>
          <a:xfrm>
            <a:off x="711590" y="6388857"/>
            <a:ext cx="5821116" cy="400110"/>
          </a:xfrm>
          <a:prstGeom prst="rect">
            <a:avLst/>
          </a:prstGeom>
          <a:noFill/>
        </p:spPr>
        <p:txBody>
          <a:bodyPr wrap="square" rtlCol="0">
            <a:spAutoFit/>
          </a:bodyPr>
          <a:lstStyle/>
          <a:p>
            <a:r>
              <a:rPr lang="en-US" sz="1000" dirty="0"/>
              <a:t>An Image is Worth One Word: Personalizing Text-to-Image Generation using Textual Inversion,</a:t>
            </a:r>
            <a:br>
              <a:rPr lang="en-US" sz="1000" dirty="0"/>
            </a:br>
            <a:r>
              <a:rPr lang="en-US" sz="1000" dirty="0"/>
              <a:t>Gal et al., ICLR 2023</a:t>
            </a:r>
          </a:p>
        </p:txBody>
      </p:sp>
      <p:pic>
        <p:nvPicPr>
          <p:cNvPr id="30" name="Picture 29" descr="A close up of a dog&#10;&#10;Description automatically generated">
            <a:extLst>
              <a:ext uri="{FF2B5EF4-FFF2-40B4-BE49-F238E27FC236}">
                <a16:creationId xmlns:a16="http://schemas.microsoft.com/office/drawing/2014/main" id="{50B89648-09E2-83D9-E12C-BDDF1B29EB5C}"/>
              </a:ext>
            </a:extLst>
          </p:cNvPr>
          <p:cNvPicPr>
            <a:picLocks noChangeAspect="1"/>
          </p:cNvPicPr>
          <p:nvPr/>
        </p:nvPicPr>
        <p:blipFill>
          <a:blip r:embed="rId3"/>
          <a:stretch>
            <a:fillRect/>
          </a:stretch>
        </p:blipFill>
        <p:spPr>
          <a:xfrm>
            <a:off x="7458166" y="4357664"/>
            <a:ext cx="797523" cy="801285"/>
          </a:xfrm>
          <a:prstGeom prst="rect">
            <a:avLst/>
          </a:prstGeom>
        </p:spPr>
      </p:pic>
      <p:grpSp>
        <p:nvGrpSpPr>
          <p:cNvPr id="31" name="Group 30">
            <a:extLst>
              <a:ext uri="{FF2B5EF4-FFF2-40B4-BE49-F238E27FC236}">
                <a16:creationId xmlns:a16="http://schemas.microsoft.com/office/drawing/2014/main" id="{4C536C2B-592D-2676-EDD3-DCDF5E75AFAE}"/>
              </a:ext>
            </a:extLst>
          </p:cNvPr>
          <p:cNvGrpSpPr/>
          <p:nvPr/>
        </p:nvGrpSpPr>
        <p:grpSpPr>
          <a:xfrm>
            <a:off x="4363308" y="4758306"/>
            <a:ext cx="2690949" cy="1017417"/>
            <a:chOff x="1706880" y="4689475"/>
            <a:chExt cx="2690949" cy="1017417"/>
          </a:xfrm>
        </p:grpSpPr>
        <p:pic>
          <p:nvPicPr>
            <p:cNvPr id="32" name="Picture 31" descr="A close up of a dog&#10;&#10;Description automatically generated">
              <a:extLst>
                <a:ext uri="{FF2B5EF4-FFF2-40B4-BE49-F238E27FC236}">
                  <a16:creationId xmlns:a16="http://schemas.microsoft.com/office/drawing/2014/main" id="{09E1F567-3073-540D-1BFF-273A279EE000}"/>
                </a:ext>
              </a:extLst>
            </p:cNvPr>
            <p:cNvPicPr>
              <a:picLocks noChangeAspect="1"/>
            </p:cNvPicPr>
            <p:nvPr/>
          </p:nvPicPr>
          <p:blipFill>
            <a:blip r:embed="rId3"/>
            <a:stretch>
              <a:fillRect/>
            </a:stretch>
          </p:blipFill>
          <p:spPr>
            <a:xfrm>
              <a:off x="1805894" y="4793663"/>
              <a:ext cx="797523" cy="801285"/>
            </a:xfrm>
            <a:prstGeom prst="rect">
              <a:avLst/>
            </a:prstGeom>
          </p:spPr>
        </p:pic>
        <p:pic>
          <p:nvPicPr>
            <p:cNvPr id="33" name="Picture 32">
              <a:extLst>
                <a:ext uri="{FF2B5EF4-FFF2-40B4-BE49-F238E27FC236}">
                  <a16:creationId xmlns:a16="http://schemas.microsoft.com/office/drawing/2014/main" id="{8791F6B9-4BC5-E247-D1BD-8B28271A2955}"/>
                </a:ext>
              </a:extLst>
            </p:cNvPr>
            <p:cNvPicPr>
              <a:picLocks noChangeAspect="1"/>
            </p:cNvPicPr>
            <p:nvPr/>
          </p:nvPicPr>
          <p:blipFill>
            <a:blip r:embed="rId5"/>
            <a:stretch>
              <a:fillRect/>
            </a:stretch>
          </p:blipFill>
          <p:spPr>
            <a:xfrm>
              <a:off x="2661589" y="4793663"/>
              <a:ext cx="797523" cy="801233"/>
            </a:xfrm>
            <a:prstGeom prst="rect">
              <a:avLst/>
            </a:prstGeom>
          </p:spPr>
        </p:pic>
        <p:pic>
          <p:nvPicPr>
            <p:cNvPr id="34" name="Picture 33">
              <a:extLst>
                <a:ext uri="{FF2B5EF4-FFF2-40B4-BE49-F238E27FC236}">
                  <a16:creationId xmlns:a16="http://schemas.microsoft.com/office/drawing/2014/main" id="{79F913C7-705A-ADFB-BEB1-27E3444318AF}"/>
                </a:ext>
              </a:extLst>
            </p:cNvPr>
            <p:cNvPicPr>
              <a:picLocks noChangeAspect="1"/>
            </p:cNvPicPr>
            <p:nvPr/>
          </p:nvPicPr>
          <p:blipFill>
            <a:blip r:embed="rId6"/>
            <a:stretch>
              <a:fillRect/>
            </a:stretch>
          </p:blipFill>
          <p:spPr>
            <a:xfrm>
              <a:off x="3498811" y="4797372"/>
              <a:ext cx="797524" cy="797524"/>
            </a:xfrm>
            <a:prstGeom prst="rect">
              <a:avLst/>
            </a:prstGeom>
          </p:spPr>
        </p:pic>
        <p:sp>
          <p:nvSpPr>
            <p:cNvPr id="35" name="Rectangle: Rounded Corners 34">
              <a:extLst>
                <a:ext uri="{FF2B5EF4-FFF2-40B4-BE49-F238E27FC236}">
                  <a16:creationId xmlns:a16="http://schemas.microsoft.com/office/drawing/2014/main" id="{7AAABD5F-EE4C-2317-1B0D-9390A579E8E7}"/>
                </a:ext>
              </a:extLst>
            </p:cNvPr>
            <p:cNvSpPr/>
            <p:nvPr/>
          </p:nvSpPr>
          <p:spPr>
            <a:xfrm>
              <a:off x="1706880" y="4689475"/>
              <a:ext cx="2690949" cy="1017417"/>
            </a:xfrm>
            <a:prstGeom prst="roundRect">
              <a:avLst>
                <a:gd name="adj" fmla="val 6396"/>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481506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20E01C-840D-93FD-5816-28CADD94798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D1B1DFC-96DA-2539-1697-AD45581F5250}"/>
              </a:ext>
            </a:extLst>
          </p:cNvPr>
          <p:cNvSpPr>
            <a:spLocks noGrp="1"/>
          </p:cNvSpPr>
          <p:nvPr>
            <p:ph type="title"/>
          </p:nvPr>
        </p:nvSpPr>
        <p:spPr/>
        <p:txBody>
          <a:bodyPr>
            <a:normAutofit/>
          </a:bodyPr>
          <a:lstStyle/>
          <a:p>
            <a:r>
              <a:rPr lang="en-US" sz="3600" dirty="0"/>
              <a:t>ID Preservation by Fine-Tuning Text Embeddings</a:t>
            </a:r>
          </a:p>
        </p:txBody>
      </p:sp>
      <p:sp>
        <p:nvSpPr>
          <p:cNvPr id="6" name="TextBox 5">
            <a:extLst>
              <a:ext uri="{FF2B5EF4-FFF2-40B4-BE49-F238E27FC236}">
                <a16:creationId xmlns:a16="http://schemas.microsoft.com/office/drawing/2014/main" id="{E6A5EEAF-BC9D-4B74-0737-BC9916544964}"/>
              </a:ext>
            </a:extLst>
          </p:cNvPr>
          <p:cNvSpPr txBox="1"/>
          <p:nvPr/>
        </p:nvSpPr>
        <p:spPr>
          <a:xfrm>
            <a:off x="711590" y="6388857"/>
            <a:ext cx="5821116" cy="400110"/>
          </a:xfrm>
          <a:prstGeom prst="rect">
            <a:avLst/>
          </a:prstGeom>
          <a:noFill/>
        </p:spPr>
        <p:txBody>
          <a:bodyPr wrap="square" rtlCol="0">
            <a:spAutoFit/>
          </a:bodyPr>
          <a:lstStyle/>
          <a:p>
            <a:r>
              <a:rPr lang="en-US" sz="1000" dirty="0"/>
              <a:t>An Image is Worth One Word: Personalizing Text-to-Image Generation using Textual Inversion,</a:t>
            </a:r>
            <a:br>
              <a:rPr lang="en-US" sz="1000" dirty="0"/>
            </a:br>
            <a:r>
              <a:rPr lang="en-US" sz="1000" dirty="0"/>
              <a:t>Gal et al., ICLR 2023</a:t>
            </a:r>
          </a:p>
        </p:txBody>
      </p:sp>
      <p:pic>
        <p:nvPicPr>
          <p:cNvPr id="10" name="Picture 9">
            <a:extLst>
              <a:ext uri="{FF2B5EF4-FFF2-40B4-BE49-F238E27FC236}">
                <a16:creationId xmlns:a16="http://schemas.microsoft.com/office/drawing/2014/main" id="{12054F56-0B3D-6D3D-46C9-0203C4823A59}"/>
              </a:ext>
            </a:extLst>
          </p:cNvPr>
          <p:cNvPicPr>
            <a:picLocks noChangeAspect="1"/>
          </p:cNvPicPr>
          <p:nvPr/>
        </p:nvPicPr>
        <p:blipFill rotWithShape="1">
          <a:blip r:embed="rId3"/>
          <a:srcRect b="52342"/>
          <a:stretch/>
        </p:blipFill>
        <p:spPr>
          <a:xfrm>
            <a:off x="1059561" y="2434431"/>
            <a:ext cx="5261735" cy="1758152"/>
          </a:xfrm>
          <a:prstGeom prst="rect">
            <a:avLst/>
          </a:prstGeom>
        </p:spPr>
      </p:pic>
      <p:sp>
        <p:nvSpPr>
          <p:cNvPr id="16" name="TextBox 15">
            <a:extLst>
              <a:ext uri="{FF2B5EF4-FFF2-40B4-BE49-F238E27FC236}">
                <a16:creationId xmlns:a16="http://schemas.microsoft.com/office/drawing/2014/main" id="{ECDBFDF8-7B6A-1693-70F5-0396FC6F108E}"/>
              </a:ext>
            </a:extLst>
          </p:cNvPr>
          <p:cNvSpPr txBox="1"/>
          <p:nvPr/>
        </p:nvSpPr>
        <p:spPr>
          <a:xfrm rot="16200000">
            <a:off x="194942" y="3246971"/>
            <a:ext cx="1402628" cy="369332"/>
          </a:xfrm>
          <a:prstGeom prst="rect">
            <a:avLst/>
          </a:prstGeom>
          <a:noFill/>
        </p:spPr>
        <p:txBody>
          <a:bodyPr wrap="none" rtlCol="0">
            <a:spAutoFit/>
          </a:bodyPr>
          <a:lstStyle/>
          <a:p>
            <a:r>
              <a:rPr lang="en-US" dirty="0"/>
              <a:t>Input Images</a:t>
            </a:r>
          </a:p>
        </p:txBody>
      </p:sp>
      <p:sp>
        <p:nvSpPr>
          <p:cNvPr id="19" name="TextBox 18">
            <a:extLst>
              <a:ext uri="{FF2B5EF4-FFF2-40B4-BE49-F238E27FC236}">
                <a16:creationId xmlns:a16="http://schemas.microsoft.com/office/drawing/2014/main" id="{265196F2-A3B1-179B-9671-426964ECB5C5}"/>
              </a:ext>
            </a:extLst>
          </p:cNvPr>
          <p:cNvSpPr txBox="1"/>
          <p:nvPr/>
        </p:nvSpPr>
        <p:spPr>
          <a:xfrm>
            <a:off x="2842662" y="5990886"/>
            <a:ext cx="1695529" cy="369332"/>
          </a:xfrm>
          <a:prstGeom prst="rect">
            <a:avLst/>
          </a:prstGeom>
          <a:noFill/>
        </p:spPr>
        <p:txBody>
          <a:bodyPr wrap="none" rtlCol="0">
            <a:spAutoFit/>
          </a:bodyPr>
          <a:lstStyle/>
          <a:p>
            <a:r>
              <a:rPr lang="en-US" i="1" dirty="0"/>
              <a:t>“A photo of </a:t>
            </a:r>
            <a:r>
              <a:rPr lang="en-US" b="1" i="1" dirty="0">
                <a:solidFill>
                  <a:srgbClr val="FF0000"/>
                </a:solidFill>
              </a:rPr>
              <a:t>[V]</a:t>
            </a:r>
            <a:r>
              <a:rPr lang="en-US" i="1" dirty="0"/>
              <a:t>”</a:t>
            </a:r>
          </a:p>
        </p:txBody>
      </p:sp>
      <p:sp>
        <p:nvSpPr>
          <p:cNvPr id="25" name="TextBox 24">
            <a:extLst>
              <a:ext uri="{FF2B5EF4-FFF2-40B4-BE49-F238E27FC236}">
                <a16:creationId xmlns:a16="http://schemas.microsoft.com/office/drawing/2014/main" id="{CFF50033-04DC-AAAD-502A-E39DDF0B5CA2}"/>
              </a:ext>
            </a:extLst>
          </p:cNvPr>
          <p:cNvSpPr txBox="1"/>
          <p:nvPr/>
        </p:nvSpPr>
        <p:spPr>
          <a:xfrm>
            <a:off x="711590" y="1477503"/>
            <a:ext cx="8078693" cy="923330"/>
          </a:xfrm>
          <a:prstGeom prst="rect">
            <a:avLst/>
          </a:prstGeom>
          <a:noFill/>
        </p:spPr>
        <p:txBody>
          <a:bodyPr wrap="square">
            <a:spAutoFit/>
          </a:bodyPr>
          <a:lstStyle/>
          <a:p>
            <a:r>
              <a:rPr lang="en-US" dirty="0"/>
              <a:t>Compared to fine-tuning denoiser weights:</a:t>
            </a:r>
          </a:p>
          <a:p>
            <a:pPr marL="285750" indent="-285750">
              <a:buFont typeface="Arial" panose="020B0604020202020204" pitchFamily="34" charset="0"/>
              <a:buChar char="•"/>
            </a:pPr>
            <a:r>
              <a:rPr lang="en-US" dirty="0"/>
              <a:t>Only the optimized embedding needs to be stored, not the full denoiser weights.</a:t>
            </a:r>
          </a:p>
          <a:p>
            <a:pPr marL="285750" indent="-285750">
              <a:buFont typeface="Arial" panose="020B0604020202020204" pitchFamily="34" charset="0"/>
              <a:buChar char="•"/>
            </a:pPr>
            <a:r>
              <a:rPr lang="en-US" dirty="0"/>
              <a:t>ID preservation is a bit weaker.</a:t>
            </a:r>
          </a:p>
        </p:txBody>
      </p:sp>
      <p:pic>
        <p:nvPicPr>
          <p:cNvPr id="27" name="Picture 26">
            <a:extLst>
              <a:ext uri="{FF2B5EF4-FFF2-40B4-BE49-F238E27FC236}">
                <a16:creationId xmlns:a16="http://schemas.microsoft.com/office/drawing/2014/main" id="{46FBC233-9F8C-F98C-5950-695FD2D5E87E}"/>
              </a:ext>
            </a:extLst>
          </p:cNvPr>
          <p:cNvPicPr>
            <a:picLocks noChangeAspect="1"/>
          </p:cNvPicPr>
          <p:nvPr/>
        </p:nvPicPr>
        <p:blipFill>
          <a:blip r:embed="rId4"/>
          <a:stretch>
            <a:fillRect/>
          </a:stretch>
        </p:blipFill>
        <p:spPr>
          <a:xfrm>
            <a:off x="6628505" y="2870855"/>
            <a:ext cx="5261735" cy="1321728"/>
          </a:xfrm>
          <a:prstGeom prst="rect">
            <a:avLst/>
          </a:prstGeom>
        </p:spPr>
      </p:pic>
      <p:pic>
        <p:nvPicPr>
          <p:cNvPr id="30" name="Picture 29">
            <a:extLst>
              <a:ext uri="{FF2B5EF4-FFF2-40B4-BE49-F238E27FC236}">
                <a16:creationId xmlns:a16="http://schemas.microsoft.com/office/drawing/2014/main" id="{D0F3966E-60E6-4766-F1BD-9D11E710E3FC}"/>
              </a:ext>
            </a:extLst>
          </p:cNvPr>
          <p:cNvPicPr>
            <a:picLocks noChangeAspect="1"/>
          </p:cNvPicPr>
          <p:nvPr/>
        </p:nvPicPr>
        <p:blipFill>
          <a:blip r:embed="rId5"/>
          <a:stretch>
            <a:fillRect/>
          </a:stretch>
        </p:blipFill>
        <p:spPr>
          <a:xfrm>
            <a:off x="6711990" y="4670093"/>
            <a:ext cx="5204637" cy="1758152"/>
          </a:xfrm>
          <a:prstGeom prst="rect">
            <a:avLst/>
          </a:prstGeom>
        </p:spPr>
      </p:pic>
      <p:pic>
        <p:nvPicPr>
          <p:cNvPr id="31" name="Picture 30">
            <a:extLst>
              <a:ext uri="{FF2B5EF4-FFF2-40B4-BE49-F238E27FC236}">
                <a16:creationId xmlns:a16="http://schemas.microsoft.com/office/drawing/2014/main" id="{616684CE-B5D9-925F-F3AE-407C48C26F99}"/>
              </a:ext>
            </a:extLst>
          </p:cNvPr>
          <p:cNvPicPr>
            <a:picLocks noChangeAspect="1"/>
          </p:cNvPicPr>
          <p:nvPr/>
        </p:nvPicPr>
        <p:blipFill rotWithShape="1">
          <a:blip r:embed="rId3"/>
          <a:srcRect t="52342"/>
          <a:stretch/>
        </p:blipFill>
        <p:spPr>
          <a:xfrm>
            <a:off x="1059560" y="4232734"/>
            <a:ext cx="5261735" cy="1758152"/>
          </a:xfrm>
          <a:prstGeom prst="rect">
            <a:avLst/>
          </a:prstGeom>
        </p:spPr>
      </p:pic>
    </p:spTree>
    <p:extLst>
      <p:ext uri="{BB962C8B-B14F-4D97-AF65-F5344CB8AC3E}">
        <p14:creationId xmlns:p14="http://schemas.microsoft.com/office/powerpoint/2010/main" val="12129212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41A28F-025A-53DE-2BF2-2E1B2B747B0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C9E5E68-3EEA-F6BC-10B1-C04C5D582D0C}"/>
              </a:ext>
            </a:extLst>
          </p:cNvPr>
          <p:cNvSpPr>
            <a:spLocks noGrp="1"/>
          </p:cNvSpPr>
          <p:nvPr>
            <p:ph type="title"/>
          </p:nvPr>
        </p:nvSpPr>
        <p:spPr>
          <a:xfrm>
            <a:off x="838200" y="365125"/>
            <a:ext cx="10815918" cy="1325563"/>
          </a:xfrm>
        </p:spPr>
        <p:txBody>
          <a:bodyPr>
            <a:normAutofit/>
          </a:bodyPr>
          <a:lstStyle/>
          <a:p>
            <a:r>
              <a:rPr lang="en-US" sz="3600" dirty="0"/>
              <a:t>Fine-Tuning Text Embeddings &amp; Cross-Att. Weights</a:t>
            </a:r>
          </a:p>
        </p:txBody>
      </p:sp>
      <p:sp>
        <p:nvSpPr>
          <p:cNvPr id="7" name="TextBox 6">
            <a:extLst>
              <a:ext uri="{FF2B5EF4-FFF2-40B4-BE49-F238E27FC236}">
                <a16:creationId xmlns:a16="http://schemas.microsoft.com/office/drawing/2014/main" id="{546779DF-14E5-0882-B72D-C1E6E4B96FD1}"/>
              </a:ext>
            </a:extLst>
          </p:cNvPr>
          <p:cNvSpPr txBox="1"/>
          <p:nvPr/>
        </p:nvSpPr>
        <p:spPr>
          <a:xfrm>
            <a:off x="47432" y="6357384"/>
            <a:ext cx="5821116" cy="246221"/>
          </a:xfrm>
          <a:prstGeom prst="rect">
            <a:avLst/>
          </a:prstGeom>
          <a:noFill/>
        </p:spPr>
        <p:txBody>
          <a:bodyPr wrap="square" rtlCol="0">
            <a:spAutoFit/>
          </a:bodyPr>
          <a:lstStyle/>
          <a:p>
            <a:r>
              <a:rPr lang="en-US" sz="1000" dirty="0"/>
              <a:t>Multi-Concept Customization of Text-to-Image Diffusion, Kumari et al., CVPR 2023</a:t>
            </a:r>
          </a:p>
        </p:txBody>
      </p:sp>
      <p:sp>
        <p:nvSpPr>
          <p:cNvPr id="8" name="TextBox 7">
            <a:extLst>
              <a:ext uri="{FF2B5EF4-FFF2-40B4-BE49-F238E27FC236}">
                <a16:creationId xmlns:a16="http://schemas.microsoft.com/office/drawing/2014/main" id="{8AE09A88-3B82-C485-40AC-A1B185F75145}"/>
              </a:ext>
            </a:extLst>
          </p:cNvPr>
          <p:cNvSpPr txBox="1"/>
          <p:nvPr/>
        </p:nvSpPr>
        <p:spPr>
          <a:xfrm>
            <a:off x="47432" y="6557676"/>
            <a:ext cx="5821116" cy="246221"/>
          </a:xfrm>
          <a:prstGeom prst="rect">
            <a:avLst/>
          </a:prstGeom>
          <a:noFill/>
        </p:spPr>
        <p:txBody>
          <a:bodyPr wrap="square" rtlCol="0">
            <a:spAutoFit/>
          </a:bodyPr>
          <a:lstStyle/>
          <a:p>
            <a:r>
              <a:rPr lang="en-US" sz="1000" dirty="0"/>
              <a:t>Key-Locked Rank One Editing for Text-to-Image Personalization, </a:t>
            </a:r>
            <a:r>
              <a:rPr lang="en-US" sz="1000" dirty="0" err="1"/>
              <a:t>Tewel</a:t>
            </a:r>
            <a:r>
              <a:rPr lang="en-US" sz="1000" dirty="0"/>
              <a:t> et al., SIGGRAPH 2023</a:t>
            </a:r>
          </a:p>
        </p:txBody>
      </p:sp>
      <p:cxnSp>
        <p:nvCxnSpPr>
          <p:cNvPr id="3" name="Straight Arrow Connector 2">
            <a:extLst>
              <a:ext uri="{FF2B5EF4-FFF2-40B4-BE49-F238E27FC236}">
                <a16:creationId xmlns:a16="http://schemas.microsoft.com/office/drawing/2014/main" id="{79C0C5A1-81A7-9254-5E83-E8BF33350053}"/>
              </a:ext>
            </a:extLst>
          </p:cNvPr>
          <p:cNvCxnSpPr>
            <a:cxnSpLocks/>
          </p:cNvCxnSpPr>
          <p:nvPr/>
        </p:nvCxnSpPr>
        <p:spPr>
          <a:xfrm>
            <a:off x="1823757" y="3151199"/>
            <a:ext cx="2573680"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4" name="Rectangle: Rounded Corners 3">
            <a:extLst>
              <a:ext uri="{FF2B5EF4-FFF2-40B4-BE49-F238E27FC236}">
                <a16:creationId xmlns:a16="http://schemas.microsoft.com/office/drawing/2014/main" id="{8CA9F20C-2A28-B2BD-6456-1BDCE3323FB3}"/>
              </a:ext>
            </a:extLst>
          </p:cNvPr>
          <p:cNvSpPr/>
          <p:nvPr/>
        </p:nvSpPr>
        <p:spPr>
          <a:xfrm>
            <a:off x="2151396" y="2672228"/>
            <a:ext cx="1817914" cy="957943"/>
          </a:xfrm>
          <a:prstGeom prst="roundRect">
            <a:avLst/>
          </a:prstGeom>
          <a:solidFill>
            <a:schemeClr val="accent4">
              <a:lumMod val="20000"/>
              <a:lumOff val="80000"/>
            </a:schemeClr>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A2CF4D23-5665-EDE8-F744-F984651EFD05}"/>
              </a:ext>
            </a:extLst>
          </p:cNvPr>
          <p:cNvSpPr txBox="1"/>
          <p:nvPr/>
        </p:nvSpPr>
        <p:spPr>
          <a:xfrm>
            <a:off x="2548033" y="2966533"/>
            <a:ext cx="1024639" cy="369332"/>
          </a:xfrm>
          <a:prstGeom prst="rect">
            <a:avLst/>
          </a:prstGeom>
          <a:noFill/>
        </p:spPr>
        <p:txBody>
          <a:bodyPr wrap="square" rtlCol="0">
            <a:spAutoFit/>
          </a:bodyPr>
          <a:lstStyle/>
          <a:p>
            <a:r>
              <a:rPr lang="en-US" dirty="0"/>
              <a:t>Denoiser</a:t>
            </a:r>
          </a:p>
        </p:txBody>
      </p:sp>
      <p:cxnSp>
        <p:nvCxnSpPr>
          <p:cNvPr id="11" name="Straight Arrow Connector 10">
            <a:extLst>
              <a:ext uri="{FF2B5EF4-FFF2-40B4-BE49-F238E27FC236}">
                <a16:creationId xmlns:a16="http://schemas.microsoft.com/office/drawing/2014/main" id="{2BF5ACD9-FBD8-73E1-478A-60C43233A23E}"/>
              </a:ext>
            </a:extLst>
          </p:cNvPr>
          <p:cNvCxnSpPr>
            <a:cxnSpLocks/>
            <a:endCxn id="4" idx="0"/>
          </p:cNvCxnSpPr>
          <p:nvPr/>
        </p:nvCxnSpPr>
        <p:spPr>
          <a:xfrm>
            <a:off x="3060351" y="2383059"/>
            <a:ext cx="2" cy="289169"/>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12" name="TextBox 11">
            <a:extLst>
              <a:ext uri="{FF2B5EF4-FFF2-40B4-BE49-F238E27FC236}">
                <a16:creationId xmlns:a16="http://schemas.microsoft.com/office/drawing/2014/main" id="{86B6D740-D7FA-A733-C2E4-20C6A5522D4F}"/>
              </a:ext>
            </a:extLst>
          </p:cNvPr>
          <p:cNvSpPr txBox="1"/>
          <p:nvPr/>
        </p:nvSpPr>
        <p:spPr>
          <a:xfrm>
            <a:off x="2454979" y="2002203"/>
            <a:ext cx="1231043" cy="369332"/>
          </a:xfrm>
          <a:prstGeom prst="rect">
            <a:avLst/>
          </a:prstGeom>
          <a:noFill/>
        </p:spPr>
        <p:txBody>
          <a:bodyPr wrap="none" rtlCol="0">
            <a:spAutoFit/>
          </a:bodyPr>
          <a:lstStyle/>
          <a:p>
            <a:pPr algn="ctr"/>
            <a:r>
              <a:rPr lang="en-US" i="1" dirty="0"/>
              <a:t>“A </a:t>
            </a:r>
            <a:r>
              <a:rPr lang="en-US" b="1" i="1" dirty="0">
                <a:solidFill>
                  <a:srgbClr val="FF0000"/>
                </a:solidFill>
              </a:rPr>
              <a:t>[V] </a:t>
            </a:r>
            <a:r>
              <a:rPr lang="en-US" i="1" dirty="0"/>
              <a:t>dog”</a:t>
            </a:r>
          </a:p>
        </p:txBody>
      </p:sp>
      <p:pic>
        <p:nvPicPr>
          <p:cNvPr id="17" name="Picture 16" descr="A close up of a dog&#10;&#10;Description automatically generated">
            <a:extLst>
              <a:ext uri="{FF2B5EF4-FFF2-40B4-BE49-F238E27FC236}">
                <a16:creationId xmlns:a16="http://schemas.microsoft.com/office/drawing/2014/main" id="{FC825F07-FA8E-726F-1CD6-FC280AA03F12}"/>
              </a:ext>
            </a:extLst>
          </p:cNvPr>
          <p:cNvPicPr>
            <a:picLocks noChangeAspect="1"/>
          </p:cNvPicPr>
          <p:nvPr/>
        </p:nvPicPr>
        <p:blipFill>
          <a:blip r:embed="rId3"/>
          <a:stretch>
            <a:fillRect/>
          </a:stretch>
        </p:blipFill>
        <p:spPr>
          <a:xfrm>
            <a:off x="4445992" y="2428323"/>
            <a:ext cx="1422556" cy="1429266"/>
          </a:xfrm>
          <a:prstGeom prst="rect">
            <a:avLst/>
          </a:prstGeom>
        </p:spPr>
      </p:pic>
      <p:cxnSp>
        <p:nvCxnSpPr>
          <p:cNvPr id="18" name="Straight Arrow Connector 17">
            <a:extLst>
              <a:ext uri="{FF2B5EF4-FFF2-40B4-BE49-F238E27FC236}">
                <a16:creationId xmlns:a16="http://schemas.microsoft.com/office/drawing/2014/main" id="{80D5143E-B472-1D56-7E6A-4777C9C941F0}"/>
              </a:ext>
            </a:extLst>
          </p:cNvPr>
          <p:cNvCxnSpPr>
            <a:cxnSpLocks/>
          </p:cNvCxnSpPr>
          <p:nvPr/>
        </p:nvCxnSpPr>
        <p:spPr>
          <a:xfrm flipH="1">
            <a:off x="3991478" y="3357007"/>
            <a:ext cx="374957" cy="0"/>
          </a:xfrm>
          <a:prstGeom prst="straightConnector1">
            <a:avLst/>
          </a:prstGeom>
          <a:ln w="38100">
            <a:solidFill>
              <a:srgbClr val="FF0000"/>
            </a:solidFill>
            <a:prstDash val="sysDot"/>
            <a:tailEnd type="triangle"/>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4310DBE4-1444-C42E-EA71-D9AF0A862CD1}"/>
              </a:ext>
            </a:extLst>
          </p:cNvPr>
          <p:cNvCxnSpPr>
            <a:cxnSpLocks/>
          </p:cNvCxnSpPr>
          <p:nvPr/>
        </p:nvCxnSpPr>
        <p:spPr>
          <a:xfrm flipV="1">
            <a:off x="5200500" y="3865831"/>
            <a:ext cx="0" cy="397844"/>
          </a:xfrm>
          <a:prstGeom prst="straightConnector1">
            <a:avLst/>
          </a:prstGeom>
          <a:ln w="38100">
            <a:solidFill>
              <a:srgbClr val="FF0000"/>
            </a:solidFill>
            <a:prstDash val="solid"/>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21" name="TextBox 20">
            <a:extLst>
              <a:ext uri="{FF2B5EF4-FFF2-40B4-BE49-F238E27FC236}">
                <a16:creationId xmlns:a16="http://schemas.microsoft.com/office/drawing/2014/main" id="{2BAAFA71-843D-2A56-5FF8-EEE00E731AA2}"/>
              </a:ext>
            </a:extLst>
          </p:cNvPr>
          <p:cNvSpPr txBox="1"/>
          <p:nvPr/>
        </p:nvSpPr>
        <p:spPr>
          <a:xfrm>
            <a:off x="5157270" y="3876595"/>
            <a:ext cx="934842" cy="369332"/>
          </a:xfrm>
          <a:prstGeom prst="rect">
            <a:avLst/>
          </a:prstGeom>
          <a:noFill/>
        </p:spPr>
        <p:txBody>
          <a:bodyPr wrap="square">
            <a:spAutoFit/>
          </a:bodyPr>
          <a:lstStyle/>
          <a:p>
            <a:pPr algn="ctr"/>
            <a:r>
              <a:rPr lang="en-US" dirty="0">
                <a:solidFill>
                  <a:srgbClr val="FF0000"/>
                </a:solidFill>
              </a:rPr>
              <a:t>Loss</a:t>
            </a:r>
          </a:p>
        </p:txBody>
      </p:sp>
      <p:sp>
        <p:nvSpPr>
          <p:cNvPr id="22" name="TextBox 21">
            <a:extLst>
              <a:ext uri="{FF2B5EF4-FFF2-40B4-BE49-F238E27FC236}">
                <a16:creationId xmlns:a16="http://schemas.microsoft.com/office/drawing/2014/main" id="{7F281D1C-952F-61D8-0781-3179482AF2E5}"/>
              </a:ext>
            </a:extLst>
          </p:cNvPr>
          <p:cNvSpPr txBox="1"/>
          <p:nvPr/>
        </p:nvSpPr>
        <p:spPr>
          <a:xfrm>
            <a:off x="2240254" y="1429315"/>
            <a:ext cx="1640193" cy="461665"/>
          </a:xfrm>
          <a:prstGeom prst="rect">
            <a:avLst/>
          </a:prstGeom>
          <a:noFill/>
        </p:spPr>
        <p:txBody>
          <a:bodyPr wrap="none" rtlCol="0">
            <a:spAutoFit/>
          </a:bodyPr>
          <a:lstStyle/>
          <a:p>
            <a:r>
              <a:rPr lang="en-US" sz="2400" b="1" dirty="0"/>
              <a:t>Fine-tuning</a:t>
            </a:r>
          </a:p>
        </p:txBody>
      </p:sp>
      <p:pic>
        <p:nvPicPr>
          <p:cNvPr id="23" name="Picture 12">
            <a:extLst>
              <a:ext uri="{FF2B5EF4-FFF2-40B4-BE49-F238E27FC236}">
                <a16:creationId xmlns:a16="http://schemas.microsoft.com/office/drawing/2014/main" id="{D7C19DB5-EE08-ECEC-05D9-3A0D11BADA3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2854" y="2428323"/>
            <a:ext cx="1421904" cy="1428611"/>
          </a:xfrm>
          <a:prstGeom prst="rect">
            <a:avLst/>
          </a:prstGeom>
          <a:noFill/>
          <a:extLst>
            <a:ext uri="{909E8E84-426E-40DD-AFC4-6F175D3DCCD1}">
              <a14:hiddenFill xmlns:a14="http://schemas.microsoft.com/office/drawing/2010/main">
                <a:solidFill>
                  <a:srgbClr val="FFFFFF"/>
                </a:solidFill>
              </a14:hiddenFill>
            </a:ext>
          </a:extLst>
        </p:spPr>
      </p:pic>
      <p:cxnSp>
        <p:nvCxnSpPr>
          <p:cNvPr id="24" name="Straight Arrow Connector 23">
            <a:extLst>
              <a:ext uri="{FF2B5EF4-FFF2-40B4-BE49-F238E27FC236}">
                <a16:creationId xmlns:a16="http://schemas.microsoft.com/office/drawing/2014/main" id="{D596A81D-2B81-5574-F8D6-A80731E79F55}"/>
              </a:ext>
            </a:extLst>
          </p:cNvPr>
          <p:cNvCxnSpPr>
            <a:cxnSpLocks/>
          </p:cNvCxnSpPr>
          <p:nvPr/>
        </p:nvCxnSpPr>
        <p:spPr>
          <a:xfrm flipV="1">
            <a:off x="2899041" y="2307771"/>
            <a:ext cx="0" cy="319255"/>
          </a:xfrm>
          <a:prstGeom prst="straightConnector1">
            <a:avLst/>
          </a:prstGeom>
          <a:ln w="38100">
            <a:solidFill>
              <a:srgbClr val="FF0000"/>
            </a:solidFill>
            <a:prstDash val="sysDot"/>
            <a:tailEnd type="triangle"/>
          </a:ln>
        </p:spPr>
        <p:style>
          <a:lnRef idx="1">
            <a:schemeClr val="dk1"/>
          </a:lnRef>
          <a:fillRef idx="0">
            <a:schemeClr val="dk1"/>
          </a:fillRef>
          <a:effectRef idx="0">
            <a:schemeClr val="dk1"/>
          </a:effectRef>
          <a:fontRef idx="minor">
            <a:schemeClr val="tx1"/>
          </a:fontRef>
        </p:style>
      </p:cxnSp>
      <p:sp>
        <p:nvSpPr>
          <p:cNvPr id="5" name="TextBox 4">
            <a:extLst>
              <a:ext uri="{FF2B5EF4-FFF2-40B4-BE49-F238E27FC236}">
                <a16:creationId xmlns:a16="http://schemas.microsoft.com/office/drawing/2014/main" id="{F64C1C36-8457-FBE0-1639-D750E8263542}"/>
              </a:ext>
            </a:extLst>
          </p:cNvPr>
          <p:cNvSpPr txBox="1"/>
          <p:nvPr/>
        </p:nvSpPr>
        <p:spPr>
          <a:xfrm>
            <a:off x="8677438" y="2023206"/>
            <a:ext cx="1231043" cy="369332"/>
          </a:xfrm>
          <a:prstGeom prst="rect">
            <a:avLst/>
          </a:prstGeom>
          <a:noFill/>
        </p:spPr>
        <p:txBody>
          <a:bodyPr wrap="none" rtlCol="0">
            <a:spAutoFit/>
          </a:bodyPr>
          <a:lstStyle/>
          <a:p>
            <a:pPr algn="ctr"/>
            <a:r>
              <a:rPr lang="en-US" i="1" dirty="0"/>
              <a:t>“A </a:t>
            </a:r>
            <a:r>
              <a:rPr lang="en-US" b="1" i="1" dirty="0">
                <a:solidFill>
                  <a:srgbClr val="FF0000"/>
                </a:solidFill>
              </a:rPr>
              <a:t>[V] </a:t>
            </a:r>
            <a:r>
              <a:rPr lang="en-US" i="1" dirty="0"/>
              <a:t>dog”</a:t>
            </a:r>
          </a:p>
        </p:txBody>
      </p:sp>
      <p:sp>
        <p:nvSpPr>
          <p:cNvPr id="10" name="Rectangle: Rounded Corners 9">
            <a:extLst>
              <a:ext uri="{FF2B5EF4-FFF2-40B4-BE49-F238E27FC236}">
                <a16:creationId xmlns:a16="http://schemas.microsoft.com/office/drawing/2014/main" id="{08F2077B-E35A-F4AE-EAEB-F7667217B705}"/>
              </a:ext>
            </a:extLst>
          </p:cNvPr>
          <p:cNvSpPr/>
          <p:nvPr/>
        </p:nvSpPr>
        <p:spPr>
          <a:xfrm>
            <a:off x="8444991" y="2431335"/>
            <a:ext cx="1695935" cy="478972"/>
          </a:xfrm>
          <a:prstGeom prst="roundRect">
            <a:avLst/>
          </a:prstGeom>
          <a:solidFill>
            <a:schemeClr val="accent4">
              <a:lumMod val="20000"/>
              <a:lumOff val="80000"/>
            </a:schemeClr>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AE1C199C-9844-5FF8-7968-ACB240C050CC}"/>
              </a:ext>
            </a:extLst>
          </p:cNvPr>
          <p:cNvSpPr txBox="1"/>
          <p:nvPr/>
        </p:nvSpPr>
        <p:spPr>
          <a:xfrm>
            <a:off x="8444991" y="2495711"/>
            <a:ext cx="1695935" cy="369332"/>
          </a:xfrm>
          <a:prstGeom prst="rect">
            <a:avLst/>
          </a:prstGeom>
          <a:noFill/>
        </p:spPr>
        <p:txBody>
          <a:bodyPr wrap="square" rtlCol="0">
            <a:spAutoFit/>
          </a:bodyPr>
          <a:lstStyle/>
          <a:p>
            <a:pPr algn="ctr"/>
            <a:r>
              <a:rPr lang="en-US" dirty="0"/>
              <a:t>Token Encoder</a:t>
            </a:r>
          </a:p>
        </p:txBody>
      </p:sp>
      <p:sp>
        <p:nvSpPr>
          <p:cNvPr id="19" name="Oval 18">
            <a:extLst>
              <a:ext uri="{FF2B5EF4-FFF2-40B4-BE49-F238E27FC236}">
                <a16:creationId xmlns:a16="http://schemas.microsoft.com/office/drawing/2014/main" id="{1A8D4EEC-CBA7-8C70-912B-26491C8FFCB4}"/>
              </a:ext>
            </a:extLst>
          </p:cNvPr>
          <p:cNvSpPr/>
          <p:nvPr/>
        </p:nvSpPr>
        <p:spPr>
          <a:xfrm>
            <a:off x="8763779" y="3017313"/>
            <a:ext cx="232447" cy="232447"/>
          </a:xfrm>
          <a:prstGeom prst="ellipse">
            <a:avLst/>
          </a:prstGeom>
          <a:solidFill>
            <a:schemeClr val="bg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6FA54474-68AD-3AB6-BF99-84EE7AC65D2A}"/>
              </a:ext>
            </a:extLst>
          </p:cNvPr>
          <p:cNvSpPr/>
          <p:nvPr/>
        </p:nvSpPr>
        <p:spPr>
          <a:xfrm>
            <a:off x="9165008" y="3017312"/>
            <a:ext cx="232447" cy="232447"/>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8BED45DF-0247-3B31-7FDA-EFC8593136DE}"/>
              </a:ext>
            </a:extLst>
          </p:cNvPr>
          <p:cNvSpPr/>
          <p:nvPr/>
        </p:nvSpPr>
        <p:spPr>
          <a:xfrm>
            <a:off x="9566237" y="3033176"/>
            <a:ext cx="232447" cy="232447"/>
          </a:xfrm>
          <a:prstGeom prst="ellipse">
            <a:avLst/>
          </a:prstGeom>
          <a:solidFill>
            <a:schemeClr val="bg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Rounded Corners 29">
            <a:extLst>
              <a:ext uri="{FF2B5EF4-FFF2-40B4-BE49-F238E27FC236}">
                <a16:creationId xmlns:a16="http://schemas.microsoft.com/office/drawing/2014/main" id="{3577F40E-24D4-98CA-3747-4691AC991AB5}"/>
              </a:ext>
            </a:extLst>
          </p:cNvPr>
          <p:cNvSpPr/>
          <p:nvPr/>
        </p:nvSpPr>
        <p:spPr>
          <a:xfrm>
            <a:off x="8444991" y="4911662"/>
            <a:ext cx="1817914" cy="957943"/>
          </a:xfrm>
          <a:prstGeom prst="roundRect">
            <a:avLst/>
          </a:prstGeom>
          <a:solidFill>
            <a:schemeClr val="accent4">
              <a:lumMod val="20000"/>
              <a:lumOff val="80000"/>
            </a:schemeClr>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9AC078F5-28F9-F6FF-ACB7-F14F0BADD96B}"/>
              </a:ext>
            </a:extLst>
          </p:cNvPr>
          <p:cNvSpPr txBox="1"/>
          <p:nvPr/>
        </p:nvSpPr>
        <p:spPr>
          <a:xfrm>
            <a:off x="8841628" y="5205967"/>
            <a:ext cx="1024639" cy="369332"/>
          </a:xfrm>
          <a:prstGeom prst="rect">
            <a:avLst/>
          </a:prstGeom>
          <a:noFill/>
        </p:spPr>
        <p:txBody>
          <a:bodyPr wrap="square" rtlCol="0">
            <a:spAutoFit/>
          </a:bodyPr>
          <a:lstStyle/>
          <a:p>
            <a:r>
              <a:rPr lang="en-US" dirty="0"/>
              <a:t>Denoiser</a:t>
            </a:r>
          </a:p>
        </p:txBody>
      </p:sp>
      <p:sp>
        <p:nvSpPr>
          <p:cNvPr id="33" name="TextBox 32">
            <a:extLst>
              <a:ext uri="{FF2B5EF4-FFF2-40B4-BE49-F238E27FC236}">
                <a16:creationId xmlns:a16="http://schemas.microsoft.com/office/drawing/2014/main" id="{8C0E9516-5265-0FF2-2D93-0C0E04AE93ED}"/>
              </a:ext>
            </a:extLst>
          </p:cNvPr>
          <p:cNvSpPr txBox="1"/>
          <p:nvPr/>
        </p:nvSpPr>
        <p:spPr>
          <a:xfrm>
            <a:off x="6831055" y="3596779"/>
            <a:ext cx="1640385" cy="923330"/>
          </a:xfrm>
          <a:prstGeom prst="rect">
            <a:avLst/>
          </a:prstGeom>
          <a:noFill/>
        </p:spPr>
        <p:txBody>
          <a:bodyPr wrap="none" rtlCol="0">
            <a:spAutoFit/>
          </a:bodyPr>
          <a:lstStyle/>
          <a:p>
            <a:pPr algn="ctr"/>
            <a:r>
              <a:rPr lang="en-US" dirty="0"/>
              <a:t>Cross-Attention</a:t>
            </a:r>
          </a:p>
          <a:p>
            <a:pPr algn="ctr"/>
            <a:r>
              <a:rPr lang="en-US" dirty="0"/>
              <a:t>with Weights</a:t>
            </a:r>
            <a:br>
              <a:rPr lang="en-US" dirty="0"/>
            </a:br>
            <a:r>
              <a:rPr lang="en-US" dirty="0"/>
              <a:t>K,V,Q</a:t>
            </a:r>
          </a:p>
        </p:txBody>
      </p:sp>
      <p:sp>
        <p:nvSpPr>
          <p:cNvPr id="34" name="Rectangle: Rounded Corners 33">
            <a:extLst>
              <a:ext uri="{FF2B5EF4-FFF2-40B4-BE49-F238E27FC236}">
                <a16:creationId xmlns:a16="http://schemas.microsoft.com/office/drawing/2014/main" id="{DF9EFB3B-668D-5CE3-6490-998B356ABA3B}"/>
              </a:ext>
            </a:extLst>
          </p:cNvPr>
          <p:cNvSpPr/>
          <p:nvPr/>
        </p:nvSpPr>
        <p:spPr>
          <a:xfrm>
            <a:off x="8763779" y="3452864"/>
            <a:ext cx="364985" cy="364985"/>
          </a:xfrm>
          <a:prstGeom prst="roundRect">
            <a:avLst/>
          </a:prstGeom>
          <a:solidFill>
            <a:srgbClr val="FFF2CC"/>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D8B3CC2A-C5FB-922E-3E41-43336D5EF1FF}"/>
              </a:ext>
            </a:extLst>
          </p:cNvPr>
          <p:cNvSpPr txBox="1"/>
          <p:nvPr/>
        </p:nvSpPr>
        <p:spPr>
          <a:xfrm>
            <a:off x="8793825" y="3438850"/>
            <a:ext cx="304892" cy="369332"/>
          </a:xfrm>
          <a:prstGeom prst="rect">
            <a:avLst/>
          </a:prstGeom>
          <a:noFill/>
        </p:spPr>
        <p:txBody>
          <a:bodyPr wrap="none" rtlCol="0">
            <a:spAutoFit/>
          </a:bodyPr>
          <a:lstStyle/>
          <a:p>
            <a:r>
              <a:rPr lang="en-US" dirty="0"/>
              <a:t>K</a:t>
            </a:r>
          </a:p>
        </p:txBody>
      </p:sp>
      <p:sp>
        <p:nvSpPr>
          <p:cNvPr id="37" name="Rectangle: Rounded Corners 36">
            <a:extLst>
              <a:ext uri="{FF2B5EF4-FFF2-40B4-BE49-F238E27FC236}">
                <a16:creationId xmlns:a16="http://schemas.microsoft.com/office/drawing/2014/main" id="{84891650-6293-932D-A1A9-E0E2A66595A0}"/>
              </a:ext>
            </a:extLst>
          </p:cNvPr>
          <p:cNvSpPr/>
          <p:nvPr/>
        </p:nvSpPr>
        <p:spPr>
          <a:xfrm>
            <a:off x="9400492" y="3452864"/>
            <a:ext cx="364985" cy="364985"/>
          </a:xfrm>
          <a:prstGeom prst="roundRect">
            <a:avLst/>
          </a:prstGeom>
          <a:solidFill>
            <a:srgbClr val="FFF2CC"/>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3CADB53D-F18B-459D-DF83-B0348BD68541}"/>
              </a:ext>
            </a:extLst>
          </p:cNvPr>
          <p:cNvSpPr txBox="1"/>
          <p:nvPr/>
        </p:nvSpPr>
        <p:spPr>
          <a:xfrm>
            <a:off x="9430538" y="3438850"/>
            <a:ext cx="316112" cy="369332"/>
          </a:xfrm>
          <a:prstGeom prst="rect">
            <a:avLst/>
          </a:prstGeom>
          <a:noFill/>
        </p:spPr>
        <p:txBody>
          <a:bodyPr wrap="none" rtlCol="0">
            <a:spAutoFit/>
          </a:bodyPr>
          <a:lstStyle/>
          <a:p>
            <a:r>
              <a:rPr lang="en-US" dirty="0"/>
              <a:t>V</a:t>
            </a:r>
          </a:p>
        </p:txBody>
      </p:sp>
      <p:sp>
        <p:nvSpPr>
          <p:cNvPr id="39" name="Rectangle: Rounded Corners 38">
            <a:extLst>
              <a:ext uri="{FF2B5EF4-FFF2-40B4-BE49-F238E27FC236}">
                <a16:creationId xmlns:a16="http://schemas.microsoft.com/office/drawing/2014/main" id="{E223C3C8-A7B9-69E4-4CFF-A45600DB1075}"/>
              </a:ext>
            </a:extLst>
          </p:cNvPr>
          <p:cNvSpPr/>
          <p:nvPr/>
        </p:nvSpPr>
        <p:spPr>
          <a:xfrm>
            <a:off x="9117170" y="4310940"/>
            <a:ext cx="364985" cy="364985"/>
          </a:xfrm>
          <a:prstGeom prst="roundRect">
            <a:avLst/>
          </a:prstGeom>
          <a:solidFill>
            <a:srgbClr val="FFF2CC"/>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984D9A5E-81C4-BBD2-7C62-9DE64A0D690A}"/>
              </a:ext>
            </a:extLst>
          </p:cNvPr>
          <p:cNvSpPr txBox="1"/>
          <p:nvPr/>
        </p:nvSpPr>
        <p:spPr>
          <a:xfrm>
            <a:off x="9147216" y="4296926"/>
            <a:ext cx="304892" cy="369332"/>
          </a:xfrm>
          <a:prstGeom prst="rect">
            <a:avLst/>
          </a:prstGeom>
          <a:noFill/>
        </p:spPr>
        <p:txBody>
          <a:bodyPr wrap="square" rtlCol="0">
            <a:spAutoFit/>
          </a:bodyPr>
          <a:lstStyle/>
          <a:p>
            <a:r>
              <a:rPr lang="en-US" dirty="0"/>
              <a:t>Q</a:t>
            </a:r>
          </a:p>
        </p:txBody>
      </p:sp>
      <p:cxnSp>
        <p:nvCxnSpPr>
          <p:cNvPr id="45" name="Straight Connector 44">
            <a:extLst>
              <a:ext uri="{FF2B5EF4-FFF2-40B4-BE49-F238E27FC236}">
                <a16:creationId xmlns:a16="http://schemas.microsoft.com/office/drawing/2014/main" id="{74D35E52-83EE-7D02-587F-237EE89689B0}"/>
              </a:ext>
            </a:extLst>
          </p:cNvPr>
          <p:cNvCxnSpPr>
            <a:stCxn id="36" idx="2"/>
          </p:cNvCxnSpPr>
          <p:nvPr/>
        </p:nvCxnSpPr>
        <p:spPr>
          <a:xfrm>
            <a:off x="8946271" y="3808182"/>
            <a:ext cx="328635" cy="218191"/>
          </a:xfrm>
          <a:prstGeom prst="line">
            <a:avLst/>
          </a:prstGeom>
          <a:ln w="38100">
            <a:tailEnd type="oval"/>
          </a:ln>
        </p:spPr>
        <p:style>
          <a:lnRef idx="1">
            <a:schemeClr val="dk1"/>
          </a:lnRef>
          <a:fillRef idx="0">
            <a:schemeClr val="dk1"/>
          </a:fillRef>
          <a:effectRef idx="0">
            <a:schemeClr val="dk1"/>
          </a:effectRef>
          <a:fontRef idx="minor">
            <a:schemeClr val="tx1"/>
          </a:fontRef>
        </p:style>
      </p:cxnSp>
      <p:cxnSp>
        <p:nvCxnSpPr>
          <p:cNvPr id="46" name="Straight Connector 45">
            <a:extLst>
              <a:ext uri="{FF2B5EF4-FFF2-40B4-BE49-F238E27FC236}">
                <a16:creationId xmlns:a16="http://schemas.microsoft.com/office/drawing/2014/main" id="{D685D2C0-E9FE-C4B5-1A62-7D5C115A1342}"/>
              </a:ext>
            </a:extLst>
          </p:cNvPr>
          <p:cNvCxnSpPr>
            <a:cxnSpLocks/>
            <a:stCxn id="38" idx="2"/>
          </p:cNvCxnSpPr>
          <p:nvPr/>
        </p:nvCxnSpPr>
        <p:spPr>
          <a:xfrm flipH="1">
            <a:off x="9287101" y="3808182"/>
            <a:ext cx="301493" cy="230393"/>
          </a:xfrm>
          <a:prstGeom prst="line">
            <a:avLst/>
          </a:prstGeom>
          <a:ln w="38100">
            <a:tailEnd type="oval"/>
          </a:ln>
        </p:spPr>
        <p:style>
          <a:lnRef idx="1">
            <a:schemeClr val="dk1"/>
          </a:lnRef>
          <a:fillRef idx="0">
            <a:schemeClr val="dk1"/>
          </a:fillRef>
          <a:effectRef idx="0">
            <a:schemeClr val="dk1"/>
          </a:effectRef>
          <a:fontRef idx="minor">
            <a:schemeClr val="tx1"/>
          </a:fontRef>
        </p:style>
      </p:cxnSp>
      <p:cxnSp>
        <p:nvCxnSpPr>
          <p:cNvPr id="49" name="Straight Connector 48">
            <a:extLst>
              <a:ext uri="{FF2B5EF4-FFF2-40B4-BE49-F238E27FC236}">
                <a16:creationId xmlns:a16="http://schemas.microsoft.com/office/drawing/2014/main" id="{99321D6D-7996-F65D-A553-8B035C4EA556}"/>
              </a:ext>
            </a:extLst>
          </p:cNvPr>
          <p:cNvCxnSpPr>
            <a:cxnSpLocks/>
            <a:stCxn id="40" idx="0"/>
          </p:cNvCxnSpPr>
          <p:nvPr/>
        </p:nvCxnSpPr>
        <p:spPr>
          <a:xfrm flipV="1">
            <a:off x="9299662" y="4026373"/>
            <a:ext cx="0" cy="270553"/>
          </a:xfrm>
          <a:prstGeom prst="line">
            <a:avLst/>
          </a:prstGeom>
          <a:ln w="38100">
            <a:tailEnd type="oval"/>
          </a:ln>
        </p:spPr>
        <p:style>
          <a:lnRef idx="1">
            <a:schemeClr val="dk1"/>
          </a:lnRef>
          <a:fillRef idx="0">
            <a:schemeClr val="dk1"/>
          </a:fillRef>
          <a:effectRef idx="0">
            <a:schemeClr val="dk1"/>
          </a:effectRef>
          <a:fontRef idx="minor">
            <a:schemeClr val="tx1"/>
          </a:fontRef>
        </p:style>
      </p:cxnSp>
      <p:sp>
        <p:nvSpPr>
          <p:cNvPr id="52" name="Freeform: Shape 51">
            <a:extLst>
              <a:ext uri="{FF2B5EF4-FFF2-40B4-BE49-F238E27FC236}">
                <a16:creationId xmlns:a16="http://schemas.microsoft.com/office/drawing/2014/main" id="{84E90700-4F7A-8A9B-1D1A-557A2B66DC7C}"/>
              </a:ext>
            </a:extLst>
          </p:cNvPr>
          <p:cNvSpPr/>
          <p:nvPr/>
        </p:nvSpPr>
        <p:spPr>
          <a:xfrm>
            <a:off x="9326939" y="4034892"/>
            <a:ext cx="447960" cy="843438"/>
          </a:xfrm>
          <a:custGeom>
            <a:avLst/>
            <a:gdLst>
              <a:gd name="connsiteX0" fmla="*/ 0 w 438539"/>
              <a:gd name="connsiteY0" fmla="*/ 13732 h 806834"/>
              <a:gd name="connsiteX1" fmla="*/ 326571 w 438539"/>
              <a:gd name="connsiteY1" fmla="*/ 23063 h 806834"/>
              <a:gd name="connsiteX2" fmla="*/ 419877 w 438539"/>
              <a:gd name="connsiteY2" fmla="*/ 228336 h 806834"/>
              <a:gd name="connsiteX3" fmla="*/ 438539 w 438539"/>
              <a:gd name="connsiteY3" fmla="*/ 806834 h 806834"/>
              <a:gd name="connsiteX4" fmla="*/ 438539 w 438539"/>
              <a:gd name="connsiteY4" fmla="*/ 806834 h 806834"/>
              <a:gd name="connsiteX0" fmla="*/ 0 w 438539"/>
              <a:gd name="connsiteY0" fmla="*/ 4778 h 797880"/>
              <a:gd name="connsiteX1" fmla="*/ 326571 w 438539"/>
              <a:gd name="connsiteY1" fmla="*/ 42101 h 797880"/>
              <a:gd name="connsiteX2" fmla="*/ 419877 w 438539"/>
              <a:gd name="connsiteY2" fmla="*/ 219382 h 797880"/>
              <a:gd name="connsiteX3" fmla="*/ 438539 w 438539"/>
              <a:gd name="connsiteY3" fmla="*/ 797880 h 797880"/>
              <a:gd name="connsiteX4" fmla="*/ 438539 w 438539"/>
              <a:gd name="connsiteY4" fmla="*/ 797880 h 797880"/>
              <a:gd name="connsiteX0" fmla="*/ 0 w 1017037"/>
              <a:gd name="connsiteY0" fmla="*/ 4778 h 797880"/>
              <a:gd name="connsiteX1" fmla="*/ 326571 w 1017037"/>
              <a:gd name="connsiteY1" fmla="*/ 42101 h 797880"/>
              <a:gd name="connsiteX2" fmla="*/ 419877 w 1017037"/>
              <a:gd name="connsiteY2" fmla="*/ 219382 h 797880"/>
              <a:gd name="connsiteX3" fmla="*/ 438539 w 1017037"/>
              <a:gd name="connsiteY3" fmla="*/ 797880 h 797880"/>
              <a:gd name="connsiteX4" fmla="*/ 1017037 w 1017037"/>
              <a:gd name="connsiteY4" fmla="*/ 126076 h 797880"/>
              <a:gd name="connsiteX0" fmla="*/ 0 w 438539"/>
              <a:gd name="connsiteY0" fmla="*/ 4778 h 797880"/>
              <a:gd name="connsiteX1" fmla="*/ 326571 w 438539"/>
              <a:gd name="connsiteY1" fmla="*/ 42101 h 797880"/>
              <a:gd name="connsiteX2" fmla="*/ 419877 w 438539"/>
              <a:gd name="connsiteY2" fmla="*/ 219382 h 797880"/>
              <a:gd name="connsiteX3" fmla="*/ 438539 w 438539"/>
              <a:gd name="connsiteY3" fmla="*/ 797880 h 797880"/>
              <a:gd name="connsiteX0" fmla="*/ 0 w 438539"/>
              <a:gd name="connsiteY0" fmla="*/ 0 h 793102"/>
              <a:gd name="connsiteX1" fmla="*/ 326571 w 438539"/>
              <a:gd name="connsiteY1" fmla="*/ 37323 h 793102"/>
              <a:gd name="connsiteX2" fmla="*/ 419877 w 438539"/>
              <a:gd name="connsiteY2" fmla="*/ 214604 h 793102"/>
              <a:gd name="connsiteX3" fmla="*/ 438539 w 438539"/>
              <a:gd name="connsiteY3" fmla="*/ 793102 h 793102"/>
              <a:gd name="connsiteX0" fmla="*/ 0 w 438539"/>
              <a:gd name="connsiteY0" fmla="*/ 0 h 793102"/>
              <a:gd name="connsiteX1" fmla="*/ 419877 w 438539"/>
              <a:gd name="connsiteY1" fmla="*/ 214604 h 793102"/>
              <a:gd name="connsiteX2" fmla="*/ 438539 w 438539"/>
              <a:gd name="connsiteY2" fmla="*/ 793102 h 793102"/>
              <a:gd name="connsiteX0" fmla="*/ 0 w 438539"/>
              <a:gd name="connsiteY0" fmla="*/ 0 h 793102"/>
              <a:gd name="connsiteX1" fmla="*/ 438539 w 438539"/>
              <a:gd name="connsiteY1" fmla="*/ 793102 h 793102"/>
              <a:gd name="connsiteX0" fmla="*/ 0 w 438539"/>
              <a:gd name="connsiteY0" fmla="*/ 0 h 793102"/>
              <a:gd name="connsiteX1" fmla="*/ 438539 w 438539"/>
              <a:gd name="connsiteY1" fmla="*/ 793102 h 793102"/>
              <a:gd name="connsiteX0" fmla="*/ 0 w 438539"/>
              <a:gd name="connsiteY0" fmla="*/ 0 h 793102"/>
              <a:gd name="connsiteX1" fmla="*/ 438539 w 438539"/>
              <a:gd name="connsiteY1" fmla="*/ 793102 h 793102"/>
              <a:gd name="connsiteX0" fmla="*/ 0 w 447869"/>
              <a:gd name="connsiteY0" fmla="*/ 0 h 839755"/>
              <a:gd name="connsiteX1" fmla="*/ 447869 w 447869"/>
              <a:gd name="connsiteY1" fmla="*/ 839755 h 839755"/>
              <a:gd name="connsiteX0" fmla="*/ 0 w 447869"/>
              <a:gd name="connsiteY0" fmla="*/ 0 h 839755"/>
              <a:gd name="connsiteX1" fmla="*/ 447869 w 447869"/>
              <a:gd name="connsiteY1" fmla="*/ 839755 h 839755"/>
              <a:gd name="connsiteX0" fmla="*/ 0 w 447960"/>
              <a:gd name="connsiteY0" fmla="*/ 3683 h 843438"/>
              <a:gd name="connsiteX1" fmla="*/ 447869 w 447960"/>
              <a:gd name="connsiteY1" fmla="*/ 843438 h 843438"/>
            </a:gdLst>
            <a:ahLst/>
            <a:cxnLst>
              <a:cxn ang="0">
                <a:pos x="connsiteX0" y="connsiteY0"/>
              </a:cxn>
              <a:cxn ang="0">
                <a:pos x="connsiteX1" y="connsiteY1"/>
              </a:cxn>
            </a:cxnLst>
            <a:rect l="l" t="t" r="r" b="b"/>
            <a:pathLst>
              <a:path w="447960" h="843438">
                <a:moveTo>
                  <a:pt x="0" y="3683"/>
                </a:moveTo>
                <a:cubicBezTo>
                  <a:pt x="510074" y="-2538"/>
                  <a:pt x="441648" y="-74073"/>
                  <a:pt x="447869" y="843438"/>
                </a:cubicBezTo>
              </a:path>
            </a:pathLst>
          </a:custGeom>
          <a:noFill/>
          <a:ln w="38100">
            <a:headEnd type="none"/>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3" name="Straight Arrow Connector 52">
            <a:extLst>
              <a:ext uri="{FF2B5EF4-FFF2-40B4-BE49-F238E27FC236}">
                <a16:creationId xmlns:a16="http://schemas.microsoft.com/office/drawing/2014/main" id="{88B3A2D7-59A5-0D0C-70AD-045EC4DC5449}"/>
              </a:ext>
            </a:extLst>
          </p:cNvPr>
          <p:cNvCxnSpPr>
            <a:cxnSpLocks/>
          </p:cNvCxnSpPr>
          <p:nvPr/>
        </p:nvCxnSpPr>
        <p:spPr>
          <a:xfrm flipH="1" flipV="1">
            <a:off x="9296731" y="4680272"/>
            <a:ext cx="319" cy="241015"/>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64" name="Freeform: Shape 63">
            <a:extLst>
              <a:ext uri="{FF2B5EF4-FFF2-40B4-BE49-F238E27FC236}">
                <a16:creationId xmlns:a16="http://schemas.microsoft.com/office/drawing/2014/main" id="{C0083242-BA56-224C-58D9-C5243C34EBD7}"/>
              </a:ext>
            </a:extLst>
          </p:cNvPr>
          <p:cNvSpPr/>
          <p:nvPr/>
        </p:nvSpPr>
        <p:spPr>
          <a:xfrm>
            <a:off x="9360383" y="4150912"/>
            <a:ext cx="301494" cy="739824"/>
          </a:xfrm>
          <a:custGeom>
            <a:avLst/>
            <a:gdLst>
              <a:gd name="connsiteX0" fmla="*/ 0 w 438539"/>
              <a:gd name="connsiteY0" fmla="*/ 13732 h 806834"/>
              <a:gd name="connsiteX1" fmla="*/ 326571 w 438539"/>
              <a:gd name="connsiteY1" fmla="*/ 23063 h 806834"/>
              <a:gd name="connsiteX2" fmla="*/ 419877 w 438539"/>
              <a:gd name="connsiteY2" fmla="*/ 228336 h 806834"/>
              <a:gd name="connsiteX3" fmla="*/ 438539 w 438539"/>
              <a:gd name="connsiteY3" fmla="*/ 806834 h 806834"/>
              <a:gd name="connsiteX4" fmla="*/ 438539 w 438539"/>
              <a:gd name="connsiteY4" fmla="*/ 806834 h 806834"/>
              <a:gd name="connsiteX0" fmla="*/ 0 w 438539"/>
              <a:gd name="connsiteY0" fmla="*/ 4778 h 797880"/>
              <a:gd name="connsiteX1" fmla="*/ 326571 w 438539"/>
              <a:gd name="connsiteY1" fmla="*/ 42101 h 797880"/>
              <a:gd name="connsiteX2" fmla="*/ 419877 w 438539"/>
              <a:gd name="connsiteY2" fmla="*/ 219382 h 797880"/>
              <a:gd name="connsiteX3" fmla="*/ 438539 w 438539"/>
              <a:gd name="connsiteY3" fmla="*/ 797880 h 797880"/>
              <a:gd name="connsiteX4" fmla="*/ 438539 w 438539"/>
              <a:gd name="connsiteY4" fmla="*/ 797880 h 797880"/>
              <a:gd name="connsiteX0" fmla="*/ 0 w 1017037"/>
              <a:gd name="connsiteY0" fmla="*/ 4778 h 797880"/>
              <a:gd name="connsiteX1" fmla="*/ 326571 w 1017037"/>
              <a:gd name="connsiteY1" fmla="*/ 42101 h 797880"/>
              <a:gd name="connsiteX2" fmla="*/ 419877 w 1017037"/>
              <a:gd name="connsiteY2" fmla="*/ 219382 h 797880"/>
              <a:gd name="connsiteX3" fmla="*/ 438539 w 1017037"/>
              <a:gd name="connsiteY3" fmla="*/ 797880 h 797880"/>
              <a:gd name="connsiteX4" fmla="*/ 1017037 w 1017037"/>
              <a:gd name="connsiteY4" fmla="*/ 126076 h 797880"/>
              <a:gd name="connsiteX0" fmla="*/ 0 w 438539"/>
              <a:gd name="connsiteY0" fmla="*/ 4778 h 797880"/>
              <a:gd name="connsiteX1" fmla="*/ 326571 w 438539"/>
              <a:gd name="connsiteY1" fmla="*/ 42101 h 797880"/>
              <a:gd name="connsiteX2" fmla="*/ 419877 w 438539"/>
              <a:gd name="connsiteY2" fmla="*/ 219382 h 797880"/>
              <a:gd name="connsiteX3" fmla="*/ 438539 w 438539"/>
              <a:gd name="connsiteY3" fmla="*/ 797880 h 797880"/>
              <a:gd name="connsiteX0" fmla="*/ 0 w 438539"/>
              <a:gd name="connsiteY0" fmla="*/ 0 h 793102"/>
              <a:gd name="connsiteX1" fmla="*/ 326571 w 438539"/>
              <a:gd name="connsiteY1" fmla="*/ 37323 h 793102"/>
              <a:gd name="connsiteX2" fmla="*/ 419877 w 438539"/>
              <a:gd name="connsiteY2" fmla="*/ 214604 h 793102"/>
              <a:gd name="connsiteX3" fmla="*/ 438539 w 438539"/>
              <a:gd name="connsiteY3" fmla="*/ 793102 h 793102"/>
              <a:gd name="connsiteX0" fmla="*/ 0 w 438539"/>
              <a:gd name="connsiteY0" fmla="*/ 0 h 793102"/>
              <a:gd name="connsiteX1" fmla="*/ 419877 w 438539"/>
              <a:gd name="connsiteY1" fmla="*/ 214604 h 793102"/>
              <a:gd name="connsiteX2" fmla="*/ 438539 w 438539"/>
              <a:gd name="connsiteY2" fmla="*/ 793102 h 793102"/>
              <a:gd name="connsiteX0" fmla="*/ 0 w 438539"/>
              <a:gd name="connsiteY0" fmla="*/ 0 h 793102"/>
              <a:gd name="connsiteX1" fmla="*/ 438539 w 438539"/>
              <a:gd name="connsiteY1" fmla="*/ 793102 h 793102"/>
              <a:gd name="connsiteX0" fmla="*/ 0 w 438539"/>
              <a:gd name="connsiteY0" fmla="*/ 0 h 793102"/>
              <a:gd name="connsiteX1" fmla="*/ 438539 w 438539"/>
              <a:gd name="connsiteY1" fmla="*/ 793102 h 793102"/>
              <a:gd name="connsiteX0" fmla="*/ 0 w 438539"/>
              <a:gd name="connsiteY0" fmla="*/ 0 h 793102"/>
              <a:gd name="connsiteX1" fmla="*/ 438539 w 438539"/>
              <a:gd name="connsiteY1" fmla="*/ 793102 h 793102"/>
              <a:gd name="connsiteX0" fmla="*/ 0 w 447869"/>
              <a:gd name="connsiteY0" fmla="*/ 0 h 839755"/>
              <a:gd name="connsiteX1" fmla="*/ 447869 w 447869"/>
              <a:gd name="connsiteY1" fmla="*/ 839755 h 839755"/>
              <a:gd name="connsiteX0" fmla="*/ 0 w 447869"/>
              <a:gd name="connsiteY0" fmla="*/ 0 h 839755"/>
              <a:gd name="connsiteX1" fmla="*/ 447869 w 447869"/>
              <a:gd name="connsiteY1" fmla="*/ 839755 h 839755"/>
              <a:gd name="connsiteX0" fmla="*/ 0 w 447960"/>
              <a:gd name="connsiteY0" fmla="*/ 3683 h 843438"/>
              <a:gd name="connsiteX1" fmla="*/ 447869 w 447960"/>
              <a:gd name="connsiteY1" fmla="*/ 843438 h 843438"/>
            </a:gdLst>
            <a:ahLst/>
            <a:cxnLst>
              <a:cxn ang="0">
                <a:pos x="connsiteX0" y="connsiteY0"/>
              </a:cxn>
              <a:cxn ang="0">
                <a:pos x="connsiteX1" y="connsiteY1"/>
              </a:cxn>
            </a:cxnLst>
            <a:rect l="l" t="t" r="r" b="b"/>
            <a:pathLst>
              <a:path w="447960" h="843438">
                <a:moveTo>
                  <a:pt x="0" y="3683"/>
                </a:moveTo>
                <a:cubicBezTo>
                  <a:pt x="510074" y="-2538"/>
                  <a:pt x="441648" y="-74073"/>
                  <a:pt x="447869" y="843438"/>
                </a:cubicBezTo>
              </a:path>
            </a:pathLst>
          </a:custGeom>
          <a:noFill/>
          <a:ln w="38100">
            <a:solidFill>
              <a:srgbClr val="FF0000"/>
            </a:solidFill>
            <a:prstDash val="sysDot"/>
            <a:headEnd type="triangle"/>
            <a:tailEnd type="non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6" name="Straight Arrow Connector 65">
            <a:extLst>
              <a:ext uri="{FF2B5EF4-FFF2-40B4-BE49-F238E27FC236}">
                <a16:creationId xmlns:a16="http://schemas.microsoft.com/office/drawing/2014/main" id="{9FD9806C-D3CD-E81A-694D-4016FD949B35}"/>
              </a:ext>
            </a:extLst>
          </p:cNvPr>
          <p:cNvCxnSpPr>
            <a:cxnSpLocks/>
            <a:endCxn id="36" idx="0"/>
          </p:cNvCxnSpPr>
          <p:nvPr/>
        </p:nvCxnSpPr>
        <p:spPr>
          <a:xfrm flipH="1">
            <a:off x="8946271" y="3269971"/>
            <a:ext cx="218737" cy="168879"/>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70" name="Straight Arrow Connector 69">
            <a:extLst>
              <a:ext uri="{FF2B5EF4-FFF2-40B4-BE49-F238E27FC236}">
                <a16:creationId xmlns:a16="http://schemas.microsoft.com/office/drawing/2014/main" id="{7FF405ED-4DB1-A062-1697-C4C187389290}"/>
              </a:ext>
            </a:extLst>
          </p:cNvPr>
          <p:cNvCxnSpPr>
            <a:cxnSpLocks/>
            <a:endCxn id="38" idx="0"/>
          </p:cNvCxnSpPr>
          <p:nvPr/>
        </p:nvCxnSpPr>
        <p:spPr>
          <a:xfrm>
            <a:off x="9397455" y="3284292"/>
            <a:ext cx="191139" cy="154558"/>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73" name="Straight Arrow Connector 72">
            <a:extLst>
              <a:ext uri="{FF2B5EF4-FFF2-40B4-BE49-F238E27FC236}">
                <a16:creationId xmlns:a16="http://schemas.microsoft.com/office/drawing/2014/main" id="{8E68DA7A-CF23-C2FE-45C0-63340165F020}"/>
              </a:ext>
            </a:extLst>
          </p:cNvPr>
          <p:cNvCxnSpPr>
            <a:cxnSpLocks/>
          </p:cNvCxnSpPr>
          <p:nvPr/>
        </p:nvCxnSpPr>
        <p:spPr>
          <a:xfrm flipH="1" flipV="1">
            <a:off x="8899972" y="3873624"/>
            <a:ext cx="247244" cy="201579"/>
          </a:xfrm>
          <a:prstGeom prst="straightConnector1">
            <a:avLst/>
          </a:prstGeom>
          <a:ln w="38100">
            <a:solidFill>
              <a:srgbClr val="FF0000"/>
            </a:solidFill>
            <a:prstDash val="sysDot"/>
            <a:tailEnd type="triangle"/>
          </a:ln>
        </p:spPr>
        <p:style>
          <a:lnRef idx="1">
            <a:schemeClr val="dk1"/>
          </a:lnRef>
          <a:fillRef idx="0">
            <a:schemeClr val="dk1"/>
          </a:fillRef>
          <a:effectRef idx="0">
            <a:schemeClr val="dk1"/>
          </a:effectRef>
          <a:fontRef idx="minor">
            <a:schemeClr val="tx1"/>
          </a:fontRef>
        </p:style>
      </p:cxnSp>
      <p:cxnSp>
        <p:nvCxnSpPr>
          <p:cNvPr id="77" name="Straight Arrow Connector 76">
            <a:extLst>
              <a:ext uri="{FF2B5EF4-FFF2-40B4-BE49-F238E27FC236}">
                <a16:creationId xmlns:a16="http://schemas.microsoft.com/office/drawing/2014/main" id="{ECC64A73-235C-2E2F-2934-46AEACCAEB1E}"/>
              </a:ext>
            </a:extLst>
          </p:cNvPr>
          <p:cNvCxnSpPr>
            <a:cxnSpLocks/>
          </p:cNvCxnSpPr>
          <p:nvPr/>
        </p:nvCxnSpPr>
        <p:spPr>
          <a:xfrm flipV="1">
            <a:off x="9493024" y="3878327"/>
            <a:ext cx="186209" cy="180117"/>
          </a:xfrm>
          <a:prstGeom prst="straightConnector1">
            <a:avLst/>
          </a:prstGeom>
          <a:ln w="38100">
            <a:solidFill>
              <a:srgbClr val="FF0000"/>
            </a:solidFill>
            <a:prstDash val="sysDot"/>
            <a:tailEnd type="triangle"/>
          </a:ln>
        </p:spPr>
        <p:style>
          <a:lnRef idx="1">
            <a:schemeClr val="dk1"/>
          </a:lnRef>
          <a:fillRef idx="0">
            <a:schemeClr val="dk1"/>
          </a:fillRef>
          <a:effectRef idx="0">
            <a:schemeClr val="dk1"/>
          </a:effectRef>
          <a:fontRef idx="minor">
            <a:schemeClr val="tx1"/>
          </a:fontRef>
        </p:style>
      </p:cxnSp>
      <p:cxnSp>
        <p:nvCxnSpPr>
          <p:cNvPr id="80" name="Straight Arrow Connector 79">
            <a:extLst>
              <a:ext uri="{FF2B5EF4-FFF2-40B4-BE49-F238E27FC236}">
                <a16:creationId xmlns:a16="http://schemas.microsoft.com/office/drawing/2014/main" id="{1CE25935-47F7-F109-7466-1FC44AAFCB42}"/>
              </a:ext>
            </a:extLst>
          </p:cNvPr>
          <p:cNvCxnSpPr>
            <a:cxnSpLocks/>
          </p:cNvCxnSpPr>
          <p:nvPr/>
        </p:nvCxnSpPr>
        <p:spPr>
          <a:xfrm flipH="1" flipV="1">
            <a:off x="9274906" y="3303529"/>
            <a:ext cx="177202" cy="156247"/>
          </a:xfrm>
          <a:prstGeom prst="straightConnector1">
            <a:avLst/>
          </a:prstGeom>
          <a:ln w="38100">
            <a:solidFill>
              <a:srgbClr val="FF0000"/>
            </a:solidFill>
            <a:prstDash val="sysDot"/>
            <a:tailEnd type="triangle"/>
          </a:ln>
        </p:spPr>
        <p:style>
          <a:lnRef idx="1">
            <a:schemeClr val="dk1"/>
          </a:lnRef>
          <a:fillRef idx="0">
            <a:schemeClr val="dk1"/>
          </a:fillRef>
          <a:effectRef idx="0">
            <a:schemeClr val="dk1"/>
          </a:effectRef>
          <a:fontRef idx="minor">
            <a:schemeClr val="tx1"/>
          </a:fontRef>
        </p:style>
      </p:cxnSp>
      <p:cxnSp>
        <p:nvCxnSpPr>
          <p:cNvPr id="83" name="Straight Arrow Connector 82">
            <a:extLst>
              <a:ext uri="{FF2B5EF4-FFF2-40B4-BE49-F238E27FC236}">
                <a16:creationId xmlns:a16="http://schemas.microsoft.com/office/drawing/2014/main" id="{9AB57DF5-A4FD-0097-3090-3AE2299D8F5E}"/>
              </a:ext>
            </a:extLst>
          </p:cNvPr>
          <p:cNvCxnSpPr>
            <a:cxnSpLocks/>
          </p:cNvCxnSpPr>
          <p:nvPr/>
        </p:nvCxnSpPr>
        <p:spPr>
          <a:xfrm flipV="1">
            <a:off x="9045432" y="3311405"/>
            <a:ext cx="226501" cy="149920"/>
          </a:xfrm>
          <a:prstGeom prst="straightConnector1">
            <a:avLst/>
          </a:prstGeom>
          <a:ln w="38100">
            <a:solidFill>
              <a:srgbClr val="FF0000"/>
            </a:solidFill>
            <a:prstDash val="sysDot"/>
            <a:tailEnd type="triangle"/>
          </a:ln>
        </p:spPr>
        <p:style>
          <a:lnRef idx="1">
            <a:schemeClr val="dk1"/>
          </a:lnRef>
          <a:fillRef idx="0">
            <a:schemeClr val="dk1"/>
          </a:fillRef>
          <a:effectRef idx="0">
            <a:schemeClr val="dk1"/>
          </a:effectRef>
          <a:fontRef idx="minor">
            <a:schemeClr val="tx1"/>
          </a:fontRef>
        </p:style>
      </p:cxnSp>
      <p:sp>
        <p:nvSpPr>
          <p:cNvPr id="85" name="Rectangle: Rounded Corners 84">
            <a:extLst>
              <a:ext uri="{FF2B5EF4-FFF2-40B4-BE49-F238E27FC236}">
                <a16:creationId xmlns:a16="http://schemas.microsoft.com/office/drawing/2014/main" id="{9123F91F-E9F8-4491-40A2-F4A4BBB226FB}"/>
              </a:ext>
            </a:extLst>
          </p:cNvPr>
          <p:cNvSpPr/>
          <p:nvPr/>
        </p:nvSpPr>
        <p:spPr>
          <a:xfrm>
            <a:off x="2454979" y="2023206"/>
            <a:ext cx="1231043" cy="758660"/>
          </a:xfrm>
          <a:prstGeom prst="roundRect">
            <a:avLst/>
          </a:prstGeom>
          <a:noFill/>
          <a:ln w="38100">
            <a:solidFill>
              <a:srgbClr val="FF0000"/>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6" name="Picture 85" descr="A close up of a dog&#10;&#10;Description automatically generated">
            <a:extLst>
              <a:ext uri="{FF2B5EF4-FFF2-40B4-BE49-F238E27FC236}">
                <a16:creationId xmlns:a16="http://schemas.microsoft.com/office/drawing/2014/main" id="{BB362ABC-EF64-F37D-592D-98A353A735E8}"/>
              </a:ext>
            </a:extLst>
          </p:cNvPr>
          <p:cNvPicPr>
            <a:picLocks noChangeAspect="1"/>
          </p:cNvPicPr>
          <p:nvPr/>
        </p:nvPicPr>
        <p:blipFill>
          <a:blip r:embed="rId3"/>
          <a:stretch>
            <a:fillRect/>
          </a:stretch>
        </p:blipFill>
        <p:spPr>
          <a:xfrm>
            <a:off x="4810762" y="4305821"/>
            <a:ext cx="797523" cy="801285"/>
          </a:xfrm>
          <a:prstGeom prst="rect">
            <a:avLst/>
          </a:prstGeom>
        </p:spPr>
      </p:pic>
      <p:grpSp>
        <p:nvGrpSpPr>
          <p:cNvPr id="87" name="Group 86">
            <a:extLst>
              <a:ext uri="{FF2B5EF4-FFF2-40B4-BE49-F238E27FC236}">
                <a16:creationId xmlns:a16="http://schemas.microsoft.com/office/drawing/2014/main" id="{2FE8C711-67D2-7C28-1BCF-484DA591AA8B}"/>
              </a:ext>
            </a:extLst>
          </p:cNvPr>
          <p:cNvGrpSpPr/>
          <p:nvPr/>
        </p:nvGrpSpPr>
        <p:grpSpPr>
          <a:xfrm>
            <a:off x="1715904" y="4706463"/>
            <a:ext cx="2690949" cy="1017417"/>
            <a:chOff x="1706880" y="4689475"/>
            <a:chExt cx="2690949" cy="1017417"/>
          </a:xfrm>
        </p:grpSpPr>
        <p:pic>
          <p:nvPicPr>
            <p:cNvPr id="88" name="Picture 87" descr="A close up of a dog&#10;&#10;Description automatically generated">
              <a:extLst>
                <a:ext uri="{FF2B5EF4-FFF2-40B4-BE49-F238E27FC236}">
                  <a16:creationId xmlns:a16="http://schemas.microsoft.com/office/drawing/2014/main" id="{34F8E317-6C3E-E897-2466-5944B66089B4}"/>
                </a:ext>
              </a:extLst>
            </p:cNvPr>
            <p:cNvPicPr>
              <a:picLocks noChangeAspect="1"/>
            </p:cNvPicPr>
            <p:nvPr/>
          </p:nvPicPr>
          <p:blipFill>
            <a:blip r:embed="rId3"/>
            <a:stretch>
              <a:fillRect/>
            </a:stretch>
          </p:blipFill>
          <p:spPr>
            <a:xfrm>
              <a:off x="1805894" y="4793663"/>
              <a:ext cx="797523" cy="801285"/>
            </a:xfrm>
            <a:prstGeom prst="rect">
              <a:avLst/>
            </a:prstGeom>
          </p:spPr>
        </p:pic>
        <p:pic>
          <p:nvPicPr>
            <p:cNvPr id="89" name="Picture 88">
              <a:extLst>
                <a:ext uri="{FF2B5EF4-FFF2-40B4-BE49-F238E27FC236}">
                  <a16:creationId xmlns:a16="http://schemas.microsoft.com/office/drawing/2014/main" id="{E7568843-7912-CD7A-C07E-DCC7C1BB9105}"/>
                </a:ext>
              </a:extLst>
            </p:cNvPr>
            <p:cNvPicPr>
              <a:picLocks noChangeAspect="1"/>
            </p:cNvPicPr>
            <p:nvPr/>
          </p:nvPicPr>
          <p:blipFill>
            <a:blip r:embed="rId5"/>
            <a:stretch>
              <a:fillRect/>
            </a:stretch>
          </p:blipFill>
          <p:spPr>
            <a:xfrm>
              <a:off x="2661589" y="4793663"/>
              <a:ext cx="797523" cy="801233"/>
            </a:xfrm>
            <a:prstGeom prst="rect">
              <a:avLst/>
            </a:prstGeom>
          </p:spPr>
        </p:pic>
        <p:pic>
          <p:nvPicPr>
            <p:cNvPr id="90" name="Picture 89">
              <a:extLst>
                <a:ext uri="{FF2B5EF4-FFF2-40B4-BE49-F238E27FC236}">
                  <a16:creationId xmlns:a16="http://schemas.microsoft.com/office/drawing/2014/main" id="{84A753D6-D181-3D8D-7C3F-583A1068D78C}"/>
                </a:ext>
              </a:extLst>
            </p:cNvPr>
            <p:cNvPicPr>
              <a:picLocks noChangeAspect="1"/>
            </p:cNvPicPr>
            <p:nvPr/>
          </p:nvPicPr>
          <p:blipFill>
            <a:blip r:embed="rId6"/>
            <a:stretch>
              <a:fillRect/>
            </a:stretch>
          </p:blipFill>
          <p:spPr>
            <a:xfrm>
              <a:off x="3498811" y="4797372"/>
              <a:ext cx="797524" cy="797524"/>
            </a:xfrm>
            <a:prstGeom prst="rect">
              <a:avLst/>
            </a:prstGeom>
          </p:spPr>
        </p:pic>
        <p:sp>
          <p:nvSpPr>
            <p:cNvPr id="91" name="Rectangle: Rounded Corners 90">
              <a:extLst>
                <a:ext uri="{FF2B5EF4-FFF2-40B4-BE49-F238E27FC236}">
                  <a16:creationId xmlns:a16="http://schemas.microsoft.com/office/drawing/2014/main" id="{338EEE91-F733-0229-4E28-778F914D2A97}"/>
                </a:ext>
              </a:extLst>
            </p:cNvPr>
            <p:cNvSpPr/>
            <p:nvPr/>
          </p:nvSpPr>
          <p:spPr>
            <a:xfrm>
              <a:off x="1706880" y="4689475"/>
              <a:ext cx="2690949" cy="1017417"/>
            </a:xfrm>
            <a:prstGeom prst="roundRect">
              <a:avLst>
                <a:gd name="adj" fmla="val 6396"/>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91846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2" nodeType="clickEffect">
                                  <p:stCondLst>
                                    <p:cond delay="0"/>
                                  </p:stCondLst>
                                  <p:childTnLst>
                                    <p:set>
                                      <p:cBhvr>
                                        <p:cTn id="30" dur="1" fill="hold">
                                          <p:stCondLst>
                                            <p:cond delay="0"/>
                                          </p:stCondLst>
                                        </p:cTn>
                                        <p:tgtEl>
                                          <p:spTgt spid="38"/>
                                        </p:tgtEl>
                                        <p:attrNameLst>
                                          <p:attrName>style.visibility</p:attrName>
                                        </p:attrNameLst>
                                      </p:cBhvr>
                                      <p:to>
                                        <p:strVal val="visible"/>
                                      </p:to>
                                    </p:set>
                                  </p:childTnLst>
                                </p:cTn>
                              </p:par>
                              <p:par>
                                <p:cTn id="31" presetID="1" presetClass="entr" presetSubtype="0" fill="hold" grpId="2" nodeType="withEffect">
                                  <p:stCondLst>
                                    <p:cond delay="0"/>
                                  </p:stCondLst>
                                  <p:childTnLst>
                                    <p:set>
                                      <p:cBhvr>
                                        <p:cTn id="32" dur="1" fill="hold">
                                          <p:stCondLst>
                                            <p:cond delay="0"/>
                                          </p:stCondLst>
                                        </p:cTn>
                                        <p:tgtEl>
                                          <p:spTgt spid="3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3"/>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7"/>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0"/>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45"/>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46"/>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49"/>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52"/>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53"/>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66"/>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70"/>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64"/>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77"/>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73"/>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80"/>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83"/>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3" presetClass="emph" presetSubtype="1" grpId="0" nodeType="clickEffect">
                                  <p:stCondLst>
                                    <p:cond delay="0"/>
                                  </p:stCondLst>
                                  <p:childTnLst>
                                    <p:set>
                                      <p:cBhvr override="childStyle">
                                        <p:cTn id="72" dur="indefinite"/>
                                        <p:tgtEl>
                                          <p:spTgt spid="38"/>
                                        </p:tgtEl>
                                        <p:attrNameLst>
                                          <p:attrName>style.color</p:attrName>
                                        </p:attrNameLst>
                                      </p:cBhvr>
                                      <p:to>
                                        <p:clrVal>
                                          <a:srgbClr val="FF1F1F"/>
                                        </p:clrVal>
                                      </p:to>
                                    </p:set>
                                  </p:childTnLst>
                                </p:cTn>
                              </p:par>
                              <p:par>
                                <p:cTn id="73" presetID="15" presetClass="emph" presetSubtype="0" grpId="1" nodeType="withEffect">
                                  <p:stCondLst>
                                    <p:cond delay="0"/>
                                  </p:stCondLst>
                                  <p:childTnLst>
                                    <p:set>
                                      <p:cBhvr override="childStyle">
                                        <p:cTn id="74" dur="indefinite"/>
                                        <p:tgtEl>
                                          <p:spTgt spid="38"/>
                                        </p:tgtEl>
                                        <p:attrNameLst>
                                          <p:attrName>style.fontWeight</p:attrName>
                                        </p:attrNameLst>
                                      </p:cBhvr>
                                      <p:to>
                                        <p:strVal val="bold"/>
                                      </p:to>
                                    </p:set>
                                  </p:childTnLst>
                                </p:cTn>
                              </p:par>
                            </p:childTnLst>
                          </p:cTn>
                        </p:par>
                      </p:childTnLst>
                    </p:cTn>
                  </p:par>
                  <p:par>
                    <p:cTn id="75" fill="hold">
                      <p:stCondLst>
                        <p:cond delay="indefinite"/>
                      </p:stCondLst>
                      <p:childTnLst>
                        <p:par>
                          <p:cTn id="76" fill="hold">
                            <p:stCondLst>
                              <p:cond delay="0"/>
                            </p:stCondLst>
                            <p:childTnLst>
                              <p:par>
                                <p:cTn id="77" presetID="3" presetClass="emph" presetSubtype="1" grpId="0" nodeType="clickEffect">
                                  <p:stCondLst>
                                    <p:cond delay="0"/>
                                  </p:stCondLst>
                                  <p:childTnLst>
                                    <p:set>
                                      <p:cBhvr override="childStyle">
                                        <p:cTn id="78" dur="indefinite"/>
                                        <p:tgtEl>
                                          <p:spTgt spid="36"/>
                                        </p:tgtEl>
                                        <p:attrNameLst>
                                          <p:attrName>style.color</p:attrName>
                                        </p:attrNameLst>
                                      </p:cBhvr>
                                      <p:to>
                                        <p:clrVal>
                                          <a:srgbClr val="FF1F1F"/>
                                        </p:clrVal>
                                      </p:to>
                                    </p:set>
                                  </p:childTnLst>
                                </p:cTn>
                              </p:par>
                              <p:par>
                                <p:cTn id="79" presetID="15" presetClass="emph" presetSubtype="0" grpId="1" nodeType="withEffect">
                                  <p:stCondLst>
                                    <p:cond delay="0"/>
                                  </p:stCondLst>
                                  <p:childTnLst>
                                    <p:set>
                                      <p:cBhvr override="childStyle">
                                        <p:cTn id="80" dur="indefinite"/>
                                        <p:tgtEl>
                                          <p:spTgt spid="36"/>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animBg="1"/>
      <p:bldP spid="16" grpId="0"/>
      <p:bldP spid="19" grpId="0" animBg="1"/>
      <p:bldP spid="27" grpId="0" animBg="1"/>
      <p:bldP spid="29" grpId="0" animBg="1"/>
      <p:bldP spid="30" grpId="0" animBg="1"/>
      <p:bldP spid="31" grpId="0"/>
      <p:bldP spid="33" grpId="0"/>
      <p:bldP spid="34" grpId="0" animBg="1"/>
      <p:bldP spid="36" grpId="0"/>
      <p:bldP spid="36" grpId="1"/>
      <p:bldP spid="36" grpId="2"/>
      <p:bldP spid="37" grpId="0" animBg="1"/>
      <p:bldP spid="38" grpId="0"/>
      <p:bldP spid="38" grpId="1"/>
      <p:bldP spid="38" grpId="2"/>
      <p:bldP spid="39" grpId="0" animBg="1"/>
      <p:bldP spid="40" grpId="0"/>
      <p:bldP spid="52" grpId="0" animBg="1"/>
      <p:bldP spid="64" grpId="0" animBg="1"/>
      <p:bldP spid="8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FBDD79-66C0-3525-5F19-46CA8ACA4ABE}"/>
              </a:ext>
            </a:extLst>
          </p:cNvPr>
          <p:cNvSpPr>
            <a:spLocks noGrp="1"/>
          </p:cNvSpPr>
          <p:nvPr>
            <p:ph type="title"/>
          </p:nvPr>
        </p:nvSpPr>
        <p:spPr>
          <a:xfrm>
            <a:off x="838199" y="365125"/>
            <a:ext cx="10833847" cy="1325563"/>
          </a:xfrm>
        </p:spPr>
        <p:txBody>
          <a:bodyPr>
            <a:normAutofit/>
          </a:bodyPr>
          <a:lstStyle/>
          <a:p>
            <a:r>
              <a:rPr lang="en-US" sz="3600" dirty="0"/>
              <a:t>Fine-Tuning Text Embeddings &amp; Cross-Att. Weights</a:t>
            </a:r>
          </a:p>
        </p:txBody>
      </p:sp>
      <p:sp>
        <p:nvSpPr>
          <p:cNvPr id="8" name="TextBox 7">
            <a:extLst>
              <a:ext uri="{FF2B5EF4-FFF2-40B4-BE49-F238E27FC236}">
                <a16:creationId xmlns:a16="http://schemas.microsoft.com/office/drawing/2014/main" id="{991AADF1-1EB8-2E5B-25D5-982653CCB888}"/>
              </a:ext>
            </a:extLst>
          </p:cNvPr>
          <p:cNvSpPr txBox="1"/>
          <p:nvPr/>
        </p:nvSpPr>
        <p:spPr>
          <a:xfrm>
            <a:off x="47432" y="6575103"/>
            <a:ext cx="5821116" cy="246221"/>
          </a:xfrm>
          <a:prstGeom prst="rect">
            <a:avLst/>
          </a:prstGeom>
          <a:noFill/>
        </p:spPr>
        <p:txBody>
          <a:bodyPr wrap="square" rtlCol="0">
            <a:spAutoFit/>
          </a:bodyPr>
          <a:lstStyle/>
          <a:p>
            <a:r>
              <a:rPr lang="en-US" sz="1000" dirty="0"/>
              <a:t>Multi-Concept Customization of Text-to-Image Diffusion, Kumari et al., CVPR 2023</a:t>
            </a:r>
          </a:p>
        </p:txBody>
      </p:sp>
      <p:sp>
        <p:nvSpPr>
          <p:cNvPr id="10" name="TextBox 9">
            <a:extLst>
              <a:ext uri="{FF2B5EF4-FFF2-40B4-BE49-F238E27FC236}">
                <a16:creationId xmlns:a16="http://schemas.microsoft.com/office/drawing/2014/main" id="{63A1BEE2-761F-2027-85FA-F91BCE153ABB}"/>
              </a:ext>
            </a:extLst>
          </p:cNvPr>
          <p:cNvSpPr txBox="1"/>
          <p:nvPr/>
        </p:nvSpPr>
        <p:spPr>
          <a:xfrm>
            <a:off x="838199" y="1477503"/>
            <a:ext cx="7952084" cy="461665"/>
          </a:xfrm>
          <a:prstGeom prst="rect">
            <a:avLst/>
          </a:prstGeom>
          <a:noFill/>
        </p:spPr>
        <p:txBody>
          <a:bodyPr wrap="square">
            <a:spAutoFit/>
          </a:bodyPr>
          <a:lstStyle/>
          <a:p>
            <a:r>
              <a:rPr lang="en-US" sz="2400" dirty="0"/>
              <a:t>Fine-tuning text embeddings, keys and values.</a:t>
            </a:r>
          </a:p>
        </p:txBody>
      </p:sp>
      <p:pic>
        <p:nvPicPr>
          <p:cNvPr id="13" name="Picture 12">
            <a:extLst>
              <a:ext uri="{FF2B5EF4-FFF2-40B4-BE49-F238E27FC236}">
                <a16:creationId xmlns:a16="http://schemas.microsoft.com/office/drawing/2014/main" id="{F0D7781A-7825-D47A-C94F-770D697CA5CC}"/>
              </a:ext>
            </a:extLst>
          </p:cNvPr>
          <p:cNvPicPr>
            <a:picLocks noChangeAspect="1"/>
          </p:cNvPicPr>
          <p:nvPr/>
        </p:nvPicPr>
        <p:blipFill rotWithShape="1">
          <a:blip r:embed="rId3"/>
          <a:srcRect t="6916"/>
          <a:stretch/>
        </p:blipFill>
        <p:spPr>
          <a:xfrm>
            <a:off x="838199" y="2612571"/>
            <a:ext cx="9988732" cy="3962532"/>
          </a:xfrm>
          <a:prstGeom prst="rect">
            <a:avLst/>
          </a:prstGeom>
        </p:spPr>
      </p:pic>
      <p:sp>
        <p:nvSpPr>
          <p:cNvPr id="15" name="TextBox 14">
            <a:extLst>
              <a:ext uri="{FF2B5EF4-FFF2-40B4-BE49-F238E27FC236}">
                <a16:creationId xmlns:a16="http://schemas.microsoft.com/office/drawing/2014/main" id="{438037C3-57C3-5694-F96C-DAD38533AAC5}"/>
              </a:ext>
            </a:extLst>
          </p:cNvPr>
          <p:cNvSpPr txBox="1"/>
          <p:nvPr/>
        </p:nvSpPr>
        <p:spPr>
          <a:xfrm>
            <a:off x="838199" y="1842777"/>
            <a:ext cx="10404568" cy="461665"/>
          </a:xfrm>
          <a:prstGeom prst="rect">
            <a:avLst/>
          </a:prstGeom>
          <a:noFill/>
        </p:spPr>
        <p:txBody>
          <a:bodyPr wrap="square">
            <a:spAutoFit/>
          </a:bodyPr>
          <a:lstStyle/>
          <a:p>
            <a:r>
              <a:rPr lang="en-US" sz="2400" dirty="0"/>
              <a:t>ID preservation is close to tuning denoiser weights, while requiring less storage.</a:t>
            </a:r>
          </a:p>
        </p:txBody>
      </p:sp>
      <p:sp>
        <p:nvSpPr>
          <p:cNvPr id="16" name="TextBox 15">
            <a:extLst>
              <a:ext uri="{FF2B5EF4-FFF2-40B4-BE49-F238E27FC236}">
                <a16:creationId xmlns:a16="http://schemas.microsoft.com/office/drawing/2014/main" id="{0BE4D88B-6372-B61C-273D-2CC86A0957DF}"/>
              </a:ext>
            </a:extLst>
          </p:cNvPr>
          <p:cNvSpPr txBox="1"/>
          <p:nvPr/>
        </p:nvSpPr>
        <p:spPr>
          <a:xfrm>
            <a:off x="5932813" y="2304442"/>
            <a:ext cx="1838004" cy="369332"/>
          </a:xfrm>
          <a:prstGeom prst="rect">
            <a:avLst/>
          </a:prstGeom>
          <a:noFill/>
        </p:spPr>
        <p:txBody>
          <a:bodyPr wrap="none" rtlCol="0">
            <a:spAutoFit/>
          </a:bodyPr>
          <a:lstStyle/>
          <a:p>
            <a:r>
              <a:rPr lang="en-US" dirty="0"/>
              <a:t>Denoiser Weights</a:t>
            </a:r>
          </a:p>
        </p:txBody>
      </p:sp>
      <p:sp>
        <p:nvSpPr>
          <p:cNvPr id="17" name="TextBox 16">
            <a:extLst>
              <a:ext uri="{FF2B5EF4-FFF2-40B4-BE49-F238E27FC236}">
                <a16:creationId xmlns:a16="http://schemas.microsoft.com/office/drawing/2014/main" id="{7E7DE5E6-5969-EE5A-0675-F223E9B6EF52}"/>
              </a:ext>
            </a:extLst>
          </p:cNvPr>
          <p:cNvSpPr txBox="1"/>
          <p:nvPr/>
        </p:nvSpPr>
        <p:spPr>
          <a:xfrm>
            <a:off x="8636036" y="2304442"/>
            <a:ext cx="1679434" cy="369332"/>
          </a:xfrm>
          <a:prstGeom prst="rect">
            <a:avLst/>
          </a:prstGeom>
          <a:noFill/>
        </p:spPr>
        <p:txBody>
          <a:bodyPr wrap="none" rtlCol="0">
            <a:spAutoFit/>
          </a:bodyPr>
          <a:lstStyle/>
          <a:p>
            <a:r>
              <a:rPr lang="en-US" dirty="0"/>
              <a:t>Text Embedding</a:t>
            </a:r>
          </a:p>
        </p:txBody>
      </p:sp>
      <p:sp>
        <p:nvSpPr>
          <p:cNvPr id="18" name="TextBox 17">
            <a:extLst>
              <a:ext uri="{FF2B5EF4-FFF2-40B4-BE49-F238E27FC236}">
                <a16:creationId xmlns:a16="http://schemas.microsoft.com/office/drawing/2014/main" id="{0CB21743-A5B0-E74D-5547-DAB26698F73A}"/>
              </a:ext>
            </a:extLst>
          </p:cNvPr>
          <p:cNvSpPr txBox="1"/>
          <p:nvPr/>
        </p:nvSpPr>
        <p:spPr>
          <a:xfrm>
            <a:off x="3225121" y="2304442"/>
            <a:ext cx="1973104" cy="369332"/>
          </a:xfrm>
          <a:prstGeom prst="rect">
            <a:avLst/>
          </a:prstGeom>
          <a:noFill/>
        </p:spPr>
        <p:txBody>
          <a:bodyPr wrap="none" rtlCol="0">
            <a:spAutoFit/>
          </a:bodyPr>
          <a:lstStyle/>
          <a:p>
            <a:r>
              <a:rPr lang="en-US" dirty="0"/>
              <a:t>Text </a:t>
            </a:r>
            <a:r>
              <a:rPr lang="en-US" dirty="0" err="1"/>
              <a:t>Emb</a:t>
            </a:r>
            <a:r>
              <a:rPr lang="en-US" dirty="0"/>
              <a:t>., Key, Val.</a:t>
            </a:r>
          </a:p>
        </p:txBody>
      </p:sp>
    </p:spTree>
    <p:extLst>
      <p:ext uri="{BB962C8B-B14F-4D97-AF65-F5344CB8AC3E}">
        <p14:creationId xmlns:p14="http://schemas.microsoft.com/office/powerpoint/2010/main" val="5370167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EAAD19-178C-E19B-66E3-FBFBCDECC73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DB57072-05B4-5D25-6CEC-BDF1C78E9C1F}"/>
              </a:ext>
            </a:extLst>
          </p:cNvPr>
          <p:cNvSpPr>
            <a:spLocks noGrp="1"/>
          </p:cNvSpPr>
          <p:nvPr>
            <p:ph type="title"/>
          </p:nvPr>
        </p:nvSpPr>
        <p:spPr>
          <a:xfrm>
            <a:off x="838199" y="365125"/>
            <a:ext cx="10833847" cy="1325563"/>
          </a:xfrm>
        </p:spPr>
        <p:txBody>
          <a:bodyPr>
            <a:normAutofit/>
          </a:bodyPr>
          <a:lstStyle/>
          <a:p>
            <a:r>
              <a:rPr lang="en-US" sz="3600" dirty="0"/>
              <a:t>Fine-Tuning Text Embeddings &amp; Cross-Att. Weights</a:t>
            </a:r>
          </a:p>
        </p:txBody>
      </p:sp>
      <p:sp>
        <p:nvSpPr>
          <p:cNvPr id="9" name="TextBox 8">
            <a:extLst>
              <a:ext uri="{FF2B5EF4-FFF2-40B4-BE49-F238E27FC236}">
                <a16:creationId xmlns:a16="http://schemas.microsoft.com/office/drawing/2014/main" id="{3D2C2033-6648-FB61-4FFB-939F1521031A}"/>
              </a:ext>
            </a:extLst>
          </p:cNvPr>
          <p:cNvSpPr txBox="1"/>
          <p:nvPr/>
        </p:nvSpPr>
        <p:spPr>
          <a:xfrm>
            <a:off x="47432" y="6557676"/>
            <a:ext cx="5821116" cy="246221"/>
          </a:xfrm>
          <a:prstGeom prst="rect">
            <a:avLst/>
          </a:prstGeom>
          <a:noFill/>
        </p:spPr>
        <p:txBody>
          <a:bodyPr wrap="square" rtlCol="0">
            <a:spAutoFit/>
          </a:bodyPr>
          <a:lstStyle/>
          <a:p>
            <a:r>
              <a:rPr lang="en-US" sz="1000" dirty="0"/>
              <a:t>Key-Locked Rank One Editing for Text-to-Image Personalization, </a:t>
            </a:r>
            <a:r>
              <a:rPr lang="en-US" sz="1000" dirty="0" err="1"/>
              <a:t>Tewel</a:t>
            </a:r>
            <a:r>
              <a:rPr lang="en-US" sz="1000" dirty="0"/>
              <a:t> et al., SIGGRAPH 2023</a:t>
            </a:r>
          </a:p>
        </p:txBody>
      </p:sp>
      <p:sp>
        <p:nvSpPr>
          <p:cNvPr id="4" name="TextBox 3">
            <a:extLst>
              <a:ext uri="{FF2B5EF4-FFF2-40B4-BE49-F238E27FC236}">
                <a16:creationId xmlns:a16="http://schemas.microsoft.com/office/drawing/2014/main" id="{16906404-850C-D7B6-83A9-14B422A62F2C}"/>
              </a:ext>
            </a:extLst>
          </p:cNvPr>
          <p:cNvSpPr txBox="1"/>
          <p:nvPr/>
        </p:nvSpPr>
        <p:spPr>
          <a:xfrm>
            <a:off x="838198" y="1477503"/>
            <a:ext cx="7952084" cy="461665"/>
          </a:xfrm>
          <a:prstGeom prst="rect">
            <a:avLst/>
          </a:prstGeom>
          <a:noFill/>
        </p:spPr>
        <p:txBody>
          <a:bodyPr wrap="square">
            <a:spAutoFit/>
          </a:bodyPr>
          <a:lstStyle/>
          <a:p>
            <a:r>
              <a:rPr lang="en-US" sz="2400" dirty="0"/>
              <a:t>Fine-tuning text embeddings and values only.</a:t>
            </a:r>
          </a:p>
        </p:txBody>
      </p:sp>
      <p:pic>
        <p:nvPicPr>
          <p:cNvPr id="6" name="Picture 5">
            <a:extLst>
              <a:ext uri="{FF2B5EF4-FFF2-40B4-BE49-F238E27FC236}">
                <a16:creationId xmlns:a16="http://schemas.microsoft.com/office/drawing/2014/main" id="{560CA2C8-0DA4-434E-D23D-44395280A2E3}"/>
              </a:ext>
            </a:extLst>
          </p:cNvPr>
          <p:cNvPicPr>
            <a:picLocks noChangeAspect="1"/>
          </p:cNvPicPr>
          <p:nvPr/>
        </p:nvPicPr>
        <p:blipFill>
          <a:blip r:embed="rId3"/>
          <a:stretch>
            <a:fillRect/>
          </a:stretch>
        </p:blipFill>
        <p:spPr>
          <a:xfrm>
            <a:off x="838198" y="2712952"/>
            <a:ext cx="10833847" cy="1853242"/>
          </a:xfrm>
          <a:prstGeom prst="rect">
            <a:avLst/>
          </a:prstGeom>
        </p:spPr>
      </p:pic>
      <p:pic>
        <p:nvPicPr>
          <p:cNvPr id="10" name="Picture 9">
            <a:extLst>
              <a:ext uri="{FF2B5EF4-FFF2-40B4-BE49-F238E27FC236}">
                <a16:creationId xmlns:a16="http://schemas.microsoft.com/office/drawing/2014/main" id="{0C5B0559-E100-7519-C67B-DB2AB74CA82B}"/>
              </a:ext>
            </a:extLst>
          </p:cNvPr>
          <p:cNvPicPr>
            <a:picLocks noChangeAspect="1"/>
          </p:cNvPicPr>
          <p:nvPr/>
        </p:nvPicPr>
        <p:blipFill>
          <a:blip r:embed="rId4"/>
          <a:stretch>
            <a:fillRect/>
          </a:stretch>
        </p:blipFill>
        <p:spPr>
          <a:xfrm>
            <a:off x="838199" y="4587969"/>
            <a:ext cx="10752910" cy="1721227"/>
          </a:xfrm>
          <a:prstGeom prst="rect">
            <a:avLst/>
          </a:prstGeom>
        </p:spPr>
      </p:pic>
      <p:sp>
        <p:nvSpPr>
          <p:cNvPr id="13" name="TextBox 12">
            <a:extLst>
              <a:ext uri="{FF2B5EF4-FFF2-40B4-BE49-F238E27FC236}">
                <a16:creationId xmlns:a16="http://schemas.microsoft.com/office/drawing/2014/main" id="{260B57B9-C57E-ABB5-64E9-55CFAB8846DC}"/>
              </a:ext>
            </a:extLst>
          </p:cNvPr>
          <p:cNvSpPr txBox="1"/>
          <p:nvPr/>
        </p:nvSpPr>
        <p:spPr>
          <a:xfrm>
            <a:off x="838197" y="1832576"/>
            <a:ext cx="11092546" cy="830997"/>
          </a:xfrm>
          <a:prstGeom prst="rect">
            <a:avLst/>
          </a:prstGeom>
          <a:noFill/>
        </p:spPr>
        <p:txBody>
          <a:bodyPr wrap="square">
            <a:spAutoFit/>
          </a:bodyPr>
          <a:lstStyle/>
          <a:p>
            <a:r>
              <a:rPr lang="en-US" sz="2400" dirty="0"/>
              <a:t>ID preservation is slightly worse than tuning denoiser weights but follows the prompt better.</a:t>
            </a:r>
          </a:p>
        </p:txBody>
      </p:sp>
      <p:sp>
        <p:nvSpPr>
          <p:cNvPr id="14" name="TextBox 13">
            <a:extLst>
              <a:ext uri="{FF2B5EF4-FFF2-40B4-BE49-F238E27FC236}">
                <a16:creationId xmlns:a16="http://schemas.microsoft.com/office/drawing/2014/main" id="{9C6703C7-9EE2-D6E7-E19C-5B530F1BCB8D}"/>
              </a:ext>
            </a:extLst>
          </p:cNvPr>
          <p:cNvSpPr txBox="1"/>
          <p:nvPr/>
        </p:nvSpPr>
        <p:spPr>
          <a:xfrm>
            <a:off x="3178630" y="2433734"/>
            <a:ext cx="1539139" cy="369332"/>
          </a:xfrm>
          <a:prstGeom prst="rect">
            <a:avLst/>
          </a:prstGeom>
          <a:noFill/>
        </p:spPr>
        <p:txBody>
          <a:bodyPr wrap="none" rtlCol="0">
            <a:spAutoFit/>
          </a:bodyPr>
          <a:lstStyle/>
          <a:p>
            <a:r>
              <a:rPr lang="en-US" dirty="0"/>
              <a:t>Text </a:t>
            </a:r>
            <a:r>
              <a:rPr lang="en-US" dirty="0" err="1"/>
              <a:t>Emb</a:t>
            </a:r>
            <a:r>
              <a:rPr lang="en-US" dirty="0"/>
              <a:t>., Key</a:t>
            </a:r>
          </a:p>
        </p:txBody>
      </p:sp>
      <p:sp>
        <p:nvSpPr>
          <p:cNvPr id="15" name="TextBox 14">
            <a:extLst>
              <a:ext uri="{FF2B5EF4-FFF2-40B4-BE49-F238E27FC236}">
                <a16:creationId xmlns:a16="http://schemas.microsoft.com/office/drawing/2014/main" id="{E22610B2-F225-00B0-9548-42008A61BFBE}"/>
              </a:ext>
            </a:extLst>
          </p:cNvPr>
          <p:cNvSpPr txBox="1"/>
          <p:nvPr/>
        </p:nvSpPr>
        <p:spPr>
          <a:xfrm>
            <a:off x="5254225" y="2437777"/>
            <a:ext cx="1973104" cy="369332"/>
          </a:xfrm>
          <a:prstGeom prst="rect">
            <a:avLst/>
          </a:prstGeom>
          <a:noFill/>
        </p:spPr>
        <p:txBody>
          <a:bodyPr wrap="none" rtlCol="0">
            <a:spAutoFit/>
          </a:bodyPr>
          <a:lstStyle/>
          <a:p>
            <a:r>
              <a:rPr lang="en-US" dirty="0"/>
              <a:t>Text </a:t>
            </a:r>
            <a:r>
              <a:rPr lang="en-US" dirty="0" err="1"/>
              <a:t>Emb</a:t>
            </a:r>
            <a:r>
              <a:rPr lang="en-US" dirty="0"/>
              <a:t>., Key, Val.</a:t>
            </a:r>
          </a:p>
        </p:txBody>
      </p:sp>
      <p:sp>
        <p:nvSpPr>
          <p:cNvPr id="16" name="TextBox 15">
            <a:extLst>
              <a:ext uri="{FF2B5EF4-FFF2-40B4-BE49-F238E27FC236}">
                <a16:creationId xmlns:a16="http://schemas.microsoft.com/office/drawing/2014/main" id="{ED0AFFA7-1CDF-4722-47E2-794676A236B6}"/>
              </a:ext>
            </a:extLst>
          </p:cNvPr>
          <p:cNvSpPr txBox="1"/>
          <p:nvPr/>
        </p:nvSpPr>
        <p:spPr>
          <a:xfrm>
            <a:off x="7526485" y="2433734"/>
            <a:ext cx="1838004" cy="369332"/>
          </a:xfrm>
          <a:prstGeom prst="rect">
            <a:avLst/>
          </a:prstGeom>
          <a:noFill/>
        </p:spPr>
        <p:txBody>
          <a:bodyPr wrap="none" rtlCol="0">
            <a:spAutoFit/>
          </a:bodyPr>
          <a:lstStyle/>
          <a:p>
            <a:r>
              <a:rPr lang="en-US" dirty="0"/>
              <a:t>Denoiser Weights</a:t>
            </a:r>
          </a:p>
        </p:txBody>
      </p:sp>
      <p:sp>
        <p:nvSpPr>
          <p:cNvPr id="17" name="TextBox 16">
            <a:extLst>
              <a:ext uri="{FF2B5EF4-FFF2-40B4-BE49-F238E27FC236}">
                <a16:creationId xmlns:a16="http://schemas.microsoft.com/office/drawing/2014/main" id="{DBFDB82B-5B9D-0694-08D1-CA529A34B992}"/>
              </a:ext>
            </a:extLst>
          </p:cNvPr>
          <p:cNvSpPr txBox="1"/>
          <p:nvPr/>
        </p:nvSpPr>
        <p:spPr>
          <a:xfrm>
            <a:off x="9733314" y="2433734"/>
            <a:ext cx="1679434" cy="369332"/>
          </a:xfrm>
          <a:prstGeom prst="rect">
            <a:avLst/>
          </a:prstGeom>
          <a:noFill/>
        </p:spPr>
        <p:txBody>
          <a:bodyPr wrap="none" rtlCol="0">
            <a:spAutoFit/>
          </a:bodyPr>
          <a:lstStyle/>
          <a:p>
            <a:r>
              <a:rPr lang="en-US" dirty="0"/>
              <a:t>Text Embedding</a:t>
            </a:r>
          </a:p>
        </p:txBody>
      </p:sp>
    </p:spTree>
    <p:extLst>
      <p:ext uri="{BB962C8B-B14F-4D97-AF65-F5344CB8AC3E}">
        <p14:creationId xmlns:p14="http://schemas.microsoft.com/office/powerpoint/2010/main" val="30818308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26B17F-07A7-62AF-0917-850558086E09}"/>
            </a:ext>
          </a:extLst>
        </p:cNvPr>
        <p:cNvGrpSpPr/>
        <p:nvPr/>
      </p:nvGrpSpPr>
      <p:grpSpPr>
        <a:xfrm>
          <a:off x="0" y="0"/>
          <a:ext cx="0" cy="0"/>
          <a:chOff x="0" y="0"/>
          <a:chExt cx="0" cy="0"/>
        </a:xfrm>
      </p:grpSpPr>
      <p:cxnSp>
        <p:nvCxnSpPr>
          <p:cNvPr id="37" name="Straight Arrow Connector 36">
            <a:extLst>
              <a:ext uri="{FF2B5EF4-FFF2-40B4-BE49-F238E27FC236}">
                <a16:creationId xmlns:a16="http://schemas.microsoft.com/office/drawing/2014/main" id="{1A7CC7E4-26BA-F7A8-31EB-8792CE4D26F3}"/>
              </a:ext>
            </a:extLst>
          </p:cNvPr>
          <p:cNvCxnSpPr>
            <a:cxnSpLocks/>
          </p:cNvCxnSpPr>
          <p:nvPr/>
        </p:nvCxnSpPr>
        <p:spPr>
          <a:xfrm>
            <a:off x="2357956" y="2935166"/>
            <a:ext cx="3200157"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2" name="Title 1">
            <a:extLst>
              <a:ext uri="{FF2B5EF4-FFF2-40B4-BE49-F238E27FC236}">
                <a16:creationId xmlns:a16="http://schemas.microsoft.com/office/drawing/2014/main" id="{B61951EA-CD4B-2D69-8994-E9C085ABE179}"/>
              </a:ext>
            </a:extLst>
          </p:cNvPr>
          <p:cNvSpPr>
            <a:spLocks noGrp="1"/>
          </p:cNvSpPr>
          <p:nvPr>
            <p:ph type="title"/>
          </p:nvPr>
        </p:nvSpPr>
        <p:spPr>
          <a:xfrm>
            <a:off x="838199" y="365125"/>
            <a:ext cx="10515601" cy="1325563"/>
          </a:xfrm>
        </p:spPr>
        <p:txBody>
          <a:bodyPr>
            <a:normAutofit/>
          </a:bodyPr>
          <a:lstStyle/>
          <a:p>
            <a:r>
              <a:rPr lang="en-US" sz="3600" dirty="0"/>
              <a:t>ID Preservation with Learned Condition Encoders</a:t>
            </a:r>
          </a:p>
        </p:txBody>
      </p:sp>
      <p:sp>
        <p:nvSpPr>
          <p:cNvPr id="4" name="TextBox 3">
            <a:extLst>
              <a:ext uri="{FF2B5EF4-FFF2-40B4-BE49-F238E27FC236}">
                <a16:creationId xmlns:a16="http://schemas.microsoft.com/office/drawing/2014/main" id="{922B3653-2120-EEC7-AFAA-F51ECA4EC452}"/>
              </a:ext>
            </a:extLst>
          </p:cNvPr>
          <p:cNvSpPr txBox="1"/>
          <p:nvPr/>
        </p:nvSpPr>
        <p:spPr>
          <a:xfrm>
            <a:off x="711590" y="6176963"/>
            <a:ext cx="5821116" cy="400110"/>
          </a:xfrm>
          <a:prstGeom prst="rect">
            <a:avLst/>
          </a:prstGeom>
          <a:noFill/>
        </p:spPr>
        <p:txBody>
          <a:bodyPr wrap="square" rtlCol="0">
            <a:spAutoFit/>
          </a:bodyPr>
          <a:lstStyle/>
          <a:p>
            <a:r>
              <a:rPr lang="en-US" sz="1000" dirty="0" err="1"/>
              <a:t>FastComposer</a:t>
            </a:r>
            <a:r>
              <a:rPr lang="en-US" sz="1000" dirty="0"/>
              <a:t>: Tuning-Free Multi-Subject Image Generation with Localized Attention,</a:t>
            </a:r>
            <a:br>
              <a:rPr lang="en-US" sz="1000" dirty="0"/>
            </a:br>
            <a:r>
              <a:rPr lang="en-US" sz="1000" dirty="0"/>
              <a:t>Gal et al., </a:t>
            </a:r>
            <a:r>
              <a:rPr lang="en-US" sz="1000" dirty="0" err="1"/>
              <a:t>ArXiv</a:t>
            </a:r>
            <a:r>
              <a:rPr lang="en-US" sz="1000" dirty="0"/>
              <a:t> May 2023</a:t>
            </a:r>
          </a:p>
        </p:txBody>
      </p:sp>
      <p:sp>
        <p:nvSpPr>
          <p:cNvPr id="5" name="TextBox 4">
            <a:extLst>
              <a:ext uri="{FF2B5EF4-FFF2-40B4-BE49-F238E27FC236}">
                <a16:creationId xmlns:a16="http://schemas.microsoft.com/office/drawing/2014/main" id="{6B748228-840F-4D59-62EF-0DFBE5588DB4}"/>
              </a:ext>
            </a:extLst>
          </p:cNvPr>
          <p:cNvSpPr txBox="1"/>
          <p:nvPr/>
        </p:nvSpPr>
        <p:spPr>
          <a:xfrm>
            <a:off x="711590" y="6492875"/>
            <a:ext cx="5821116" cy="400110"/>
          </a:xfrm>
          <a:prstGeom prst="rect">
            <a:avLst/>
          </a:prstGeom>
          <a:noFill/>
        </p:spPr>
        <p:txBody>
          <a:bodyPr wrap="square" rtlCol="0">
            <a:spAutoFit/>
          </a:bodyPr>
          <a:lstStyle/>
          <a:p>
            <a:r>
              <a:rPr lang="en-US" sz="1000" dirty="0"/>
              <a:t>BLIP-Diffusion: Pre-trained Subject Representation for Controllable Text-to-Image Generation and Editing,</a:t>
            </a:r>
            <a:br>
              <a:rPr lang="en-US" sz="1000" dirty="0"/>
            </a:br>
            <a:r>
              <a:rPr lang="en-US" sz="1000" dirty="0"/>
              <a:t>Li et al.,  </a:t>
            </a:r>
            <a:r>
              <a:rPr lang="en-US" sz="1000" dirty="0" err="1"/>
              <a:t>NeurIPS</a:t>
            </a:r>
            <a:r>
              <a:rPr lang="en-US" sz="1000" dirty="0"/>
              <a:t> 2024</a:t>
            </a:r>
          </a:p>
        </p:txBody>
      </p:sp>
      <p:sp>
        <p:nvSpPr>
          <p:cNvPr id="8" name="TextBox 7">
            <a:extLst>
              <a:ext uri="{FF2B5EF4-FFF2-40B4-BE49-F238E27FC236}">
                <a16:creationId xmlns:a16="http://schemas.microsoft.com/office/drawing/2014/main" id="{568E901F-0E6E-B16B-9F6C-A736932EAD5A}"/>
              </a:ext>
            </a:extLst>
          </p:cNvPr>
          <p:cNvSpPr txBox="1"/>
          <p:nvPr/>
        </p:nvSpPr>
        <p:spPr>
          <a:xfrm>
            <a:off x="838199" y="1380358"/>
            <a:ext cx="9439828" cy="523220"/>
          </a:xfrm>
          <a:prstGeom prst="rect">
            <a:avLst/>
          </a:prstGeom>
          <a:noFill/>
        </p:spPr>
        <p:txBody>
          <a:bodyPr wrap="none" rtlCol="0">
            <a:spAutoFit/>
          </a:bodyPr>
          <a:lstStyle/>
          <a:p>
            <a:r>
              <a:rPr lang="en-US" sz="2800" dirty="0"/>
              <a:t>Motivation: avoid the need to fine-tune for each object identity.</a:t>
            </a:r>
          </a:p>
        </p:txBody>
      </p:sp>
      <p:cxnSp>
        <p:nvCxnSpPr>
          <p:cNvPr id="9" name="Straight Arrow Connector 8">
            <a:extLst>
              <a:ext uri="{FF2B5EF4-FFF2-40B4-BE49-F238E27FC236}">
                <a16:creationId xmlns:a16="http://schemas.microsoft.com/office/drawing/2014/main" id="{EF783074-7BA0-EE7E-0EA0-12F9E7165021}"/>
              </a:ext>
            </a:extLst>
          </p:cNvPr>
          <p:cNvCxnSpPr>
            <a:cxnSpLocks/>
            <a:stCxn id="23" idx="3"/>
          </p:cNvCxnSpPr>
          <p:nvPr/>
        </p:nvCxnSpPr>
        <p:spPr>
          <a:xfrm>
            <a:off x="2357956" y="4422129"/>
            <a:ext cx="4680487" cy="857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10" name="Rectangle: Rounded Corners 9">
            <a:extLst>
              <a:ext uri="{FF2B5EF4-FFF2-40B4-BE49-F238E27FC236}">
                <a16:creationId xmlns:a16="http://schemas.microsoft.com/office/drawing/2014/main" id="{AD2FE78C-78B4-8FA6-9496-0178A63253E0}"/>
              </a:ext>
            </a:extLst>
          </p:cNvPr>
          <p:cNvSpPr/>
          <p:nvPr/>
        </p:nvSpPr>
        <p:spPr>
          <a:xfrm>
            <a:off x="4792402" y="3951728"/>
            <a:ext cx="1817914" cy="957943"/>
          </a:xfrm>
          <a:prstGeom prst="roundRect">
            <a:avLst/>
          </a:prstGeom>
          <a:solidFill>
            <a:schemeClr val="accent4">
              <a:lumMod val="20000"/>
              <a:lumOff val="80000"/>
            </a:schemeClr>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611E8894-F0F1-DBD7-5465-1DBE79BEA50B}"/>
              </a:ext>
            </a:extLst>
          </p:cNvPr>
          <p:cNvSpPr txBox="1"/>
          <p:nvPr/>
        </p:nvSpPr>
        <p:spPr>
          <a:xfrm>
            <a:off x="5189039" y="4246033"/>
            <a:ext cx="1024639" cy="369332"/>
          </a:xfrm>
          <a:prstGeom prst="rect">
            <a:avLst/>
          </a:prstGeom>
          <a:noFill/>
        </p:spPr>
        <p:txBody>
          <a:bodyPr wrap="square" rtlCol="0">
            <a:spAutoFit/>
          </a:bodyPr>
          <a:lstStyle/>
          <a:p>
            <a:r>
              <a:rPr lang="en-US" dirty="0"/>
              <a:t>Denoiser</a:t>
            </a: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879C102A-6F62-9951-BA18-78D2D4A1C825}"/>
                  </a:ext>
                </a:extLst>
              </p:cNvPr>
              <p:cNvSpPr txBox="1"/>
              <p:nvPr/>
            </p:nvSpPr>
            <p:spPr>
              <a:xfrm>
                <a:off x="4990079" y="5140393"/>
                <a:ext cx="1422556" cy="369332"/>
              </a:xfrm>
              <a:prstGeom prst="rect">
                <a:avLst/>
              </a:prstGeom>
              <a:noFill/>
            </p:spPr>
            <p:txBody>
              <a:bodyPr wrap="square" rtlCol="0">
                <a:spAutoFit/>
              </a:bodyPr>
              <a:lstStyle/>
              <a:p>
                <a:pPr algn="ctr"/>
                <a:r>
                  <a:rPr lang="en-US" b="1" dirty="0">
                    <a:solidFill>
                      <a:srgbClr val="FF0000"/>
                    </a:solidFill>
                  </a:rPr>
                  <a:t>Weights </a:t>
                </a:r>
                <a14:m>
                  <m:oMath xmlns:m="http://schemas.openxmlformats.org/officeDocument/2006/math">
                    <m:r>
                      <a:rPr lang="en-US" b="1" i="1" smtClean="0">
                        <a:solidFill>
                          <a:srgbClr val="FF0000"/>
                        </a:solidFill>
                        <a:latin typeface="Cambria Math" panose="02040503050406030204" pitchFamily="18" charset="0"/>
                        <a:ea typeface="Cambria Math" panose="02040503050406030204" pitchFamily="18" charset="0"/>
                      </a:rPr>
                      <m:t>𝜽</m:t>
                    </m:r>
                  </m:oMath>
                </a14:m>
                <a:endParaRPr lang="en-US" b="1" dirty="0">
                  <a:solidFill>
                    <a:srgbClr val="FF0000"/>
                  </a:solidFill>
                </a:endParaRPr>
              </a:p>
            </p:txBody>
          </p:sp>
        </mc:Choice>
        <mc:Fallback xmlns="">
          <p:sp>
            <p:nvSpPr>
              <p:cNvPr id="12" name="TextBox 11">
                <a:extLst>
                  <a:ext uri="{FF2B5EF4-FFF2-40B4-BE49-F238E27FC236}">
                    <a16:creationId xmlns:a16="http://schemas.microsoft.com/office/drawing/2014/main" id="{879C102A-6F62-9951-BA18-78D2D4A1C825}"/>
                  </a:ext>
                </a:extLst>
              </p:cNvPr>
              <p:cNvSpPr txBox="1">
                <a:spLocks noRot="1" noChangeAspect="1" noMove="1" noResize="1" noEditPoints="1" noAdjustHandles="1" noChangeArrowheads="1" noChangeShapeType="1" noTextEdit="1"/>
              </p:cNvSpPr>
              <p:nvPr/>
            </p:nvSpPr>
            <p:spPr>
              <a:xfrm>
                <a:off x="4990079" y="5140393"/>
                <a:ext cx="1422556" cy="369332"/>
              </a:xfrm>
              <a:prstGeom prst="rect">
                <a:avLst/>
              </a:prstGeom>
              <a:blipFill>
                <a:blip r:embed="rId3"/>
                <a:stretch>
                  <a:fillRect t="-8197" b="-24590"/>
                </a:stretch>
              </a:blipFill>
            </p:spPr>
            <p:txBody>
              <a:bodyPr/>
              <a:lstStyle/>
              <a:p>
                <a:r>
                  <a:rPr lang="en-US">
                    <a:noFill/>
                  </a:rPr>
                  <a:t> </a:t>
                </a:r>
              </a:p>
            </p:txBody>
          </p:sp>
        </mc:Fallback>
      </mc:AlternateContent>
      <p:cxnSp>
        <p:nvCxnSpPr>
          <p:cNvPr id="13" name="Straight Arrow Connector 12">
            <a:extLst>
              <a:ext uri="{FF2B5EF4-FFF2-40B4-BE49-F238E27FC236}">
                <a16:creationId xmlns:a16="http://schemas.microsoft.com/office/drawing/2014/main" id="{6E7498C9-3ABE-8E1B-28CE-EFA1A33A1F89}"/>
              </a:ext>
            </a:extLst>
          </p:cNvPr>
          <p:cNvCxnSpPr>
            <a:cxnSpLocks/>
            <a:endCxn id="10" idx="0"/>
          </p:cNvCxnSpPr>
          <p:nvPr/>
        </p:nvCxnSpPr>
        <p:spPr>
          <a:xfrm>
            <a:off x="5701357" y="3662559"/>
            <a:ext cx="2" cy="289169"/>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pic>
        <p:nvPicPr>
          <p:cNvPr id="18" name="Picture 17" descr="A close up of a dog&#10;&#10;Description automatically generated">
            <a:extLst>
              <a:ext uri="{FF2B5EF4-FFF2-40B4-BE49-F238E27FC236}">
                <a16:creationId xmlns:a16="http://schemas.microsoft.com/office/drawing/2014/main" id="{531D53D5-8BE4-0C22-0435-64CF8643EBC6}"/>
              </a:ext>
            </a:extLst>
          </p:cNvPr>
          <p:cNvPicPr>
            <a:picLocks noChangeAspect="1"/>
          </p:cNvPicPr>
          <p:nvPr/>
        </p:nvPicPr>
        <p:blipFill>
          <a:blip r:embed="rId4"/>
          <a:stretch>
            <a:fillRect/>
          </a:stretch>
        </p:blipFill>
        <p:spPr>
          <a:xfrm>
            <a:off x="7086998" y="3707823"/>
            <a:ext cx="1422556" cy="1429266"/>
          </a:xfrm>
          <a:prstGeom prst="rect">
            <a:avLst/>
          </a:prstGeom>
        </p:spPr>
      </p:pic>
      <p:cxnSp>
        <p:nvCxnSpPr>
          <p:cNvPr id="19" name="Straight Arrow Connector 18">
            <a:extLst>
              <a:ext uri="{FF2B5EF4-FFF2-40B4-BE49-F238E27FC236}">
                <a16:creationId xmlns:a16="http://schemas.microsoft.com/office/drawing/2014/main" id="{FE315A1E-BE93-D915-F42B-010C79F9311A}"/>
              </a:ext>
            </a:extLst>
          </p:cNvPr>
          <p:cNvCxnSpPr>
            <a:cxnSpLocks/>
          </p:cNvCxnSpPr>
          <p:nvPr/>
        </p:nvCxnSpPr>
        <p:spPr>
          <a:xfrm flipH="1">
            <a:off x="6632484" y="4636507"/>
            <a:ext cx="374957" cy="0"/>
          </a:xfrm>
          <a:prstGeom prst="straightConnector1">
            <a:avLst/>
          </a:prstGeom>
          <a:ln w="38100">
            <a:solidFill>
              <a:srgbClr val="FF0000"/>
            </a:solidFill>
            <a:prstDash val="sysDot"/>
            <a:tailEnd type="triangle"/>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533FA9F4-0320-70C4-CA36-E24FF691FDEF}"/>
              </a:ext>
            </a:extLst>
          </p:cNvPr>
          <p:cNvCxnSpPr>
            <a:cxnSpLocks/>
            <a:stCxn id="10" idx="2"/>
          </p:cNvCxnSpPr>
          <p:nvPr/>
        </p:nvCxnSpPr>
        <p:spPr>
          <a:xfrm>
            <a:off x="5701359" y="4909671"/>
            <a:ext cx="0" cy="260978"/>
          </a:xfrm>
          <a:prstGeom prst="straightConnector1">
            <a:avLst/>
          </a:prstGeom>
          <a:ln w="38100">
            <a:solidFill>
              <a:srgbClr val="FF0000"/>
            </a:solidFill>
            <a:prstDash val="sysDot"/>
            <a:tailEnd type="triangle"/>
          </a:ln>
        </p:spPr>
        <p:style>
          <a:lnRef idx="1">
            <a:schemeClr val="dk1"/>
          </a:lnRef>
          <a:fillRef idx="0">
            <a:schemeClr val="dk1"/>
          </a:fillRef>
          <a:effectRef idx="0">
            <a:schemeClr val="dk1"/>
          </a:effectRef>
          <a:fontRef idx="minor">
            <a:schemeClr val="tx1"/>
          </a:fontRef>
        </p:style>
      </p:cxnSp>
      <p:cxnSp>
        <p:nvCxnSpPr>
          <p:cNvPr id="21" name="Straight Arrow Connector 20">
            <a:extLst>
              <a:ext uri="{FF2B5EF4-FFF2-40B4-BE49-F238E27FC236}">
                <a16:creationId xmlns:a16="http://schemas.microsoft.com/office/drawing/2014/main" id="{5A413665-F77A-E171-F44B-FF0915698E26}"/>
              </a:ext>
            </a:extLst>
          </p:cNvPr>
          <p:cNvCxnSpPr>
            <a:cxnSpLocks/>
          </p:cNvCxnSpPr>
          <p:nvPr/>
        </p:nvCxnSpPr>
        <p:spPr>
          <a:xfrm flipH="1">
            <a:off x="8590443" y="4430699"/>
            <a:ext cx="492599" cy="0"/>
          </a:xfrm>
          <a:prstGeom prst="straightConnector1">
            <a:avLst/>
          </a:prstGeom>
          <a:ln w="38100">
            <a:solidFill>
              <a:srgbClr val="FF0000"/>
            </a:solidFill>
            <a:prstDash val="solid"/>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22" name="TextBox 21">
            <a:extLst>
              <a:ext uri="{FF2B5EF4-FFF2-40B4-BE49-F238E27FC236}">
                <a16:creationId xmlns:a16="http://schemas.microsoft.com/office/drawing/2014/main" id="{2FB75976-5877-4A41-35C2-BCDC3D99D1A6}"/>
              </a:ext>
            </a:extLst>
          </p:cNvPr>
          <p:cNvSpPr txBox="1"/>
          <p:nvPr/>
        </p:nvSpPr>
        <p:spPr>
          <a:xfrm>
            <a:off x="8352012" y="4031660"/>
            <a:ext cx="891612" cy="369332"/>
          </a:xfrm>
          <a:prstGeom prst="rect">
            <a:avLst/>
          </a:prstGeom>
          <a:noFill/>
        </p:spPr>
        <p:txBody>
          <a:bodyPr wrap="square">
            <a:spAutoFit/>
          </a:bodyPr>
          <a:lstStyle/>
          <a:p>
            <a:pPr algn="ctr"/>
            <a:r>
              <a:rPr lang="en-US" dirty="0">
                <a:solidFill>
                  <a:srgbClr val="FF0000"/>
                </a:solidFill>
              </a:rPr>
              <a:t>Loss</a:t>
            </a:r>
          </a:p>
        </p:txBody>
      </p:sp>
      <p:pic>
        <p:nvPicPr>
          <p:cNvPr id="23" name="Picture 12">
            <a:extLst>
              <a:ext uri="{FF2B5EF4-FFF2-40B4-BE49-F238E27FC236}">
                <a16:creationId xmlns:a16="http://schemas.microsoft.com/office/drawing/2014/main" id="{E356F080-4D20-44D3-037F-A6D41A1F09D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6052" y="3707823"/>
            <a:ext cx="1421904" cy="1428611"/>
          </a:xfrm>
          <a:prstGeom prst="rect">
            <a:avLst/>
          </a:prstGeom>
          <a:noFill/>
          <a:extLst>
            <a:ext uri="{909E8E84-426E-40DD-AFC4-6F175D3DCCD1}">
              <a14:hiddenFill xmlns:a14="http://schemas.microsoft.com/office/drawing/2010/main">
                <a:solidFill>
                  <a:srgbClr val="FFFFFF"/>
                </a:solidFill>
              </a14:hiddenFill>
            </a:ext>
          </a:extLst>
        </p:spPr>
      </p:pic>
      <p:sp>
        <p:nvSpPr>
          <p:cNvPr id="24" name="TextBox 23">
            <a:extLst>
              <a:ext uri="{FF2B5EF4-FFF2-40B4-BE49-F238E27FC236}">
                <a16:creationId xmlns:a16="http://schemas.microsoft.com/office/drawing/2014/main" id="{F8FD9AE5-AB83-B1BC-8BEF-1A2B885E645B}"/>
              </a:ext>
            </a:extLst>
          </p:cNvPr>
          <p:cNvSpPr txBox="1"/>
          <p:nvPr/>
        </p:nvSpPr>
        <p:spPr>
          <a:xfrm>
            <a:off x="5250658" y="1912740"/>
            <a:ext cx="900118" cy="369332"/>
          </a:xfrm>
          <a:prstGeom prst="rect">
            <a:avLst/>
          </a:prstGeom>
          <a:noFill/>
        </p:spPr>
        <p:txBody>
          <a:bodyPr wrap="none" rtlCol="0">
            <a:spAutoFit/>
          </a:bodyPr>
          <a:lstStyle/>
          <a:p>
            <a:pPr algn="ctr"/>
            <a:r>
              <a:rPr lang="en-US" i="1" dirty="0"/>
              <a:t>“A dog”</a:t>
            </a:r>
          </a:p>
        </p:txBody>
      </p:sp>
      <p:grpSp>
        <p:nvGrpSpPr>
          <p:cNvPr id="29" name="Group 28">
            <a:extLst>
              <a:ext uri="{FF2B5EF4-FFF2-40B4-BE49-F238E27FC236}">
                <a16:creationId xmlns:a16="http://schemas.microsoft.com/office/drawing/2014/main" id="{BAF59D7D-7F14-D0CE-15F5-63CEEFC22437}"/>
              </a:ext>
            </a:extLst>
          </p:cNvPr>
          <p:cNvGrpSpPr/>
          <p:nvPr/>
        </p:nvGrpSpPr>
        <p:grpSpPr>
          <a:xfrm>
            <a:off x="4667798" y="3214346"/>
            <a:ext cx="2081347" cy="444555"/>
            <a:chOff x="2385914" y="2265250"/>
            <a:chExt cx="2662188" cy="957943"/>
          </a:xfrm>
        </p:grpSpPr>
        <p:sp>
          <p:nvSpPr>
            <p:cNvPr id="25" name="Rectangle: Rounded Corners 24">
              <a:extLst>
                <a:ext uri="{FF2B5EF4-FFF2-40B4-BE49-F238E27FC236}">
                  <a16:creationId xmlns:a16="http://schemas.microsoft.com/office/drawing/2014/main" id="{035CF309-FAAB-1678-ABEA-FAA1718719C5}"/>
                </a:ext>
              </a:extLst>
            </p:cNvPr>
            <p:cNvSpPr/>
            <p:nvPr/>
          </p:nvSpPr>
          <p:spPr>
            <a:xfrm>
              <a:off x="2545292" y="2265250"/>
              <a:ext cx="2325238" cy="957943"/>
            </a:xfrm>
            <a:prstGeom prst="roundRect">
              <a:avLst/>
            </a:prstGeom>
            <a:solidFill>
              <a:schemeClr val="accent4">
                <a:lumMod val="20000"/>
                <a:lumOff val="80000"/>
              </a:schemeClr>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E8AC3660-59F7-41F8-F3D8-73C5A566DDFF}"/>
                </a:ext>
              </a:extLst>
            </p:cNvPr>
            <p:cNvSpPr txBox="1"/>
            <p:nvPr/>
          </p:nvSpPr>
          <p:spPr>
            <a:xfrm>
              <a:off x="2385914" y="2335911"/>
              <a:ext cx="2662188" cy="795850"/>
            </a:xfrm>
            <a:prstGeom prst="rect">
              <a:avLst/>
            </a:prstGeom>
            <a:noFill/>
          </p:spPr>
          <p:txBody>
            <a:bodyPr wrap="square" rtlCol="0">
              <a:spAutoFit/>
            </a:bodyPr>
            <a:lstStyle/>
            <a:p>
              <a:pPr algn="ctr"/>
              <a:r>
                <a:rPr lang="en-US" dirty="0"/>
                <a:t>Condition Encoder</a:t>
              </a:r>
            </a:p>
          </p:txBody>
        </p:sp>
      </p:grpSp>
      <p:sp>
        <p:nvSpPr>
          <p:cNvPr id="27" name="Rectangle: Rounded Corners 26">
            <a:extLst>
              <a:ext uri="{FF2B5EF4-FFF2-40B4-BE49-F238E27FC236}">
                <a16:creationId xmlns:a16="http://schemas.microsoft.com/office/drawing/2014/main" id="{35E33977-B732-0536-AA6E-8B532A7E65F4}"/>
              </a:ext>
            </a:extLst>
          </p:cNvPr>
          <p:cNvSpPr/>
          <p:nvPr/>
        </p:nvSpPr>
        <p:spPr>
          <a:xfrm>
            <a:off x="4853389" y="2269659"/>
            <a:ext cx="1695935" cy="433708"/>
          </a:xfrm>
          <a:prstGeom prst="roundRect">
            <a:avLst/>
          </a:prstGeom>
          <a:solidFill>
            <a:schemeClr val="accent4">
              <a:lumMod val="20000"/>
              <a:lumOff val="80000"/>
            </a:schemeClr>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8A72054B-A88A-05AC-0D2C-17F6C7DCC113}"/>
              </a:ext>
            </a:extLst>
          </p:cNvPr>
          <p:cNvSpPr txBox="1"/>
          <p:nvPr/>
        </p:nvSpPr>
        <p:spPr>
          <a:xfrm>
            <a:off x="4853389" y="2299199"/>
            <a:ext cx="1695935" cy="369332"/>
          </a:xfrm>
          <a:prstGeom prst="rect">
            <a:avLst/>
          </a:prstGeom>
          <a:noFill/>
        </p:spPr>
        <p:txBody>
          <a:bodyPr wrap="square" rtlCol="0">
            <a:spAutoFit/>
          </a:bodyPr>
          <a:lstStyle/>
          <a:p>
            <a:pPr algn="ctr"/>
            <a:r>
              <a:rPr lang="en-US" dirty="0"/>
              <a:t>Token Encoder</a:t>
            </a:r>
          </a:p>
        </p:txBody>
      </p:sp>
      <p:pic>
        <p:nvPicPr>
          <p:cNvPr id="33" name="Picture 32">
            <a:extLst>
              <a:ext uri="{FF2B5EF4-FFF2-40B4-BE49-F238E27FC236}">
                <a16:creationId xmlns:a16="http://schemas.microsoft.com/office/drawing/2014/main" id="{1962DF2E-8FA3-7FCC-4DFB-C0810C1C232A}"/>
              </a:ext>
            </a:extLst>
          </p:cNvPr>
          <p:cNvPicPr>
            <a:picLocks noChangeAspect="1"/>
          </p:cNvPicPr>
          <p:nvPr/>
        </p:nvPicPr>
        <p:blipFill>
          <a:blip r:embed="rId6"/>
          <a:stretch>
            <a:fillRect/>
          </a:stretch>
        </p:blipFill>
        <p:spPr>
          <a:xfrm>
            <a:off x="936678" y="2172996"/>
            <a:ext cx="1421278" cy="1427889"/>
          </a:xfrm>
          <a:prstGeom prst="rect">
            <a:avLst/>
          </a:prstGeom>
        </p:spPr>
      </p:pic>
      <p:grpSp>
        <p:nvGrpSpPr>
          <p:cNvPr id="34" name="Group 33">
            <a:extLst>
              <a:ext uri="{FF2B5EF4-FFF2-40B4-BE49-F238E27FC236}">
                <a16:creationId xmlns:a16="http://schemas.microsoft.com/office/drawing/2014/main" id="{5ABA56D2-7DB8-208B-BCD1-036F5D1707DF}"/>
              </a:ext>
            </a:extLst>
          </p:cNvPr>
          <p:cNvGrpSpPr/>
          <p:nvPr/>
        </p:nvGrpSpPr>
        <p:grpSpPr>
          <a:xfrm>
            <a:off x="2483564" y="2715318"/>
            <a:ext cx="2081347" cy="444555"/>
            <a:chOff x="2385914" y="2265250"/>
            <a:chExt cx="2662188" cy="957943"/>
          </a:xfrm>
        </p:grpSpPr>
        <p:sp>
          <p:nvSpPr>
            <p:cNvPr id="35" name="Rectangle: Rounded Corners 34">
              <a:extLst>
                <a:ext uri="{FF2B5EF4-FFF2-40B4-BE49-F238E27FC236}">
                  <a16:creationId xmlns:a16="http://schemas.microsoft.com/office/drawing/2014/main" id="{41113970-7F2F-A390-2B23-951E70B67332}"/>
                </a:ext>
              </a:extLst>
            </p:cNvPr>
            <p:cNvSpPr/>
            <p:nvPr/>
          </p:nvSpPr>
          <p:spPr>
            <a:xfrm>
              <a:off x="2545292" y="2265250"/>
              <a:ext cx="2325238" cy="957943"/>
            </a:xfrm>
            <a:prstGeom prst="roundRect">
              <a:avLst/>
            </a:prstGeom>
            <a:solidFill>
              <a:schemeClr val="accent4">
                <a:lumMod val="20000"/>
                <a:lumOff val="80000"/>
              </a:schemeClr>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53C50500-406D-C501-FEFF-872DDE22A6C8}"/>
                </a:ext>
              </a:extLst>
            </p:cNvPr>
            <p:cNvSpPr txBox="1"/>
            <p:nvPr/>
          </p:nvSpPr>
          <p:spPr>
            <a:xfrm>
              <a:off x="2385914" y="2335911"/>
              <a:ext cx="2662188" cy="795850"/>
            </a:xfrm>
            <a:prstGeom prst="rect">
              <a:avLst/>
            </a:prstGeom>
            <a:noFill/>
          </p:spPr>
          <p:txBody>
            <a:bodyPr wrap="square" rtlCol="0">
              <a:spAutoFit/>
            </a:bodyPr>
            <a:lstStyle/>
            <a:p>
              <a:pPr algn="ctr"/>
              <a:r>
                <a:rPr lang="en-US" dirty="0"/>
                <a:t>Image Encoder</a:t>
              </a:r>
            </a:p>
          </p:txBody>
        </p:sp>
      </p:grpSp>
      <p:sp>
        <p:nvSpPr>
          <p:cNvPr id="40" name="Oval 39">
            <a:extLst>
              <a:ext uri="{FF2B5EF4-FFF2-40B4-BE49-F238E27FC236}">
                <a16:creationId xmlns:a16="http://schemas.microsoft.com/office/drawing/2014/main" id="{B28CD3A4-B8D3-F527-E2C5-FCDE1CA1A98B}"/>
              </a:ext>
            </a:extLst>
          </p:cNvPr>
          <p:cNvSpPr/>
          <p:nvPr/>
        </p:nvSpPr>
        <p:spPr>
          <a:xfrm>
            <a:off x="5537939" y="2812869"/>
            <a:ext cx="256579" cy="256579"/>
          </a:xfrm>
          <a:prstGeom prst="ellipse">
            <a:avLst/>
          </a:prstGeom>
          <a:solidFill>
            <a:srgbClr val="FFF2CC"/>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 name="Straight Arrow Connector 40">
            <a:extLst>
              <a:ext uri="{FF2B5EF4-FFF2-40B4-BE49-F238E27FC236}">
                <a16:creationId xmlns:a16="http://schemas.microsoft.com/office/drawing/2014/main" id="{792BC446-D3A8-3EC8-3909-9EC1EE520D03}"/>
              </a:ext>
            </a:extLst>
          </p:cNvPr>
          <p:cNvCxnSpPr>
            <a:cxnSpLocks/>
          </p:cNvCxnSpPr>
          <p:nvPr/>
        </p:nvCxnSpPr>
        <p:spPr>
          <a:xfrm>
            <a:off x="5670322" y="2715318"/>
            <a:ext cx="0" cy="134943"/>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44" name="Straight Arrow Connector 43">
            <a:extLst>
              <a:ext uri="{FF2B5EF4-FFF2-40B4-BE49-F238E27FC236}">
                <a16:creationId xmlns:a16="http://schemas.microsoft.com/office/drawing/2014/main" id="{B57019FE-8F62-A3DB-D571-AB9584FE937C}"/>
              </a:ext>
            </a:extLst>
          </p:cNvPr>
          <p:cNvCxnSpPr>
            <a:cxnSpLocks/>
          </p:cNvCxnSpPr>
          <p:nvPr/>
        </p:nvCxnSpPr>
        <p:spPr>
          <a:xfrm>
            <a:off x="5666228" y="3079403"/>
            <a:ext cx="0" cy="134943"/>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45" name="TextBox 44">
                <a:extLst>
                  <a:ext uri="{FF2B5EF4-FFF2-40B4-BE49-F238E27FC236}">
                    <a16:creationId xmlns:a16="http://schemas.microsoft.com/office/drawing/2014/main" id="{3C1400AB-5B06-C76D-7DAD-AC049E091713}"/>
                  </a:ext>
                </a:extLst>
              </p:cNvPr>
              <p:cNvSpPr txBox="1"/>
              <p:nvPr/>
            </p:nvSpPr>
            <p:spPr>
              <a:xfrm>
                <a:off x="6818183" y="3235588"/>
                <a:ext cx="1422556" cy="369332"/>
              </a:xfrm>
              <a:prstGeom prst="rect">
                <a:avLst/>
              </a:prstGeom>
              <a:noFill/>
            </p:spPr>
            <p:txBody>
              <a:bodyPr wrap="square" rtlCol="0">
                <a:spAutoFit/>
              </a:bodyPr>
              <a:lstStyle/>
              <a:p>
                <a:pPr algn="ctr"/>
                <a:r>
                  <a:rPr lang="en-US" b="1" dirty="0">
                    <a:solidFill>
                      <a:srgbClr val="FF0000"/>
                    </a:solidFill>
                  </a:rPr>
                  <a:t>Weights </a:t>
                </a:r>
                <a14:m>
                  <m:oMath xmlns:m="http://schemas.openxmlformats.org/officeDocument/2006/math">
                    <m:r>
                      <a:rPr lang="en-US" b="1" i="1" smtClean="0">
                        <a:solidFill>
                          <a:srgbClr val="FF0000"/>
                        </a:solidFill>
                        <a:latin typeface="Cambria Math" panose="02040503050406030204" pitchFamily="18" charset="0"/>
                        <a:ea typeface="Cambria Math" panose="02040503050406030204" pitchFamily="18" charset="0"/>
                      </a:rPr>
                      <m:t>𝝍</m:t>
                    </m:r>
                  </m:oMath>
                </a14:m>
                <a:endParaRPr lang="en-US" b="1" dirty="0">
                  <a:solidFill>
                    <a:srgbClr val="FF0000"/>
                  </a:solidFill>
                </a:endParaRPr>
              </a:p>
            </p:txBody>
          </p:sp>
        </mc:Choice>
        <mc:Fallback xmlns="">
          <p:sp>
            <p:nvSpPr>
              <p:cNvPr id="45" name="TextBox 44">
                <a:extLst>
                  <a:ext uri="{FF2B5EF4-FFF2-40B4-BE49-F238E27FC236}">
                    <a16:creationId xmlns:a16="http://schemas.microsoft.com/office/drawing/2014/main" id="{3C1400AB-5B06-C76D-7DAD-AC049E091713}"/>
                  </a:ext>
                </a:extLst>
              </p:cNvPr>
              <p:cNvSpPr txBox="1">
                <a:spLocks noRot="1" noChangeAspect="1" noMove="1" noResize="1" noEditPoints="1" noAdjustHandles="1" noChangeArrowheads="1" noChangeShapeType="1" noTextEdit="1"/>
              </p:cNvSpPr>
              <p:nvPr/>
            </p:nvSpPr>
            <p:spPr>
              <a:xfrm>
                <a:off x="6818183" y="3235588"/>
                <a:ext cx="1422556" cy="369332"/>
              </a:xfrm>
              <a:prstGeom prst="rect">
                <a:avLst/>
              </a:prstGeom>
              <a:blipFill>
                <a:blip r:embed="rId7"/>
                <a:stretch>
                  <a:fillRect t="-10000" b="-2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6" name="TextBox 45">
                <a:extLst>
                  <a:ext uri="{FF2B5EF4-FFF2-40B4-BE49-F238E27FC236}">
                    <a16:creationId xmlns:a16="http://schemas.microsoft.com/office/drawing/2014/main" id="{944DDE7A-65D4-91CB-52E1-E0CDBC839497}"/>
                  </a:ext>
                </a:extLst>
              </p:cNvPr>
              <p:cNvSpPr txBox="1"/>
              <p:nvPr/>
            </p:nvSpPr>
            <p:spPr>
              <a:xfrm>
                <a:off x="2812959" y="3311210"/>
                <a:ext cx="1422556" cy="369332"/>
              </a:xfrm>
              <a:prstGeom prst="rect">
                <a:avLst/>
              </a:prstGeom>
              <a:noFill/>
            </p:spPr>
            <p:txBody>
              <a:bodyPr wrap="square" rtlCol="0">
                <a:spAutoFit/>
              </a:bodyPr>
              <a:lstStyle/>
              <a:p>
                <a:pPr algn="ctr"/>
                <a:r>
                  <a:rPr lang="en-US" b="1" dirty="0">
                    <a:solidFill>
                      <a:srgbClr val="FF0000"/>
                    </a:solidFill>
                  </a:rPr>
                  <a:t>Weights </a:t>
                </a:r>
                <a14:m>
                  <m:oMath xmlns:m="http://schemas.openxmlformats.org/officeDocument/2006/math">
                    <m:r>
                      <a:rPr lang="en-US" b="1" i="1" smtClean="0">
                        <a:solidFill>
                          <a:srgbClr val="FF0000"/>
                        </a:solidFill>
                        <a:latin typeface="Cambria Math" panose="02040503050406030204" pitchFamily="18" charset="0"/>
                        <a:ea typeface="Cambria Math" panose="02040503050406030204" pitchFamily="18" charset="0"/>
                      </a:rPr>
                      <m:t>𝝓</m:t>
                    </m:r>
                  </m:oMath>
                </a14:m>
                <a:endParaRPr lang="en-US" b="1" dirty="0">
                  <a:solidFill>
                    <a:srgbClr val="FF0000"/>
                  </a:solidFill>
                </a:endParaRPr>
              </a:p>
            </p:txBody>
          </p:sp>
        </mc:Choice>
        <mc:Fallback xmlns="">
          <p:sp>
            <p:nvSpPr>
              <p:cNvPr id="46" name="TextBox 45">
                <a:extLst>
                  <a:ext uri="{FF2B5EF4-FFF2-40B4-BE49-F238E27FC236}">
                    <a16:creationId xmlns:a16="http://schemas.microsoft.com/office/drawing/2014/main" id="{944DDE7A-65D4-91CB-52E1-E0CDBC839497}"/>
                  </a:ext>
                </a:extLst>
              </p:cNvPr>
              <p:cNvSpPr txBox="1">
                <a:spLocks noRot="1" noChangeAspect="1" noMove="1" noResize="1" noEditPoints="1" noAdjustHandles="1" noChangeArrowheads="1" noChangeShapeType="1" noTextEdit="1"/>
              </p:cNvSpPr>
              <p:nvPr/>
            </p:nvSpPr>
            <p:spPr>
              <a:xfrm>
                <a:off x="2812959" y="3311210"/>
                <a:ext cx="1422556" cy="369332"/>
              </a:xfrm>
              <a:prstGeom prst="rect">
                <a:avLst/>
              </a:prstGeom>
              <a:blipFill>
                <a:blip r:embed="rId8"/>
                <a:stretch>
                  <a:fillRect t="-8197" b="-24590"/>
                </a:stretch>
              </a:blipFill>
            </p:spPr>
            <p:txBody>
              <a:bodyPr/>
              <a:lstStyle/>
              <a:p>
                <a:r>
                  <a:rPr lang="en-US">
                    <a:noFill/>
                  </a:rPr>
                  <a:t> </a:t>
                </a:r>
              </a:p>
            </p:txBody>
          </p:sp>
        </mc:Fallback>
      </mc:AlternateContent>
      <p:cxnSp>
        <p:nvCxnSpPr>
          <p:cNvPr id="47" name="Straight Arrow Connector 46">
            <a:extLst>
              <a:ext uri="{FF2B5EF4-FFF2-40B4-BE49-F238E27FC236}">
                <a16:creationId xmlns:a16="http://schemas.microsoft.com/office/drawing/2014/main" id="{7F057D61-56DE-B903-5691-1AEBC1F2E198}"/>
              </a:ext>
            </a:extLst>
          </p:cNvPr>
          <p:cNvCxnSpPr>
            <a:cxnSpLocks/>
          </p:cNvCxnSpPr>
          <p:nvPr/>
        </p:nvCxnSpPr>
        <p:spPr>
          <a:xfrm>
            <a:off x="6646488" y="3436901"/>
            <a:ext cx="346948" cy="0"/>
          </a:xfrm>
          <a:prstGeom prst="straightConnector1">
            <a:avLst/>
          </a:prstGeom>
          <a:ln w="38100">
            <a:solidFill>
              <a:srgbClr val="FF0000"/>
            </a:solidFill>
            <a:prstDash val="sysDot"/>
            <a:tailEnd type="triangle"/>
          </a:ln>
        </p:spPr>
        <p:style>
          <a:lnRef idx="1">
            <a:schemeClr val="dk1"/>
          </a:lnRef>
          <a:fillRef idx="0">
            <a:schemeClr val="dk1"/>
          </a:fillRef>
          <a:effectRef idx="0">
            <a:schemeClr val="dk1"/>
          </a:effectRef>
          <a:fontRef idx="minor">
            <a:schemeClr val="tx1"/>
          </a:fontRef>
        </p:style>
      </p:cxnSp>
      <p:cxnSp>
        <p:nvCxnSpPr>
          <p:cNvPr id="49" name="Straight Arrow Connector 48">
            <a:extLst>
              <a:ext uri="{FF2B5EF4-FFF2-40B4-BE49-F238E27FC236}">
                <a16:creationId xmlns:a16="http://schemas.microsoft.com/office/drawing/2014/main" id="{2ABF814C-F9A7-7FFF-126D-7633B2EB0FA5}"/>
              </a:ext>
            </a:extLst>
          </p:cNvPr>
          <p:cNvCxnSpPr>
            <a:cxnSpLocks/>
          </p:cNvCxnSpPr>
          <p:nvPr/>
        </p:nvCxnSpPr>
        <p:spPr>
          <a:xfrm>
            <a:off x="3517125" y="3175645"/>
            <a:ext cx="0" cy="260978"/>
          </a:xfrm>
          <a:prstGeom prst="straightConnector1">
            <a:avLst/>
          </a:prstGeom>
          <a:ln w="38100">
            <a:solidFill>
              <a:srgbClr val="FF0000"/>
            </a:solidFill>
            <a:prstDash val="sysDot"/>
            <a:tailEnd type="triangle"/>
          </a:ln>
        </p:spPr>
        <p:style>
          <a:lnRef idx="1">
            <a:schemeClr val="dk1"/>
          </a:lnRef>
          <a:fillRef idx="0">
            <a:schemeClr val="dk1"/>
          </a:fillRef>
          <a:effectRef idx="0">
            <a:schemeClr val="dk1"/>
          </a:effectRef>
          <a:fontRef idx="minor">
            <a:schemeClr val="tx1"/>
          </a:fontRef>
        </p:style>
      </p:cxnSp>
      <p:cxnSp>
        <p:nvCxnSpPr>
          <p:cNvPr id="53" name="Straight Arrow Connector 52">
            <a:extLst>
              <a:ext uri="{FF2B5EF4-FFF2-40B4-BE49-F238E27FC236}">
                <a16:creationId xmlns:a16="http://schemas.microsoft.com/office/drawing/2014/main" id="{C668F7C5-CC19-1120-DF54-E36D6BBF0C57}"/>
              </a:ext>
            </a:extLst>
          </p:cNvPr>
          <p:cNvCxnSpPr>
            <a:cxnSpLocks/>
          </p:cNvCxnSpPr>
          <p:nvPr/>
        </p:nvCxnSpPr>
        <p:spPr>
          <a:xfrm flipV="1">
            <a:off x="5811936" y="3658901"/>
            <a:ext cx="0" cy="270194"/>
          </a:xfrm>
          <a:prstGeom prst="straightConnector1">
            <a:avLst/>
          </a:prstGeom>
          <a:ln w="38100">
            <a:solidFill>
              <a:srgbClr val="FF0000"/>
            </a:solidFill>
            <a:prstDash val="sysDot"/>
            <a:tailEnd type="triangle"/>
          </a:ln>
        </p:spPr>
        <p:style>
          <a:lnRef idx="1">
            <a:schemeClr val="dk1"/>
          </a:lnRef>
          <a:fillRef idx="0">
            <a:schemeClr val="dk1"/>
          </a:fillRef>
          <a:effectRef idx="0">
            <a:schemeClr val="dk1"/>
          </a:effectRef>
          <a:fontRef idx="minor">
            <a:schemeClr val="tx1"/>
          </a:fontRef>
        </p:style>
      </p:cxnSp>
      <p:cxnSp>
        <p:nvCxnSpPr>
          <p:cNvPr id="56" name="Straight Arrow Connector 55">
            <a:extLst>
              <a:ext uri="{FF2B5EF4-FFF2-40B4-BE49-F238E27FC236}">
                <a16:creationId xmlns:a16="http://schemas.microsoft.com/office/drawing/2014/main" id="{4BC8DFF0-3522-BE13-CB57-46DDEDDCAE1F}"/>
              </a:ext>
            </a:extLst>
          </p:cNvPr>
          <p:cNvCxnSpPr>
            <a:cxnSpLocks/>
          </p:cNvCxnSpPr>
          <p:nvPr/>
        </p:nvCxnSpPr>
        <p:spPr>
          <a:xfrm flipV="1">
            <a:off x="5796116" y="3058930"/>
            <a:ext cx="0" cy="155416"/>
          </a:xfrm>
          <a:prstGeom prst="straightConnector1">
            <a:avLst/>
          </a:prstGeom>
          <a:ln w="38100">
            <a:solidFill>
              <a:srgbClr val="FF0000"/>
            </a:solidFill>
            <a:prstDash val="sysDot"/>
            <a:tailEnd type="triangle"/>
          </a:ln>
        </p:spPr>
        <p:style>
          <a:lnRef idx="1">
            <a:schemeClr val="dk1"/>
          </a:lnRef>
          <a:fillRef idx="0">
            <a:schemeClr val="dk1"/>
          </a:fillRef>
          <a:effectRef idx="0">
            <a:schemeClr val="dk1"/>
          </a:effectRef>
          <a:fontRef idx="minor">
            <a:schemeClr val="tx1"/>
          </a:fontRef>
        </p:style>
      </p:cxnSp>
      <p:cxnSp>
        <p:nvCxnSpPr>
          <p:cNvPr id="59" name="Straight Arrow Connector 58">
            <a:extLst>
              <a:ext uri="{FF2B5EF4-FFF2-40B4-BE49-F238E27FC236}">
                <a16:creationId xmlns:a16="http://schemas.microsoft.com/office/drawing/2014/main" id="{610EBE8F-6799-149F-537A-DB46BF13CB19}"/>
              </a:ext>
            </a:extLst>
          </p:cNvPr>
          <p:cNvCxnSpPr>
            <a:cxnSpLocks/>
          </p:cNvCxnSpPr>
          <p:nvPr/>
        </p:nvCxnSpPr>
        <p:spPr>
          <a:xfrm flipH="1" flipV="1">
            <a:off x="4426082" y="3058930"/>
            <a:ext cx="1132031" cy="10518"/>
          </a:xfrm>
          <a:prstGeom prst="straightConnector1">
            <a:avLst/>
          </a:prstGeom>
          <a:ln w="38100">
            <a:solidFill>
              <a:srgbClr val="FF0000"/>
            </a:solidFill>
            <a:prstDash val="sysDot"/>
            <a:tailEnd type="triangle"/>
          </a:ln>
        </p:spPr>
        <p:style>
          <a:lnRef idx="1">
            <a:schemeClr val="dk1"/>
          </a:lnRef>
          <a:fillRef idx="0">
            <a:schemeClr val="dk1"/>
          </a:fillRef>
          <a:effectRef idx="0">
            <a:schemeClr val="dk1"/>
          </a:effectRef>
          <a:fontRef idx="minor">
            <a:schemeClr val="tx1"/>
          </a:fontRef>
        </p:style>
      </p:cxnSp>
      <p:pic>
        <p:nvPicPr>
          <p:cNvPr id="61" name="Picture 60" descr="A close up of a dog&#10;&#10;Description automatically generated">
            <a:extLst>
              <a:ext uri="{FF2B5EF4-FFF2-40B4-BE49-F238E27FC236}">
                <a16:creationId xmlns:a16="http://schemas.microsoft.com/office/drawing/2014/main" id="{779CF3F3-A3A9-81FD-715B-F9E63D1FD150}"/>
              </a:ext>
            </a:extLst>
          </p:cNvPr>
          <p:cNvPicPr>
            <a:picLocks noChangeAspect="1"/>
          </p:cNvPicPr>
          <p:nvPr/>
        </p:nvPicPr>
        <p:blipFill>
          <a:blip r:embed="rId4"/>
          <a:stretch>
            <a:fillRect/>
          </a:stretch>
        </p:blipFill>
        <p:spPr>
          <a:xfrm>
            <a:off x="9097669" y="4057658"/>
            <a:ext cx="797523" cy="801285"/>
          </a:xfrm>
          <a:prstGeom prst="rect">
            <a:avLst/>
          </a:prstGeom>
        </p:spPr>
      </p:pic>
      <p:grpSp>
        <p:nvGrpSpPr>
          <p:cNvPr id="62" name="Group 61">
            <a:extLst>
              <a:ext uri="{FF2B5EF4-FFF2-40B4-BE49-F238E27FC236}">
                <a16:creationId xmlns:a16="http://schemas.microsoft.com/office/drawing/2014/main" id="{C74B5405-F2B7-EA73-E70A-6DBF67895034}"/>
              </a:ext>
            </a:extLst>
          </p:cNvPr>
          <p:cNvGrpSpPr/>
          <p:nvPr/>
        </p:nvGrpSpPr>
        <p:grpSpPr>
          <a:xfrm>
            <a:off x="9083042" y="2583468"/>
            <a:ext cx="2690949" cy="1017417"/>
            <a:chOff x="1706880" y="4689475"/>
            <a:chExt cx="2690949" cy="1017417"/>
          </a:xfrm>
        </p:grpSpPr>
        <p:pic>
          <p:nvPicPr>
            <p:cNvPr id="63" name="Picture 62" descr="A close up of a dog&#10;&#10;Description automatically generated">
              <a:extLst>
                <a:ext uri="{FF2B5EF4-FFF2-40B4-BE49-F238E27FC236}">
                  <a16:creationId xmlns:a16="http://schemas.microsoft.com/office/drawing/2014/main" id="{34A7E2EA-79FD-B191-323D-7DF968C82B2C}"/>
                </a:ext>
              </a:extLst>
            </p:cNvPr>
            <p:cNvPicPr>
              <a:picLocks noChangeAspect="1"/>
            </p:cNvPicPr>
            <p:nvPr/>
          </p:nvPicPr>
          <p:blipFill>
            <a:blip r:embed="rId4"/>
            <a:stretch>
              <a:fillRect/>
            </a:stretch>
          </p:blipFill>
          <p:spPr>
            <a:xfrm>
              <a:off x="1805894" y="4793663"/>
              <a:ext cx="797523" cy="801285"/>
            </a:xfrm>
            <a:prstGeom prst="rect">
              <a:avLst/>
            </a:prstGeom>
          </p:spPr>
        </p:pic>
        <p:sp>
          <p:nvSpPr>
            <p:cNvPr id="66" name="Rectangle: Rounded Corners 65">
              <a:extLst>
                <a:ext uri="{FF2B5EF4-FFF2-40B4-BE49-F238E27FC236}">
                  <a16:creationId xmlns:a16="http://schemas.microsoft.com/office/drawing/2014/main" id="{9D6C7268-F8CE-F2C4-9995-12FEF2549E8D}"/>
                </a:ext>
              </a:extLst>
            </p:cNvPr>
            <p:cNvSpPr/>
            <p:nvPr/>
          </p:nvSpPr>
          <p:spPr>
            <a:xfrm>
              <a:off x="1706880" y="4689475"/>
              <a:ext cx="2690949" cy="1017417"/>
            </a:xfrm>
            <a:prstGeom prst="roundRect">
              <a:avLst>
                <a:gd name="adj" fmla="val 6396"/>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67" name="Picture 66" descr="A close up of a dog&#10;&#10;Description automatically generated">
            <a:extLst>
              <a:ext uri="{FF2B5EF4-FFF2-40B4-BE49-F238E27FC236}">
                <a16:creationId xmlns:a16="http://schemas.microsoft.com/office/drawing/2014/main" id="{F5588629-B8E9-2B41-D330-C45942E6F62F}"/>
              </a:ext>
            </a:extLst>
          </p:cNvPr>
          <p:cNvPicPr>
            <a:picLocks noChangeAspect="1"/>
          </p:cNvPicPr>
          <p:nvPr/>
        </p:nvPicPr>
        <p:blipFill>
          <a:blip r:embed="rId4"/>
          <a:stretch>
            <a:fillRect/>
          </a:stretch>
        </p:blipFill>
        <p:spPr>
          <a:xfrm>
            <a:off x="916364" y="2153006"/>
            <a:ext cx="1441081" cy="1447879"/>
          </a:xfrm>
          <a:prstGeom prst="rect">
            <a:avLst/>
          </a:prstGeom>
        </p:spPr>
      </p:pic>
      <p:sp>
        <p:nvSpPr>
          <p:cNvPr id="68" name="TextBox 67">
            <a:extLst>
              <a:ext uri="{FF2B5EF4-FFF2-40B4-BE49-F238E27FC236}">
                <a16:creationId xmlns:a16="http://schemas.microsoft.com/office/drawing/2014/main" id="{C56D8A46-727C-D52A-3E13-3F9D7003454E}"/>
              </a:ext>
            </a:extLst>
          </p:cNvPr>
          <p:cNvSpPr txBox="1"/>
          <p:nvPr/>
        </p:nvSpPr>
        <p:spPr>
          <a:xfrm>
            <a:off x="9383358" y="2185912"/>
            <a:ext cx="2090316" cy="369332"/>
          </a:xfrm>
          <a:prstGeom prst="rect">
            <a:avLst/>
          </a:prstGeom>
          <a:noFill/>
        </p:spPr>
        <p:txBody>
          <a:bodyPr wrap="none" rtlCol="0">
            <a:spAutoFit/>
          </a:bodyPr>
          <a:lstStyle/>
          <a:p>
            <a:r>
              <a:rPr lang="en-US" dirty="0"/>
              <a:t>Large Image Dataset</a:t>
            </a:r>
          </a:p>
        </p:txBody>
      </p:sp>
      <p:pic>
        <p:nvPicPr>
          <p:cNvPr id="70" name="Picture 69">
            <a:extLst>
              <a:ext uri="{FF2B5EF4-FFF2-40B4-BE49-F238E27FC236}">
                <a16:creationId xmlns:a16="http://schemas.microsoft.com/office/drawing/2014/main" id="{C532E0E7-4F82-B341-8FCF-ABE5AFE5B99B}"/>
              </a:ext>
            </a:extLst>
          </p:cNvPr>
          <p:cNvPicPr>
            <a:picLocks noChangeAspect="1"/>
          </p:cNvPicPr>
          <p:nvPr/>
        </p:nvPicPr>
        <p:blipFill>
          <a:blip r:embed="rId9"/>
          <a:stretch>
            <a:fillRect/>
          </a:stretch>
        </p:blipFill>
        <p:spPr>
          <a:xfrm>
            <a:off x="10036071" y="2681750"/>
            <a:ext cx="804652" cy="801285"/>
          </a:xfrm>
          <a:prstGeom prst="rect">
            <a:avLst/>
          </a:prstGeom>
        </p:spPr>
      </p:pic>
      <p:sp>
        <p:nvSpPr>
          <p:cNvPr id="71" name="TextBox 70">
            <a:extLst>
              <a:ext uri="{FF2B5EF4-FFF2-40B4-BE49-F238E27FC236}">
                <a16:creationId xmlns:a16="http://schemas.microsoft.com/office/drawing/2014/main" id="{E791143E-6804-E33D-C91D-187ADFBC472B}"/>
              </a:ext>
            </a:extLst>
          </p:cNvPr>
          <p:cNvSpPr txBox="1"/>
          <p:nvPr/>
        </p:nvSpPr>
        <p:spPr>
          <a:xfrm>
            <a:off x="11055525" y="2659803"/>
            <a:ext cx="503664" cy="646331"/>
          </a:xfrm>
          <a:prstGeom prst="rect">
            <a:avLst/>
          </a:prstGeom>
          <a:noFill/>
        </p:spPr>
        <p:txBody>
          <a:bodyPr wrap="none" rtlCol="0">
            <a:spAutoFit/>
          </a:bodyPr>
          <a:lstStyle/>
          <a:p>
            <a:r>
              <a:rPr lang="en-US" sz="3600"/>
              <a:t>…</a:t>
            </a:r>
          </a:p>
        </p:txBody>
      </p:sp>
    </p:spTree>
    <p:extLst>
      <p:ext uri="{BB962C8B-B14F-4D97-AF65-F5344CB8AC3E}">
        <p14:creationId xmlns:p14="http://schemas.microsoft.com/office/powerpoint/2010/main" val="3395023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F534CA-CBEE-660D-DB7B-3C8C8E622B7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78FC798-DA97-88C2-BBCB-2A8A2439CF49}"/>
              </a:ext>
            </a:extLst>
          </p:cNvPr>
          <p:cNvSpPr>
            <a:spLocks noGrp="1"/>
          </p:cNvSpPr>
          <p:nvPr>
            <p:ph type="title"/>
          </p:nvPr>
        </p:nvSpPr>
        <p:spPr>
          <a:xfrm>
            <a:off x="838199" y="365125"/>
            <a:ext cx="10515601" cy="1325563"/>
          </a:xfrm>
        </p:spPr>
        <p:txBody>
          <a:bodyPr>
            <a:normAutofit/>
          </a:bodyPr>
          <a:lstStyle/>
          <a:p>
            <a:r>
              <a:rPr lang="en-US" sz="3600" dirty="0"/>
              <a:t>ID Preservation with Learned Condition Encoders</a:t>
            </a:r>
          </a:p>
        </p:txBody>
      </p:sp>
      <p:sp>
        <p:nvSpPr>
          <p:cNvPr id="4" name="TextBox 3">
            <a:extLst>
              <a:ext uri="{FF2B5EF4-FFF2-40B4-BE49-F238E27FC236}">
                <a16:creationId xmlns:a16="http://schemas.microsoft.com/office/drawing/2014/main" id="{DC461EE9-B578-DEF8-5419-42D268F53DDC}"/>
              </a:ext>
            </a:extLst>
          </p:cNvPr>
          <p:cNvSpPr txBox="1"/>
          <p:nvPr/>
        </p:nvSpPr>
        <p:spPr>
          <a:xfrm>
            <a:off x="773744" y="6292820"/>
            <a:ext cx="5821116" cy="400110"/>
          </a:xfrm>
          <a:prstGeom prst="rect">
            <a:avLst/>
          </a:prstGeom>
          <a:noFill/>
        </p:spPr>
        <p:txBody>
          <a:bodyPr wrap="square" rtlCol="0">
            <a:spAutoFit/>
          </a:bodyPr>
          <a:lstStyle/>
          <a:p>
            <a:r>
              <a:rPr lang="en-US" sz="1000" dirty="0" err="1"/>
              <a:t>FastComposer</a:t>
            </a:r>
            <a:r>
              <a:rPr lang="en-US" sz="1000" dirty="0"/>
              <a:t>: Tuning-Free Multi-Subject Image Generation with Localized Attention,</a:t>
            </a:r>
            <a:br>
              <a:rPr lang="en-US" sz="1000" dirty="0"/>
            </a:br>
            <a:r>
              <a:rPr lang="en-US" sz="1000" dirty="0"/>
              <a:t>Gal et al., </a:t>
            </a:r>
            <a:r>
              <a:rPr lang="en-US" sz="1000" dirty="0" err="1"/>
              <a:t>ArXiv</a:t>
            </a:r>
            <a:r>
              <a:rPr lang="en-US" sz="1000" dirty="0"/>
              <a:t> May 2023</a:t>
            </a:r>
          </a:p>
        </p:txBody>
      </p:sp>
      <p:pic>
        <p:nvPicPr>
          <p:cNvPr id="6" name="Picture 5">
            <a:extLst>
              <a:ext uri="{FF2B5EF4-FFF2-40B4-BE49-F238E27FC236}">
                <a16:creationId xmlns:a16="http://schemas.microsoft.com/office/drawing/2014/main" id="{3E2C6F54-7030-A5C0-DCBB-9DB1C599F1F3}"/>
              </a:ext>
            </a:extLst>
          </p:cNvPr>
          <p:cNvPicPr>
            <a:picLocks noChangeAspect="1"/>
          </p:cNvPicPr>
          <p:nvPr/>
        </p:nvPicPr>
        <p:blipFill rotWithShape="1">
          <a:blip r:embed="rId3"/>
          <a:srcRect r="81055"/>
          <a:stretch/>
        </p:blipFill>
        <p:spPr>
          <a:xfrm>
            <a:off x="2077162" y="1864864"/>
            <a:ext cx="2033286" cy="4290375"/>
          </a:xfrm>
          <a:prstGeom prst="rect">
            <a:avLst/>
          </a:prstGeom>
        </p:spPr>
      </p:pic>
      <p:pic>
        <p:nvPicPr>
          <p:cNvPr id="3" name="Picture 2">
            <a:extLst>
              <a:ext uri="{FF2B5EF4-FFF2-40B4-BE49-F238E27FC236}">
                <a16:creationId xmlns:a16="http://schemas.microsoft.com/office/drawing/2014/main" id="{5FA057B1-D322-A5A9-9D1C-401C194BC506}"/>
              </a:ext>
            </a:extLst>
          </p:cNvPr>
          <p:cNvPicPr>
            <a:picLocks noChangeAspect="1"/>
          </p:cNvPicPr>
          <p:nvPr/>
        </p:nvPicPr>
        <p:blipFill rotWithShape="1">
          <a:blip r:embed="rId3"/>
          <a:srcRect l="46259"/>
          <a:stretch/>
        </p:blipFill>
        <p:spPr>
          <a:xfrm>
            <a:off x="4288556" y="1864863"/>
            <a:ext cx="5767754" cy="4290375"/>
          </a:xfrm>
          <a:prstGeom prst="rect">
            <a:avLst/>
          </a:prstGeom>
        </p:spPr>
      </p:pic>
      <p:sp>
        <p:nvSpPr>
          <p:cNvPr id="9" name="TextBox 8">
            <a:extLst>
              <a:ext uri="{FF2B5EF4-FFF2-40B4-BE49-F238E27FC236}">
                <a16:creationId xmlns:a16="http://schemas.microsoft.com/office/drawing/2014/main" id="{07A72D86-D767-E058-9D38-BBDC39588A36}"/>
              </a:ext>
            </a:extLst>
          </p:cNvPr>
          <p:cNvSpPr txBox="1"/>
          <p:nvPr/>
        </p:nvSpPr>
        <p:spPr>
          <a:xfrm>
            <a:off x="6013164" y="1351221"/>
            <a:ext cx="931665" cy="584775"/>
          </a:xfrm>
          <a:prstGeom prst="rect">
            <a:avLst/>
          </a:prstGeom>
          <a:noFill/>
        </p:spPr>
        <p:txBody>
          <a:bodyPr wrap="none" rtlCol="0">
            <a:spAutoFit/>
          </a:bodyPr>
          <a:lstStyle/>
          <a:p>
            <a:pPr algn="ctr"/>
            <a:r>
              <a:rPr lang="en-US" sz="1600" dirty="0"/>
              <a:t>Denoiser</a:t>
            </a:r>
            <a:br>
              <a:rPr lang="en-US" sz="1600" dirty="0"/>
            </a:br>
            <a:r>
              <a:rPr lang="en-US" sz="1600" dirty="0"/>
              <a:t>Weights</a:t>
            </a:r>
          </a:p>
        </p:txBody>
      </p:sp>
      <p:sp>
        <p:nvSpPr>
          <p:cNvPr id="10" name="TextBox 9">
            <a:extLst>
              <a:ext uri="{FF2B5EF4-FFF2-40B4-BE49-F238E27FC236}">
                <a16:creationId xmlns:a16="http://schemas.microsoft.com/office/drawing/2014/main" id="{CA5F1F06-9959-31A0-D076-627CCD93DB94}"/>
              </a:ext>
            </a:extLst>
          </p:cNvPr>
          <p:cNvSpPr txBox="1"/>
          <p:nvPr/>
        </p:nvSpPr>
        <p:spPr>
          <a:xfrm>
            <a:off x="4426108" y="1344270"/>
            <a:ext cx="1124026" cy="584775"/>
          </a:xfrm>
          <a:prstGeom prst="rect">
            <a:avLst/>
          </a:prstGeom>
          <a:noFill/>
        </p:spPr>
        <p:txBody>
          <a:bodyPr wrap="none" rtlCol="0">
            <a:spAutoFit/>
          </a:bodyPr>
          <a:lstStyle/>
          <a:p>
            <a:pPr algn="ctr"/>
            <a:r>
              <a:rPr lang="en-US" sz="1600" dirty="0"/>
              <a:t>Text</a:t>
            </a:r>
            <a:br>
              <a:rPr lang="en-US" sz="1600" dirty="0"/>
            </a:br>
            <a:r>
              <a:rPr lang="en-US" sz="1600" dirty="0"/>
              <a:t>Embedding</a:t>
            </a:r>
          </a:p>
        </p:txBody>
      </p:sp>
      <p:sp>
        <p:nvSpPr>
          <p:cNvPr id="11" name="TextBox 10">
            <a:extLst>
              <a:ext uri="{FF2B5EF4-FFF2-40B4-BE49-F238E27FC236}">
                <a16:creationId xmlns:a16="http://schemas.microsoft.com/office/drawing/2014/main" id="{B76C7698-3FBA-B913-B229-FE9E9CB1A4FC}"/>
              </a:ext>
            </a:extLst>
          </p:cNvPr>
          <p:cNvSpPr txBox="1"/>
          <p:nvPr/>
        </p:nvSpPr>
        <p:spPr>
          <a:xfrm>
            <a:off x="7407859" y="1347168"/>
            <a:ext cx="1044004" cy="584775"/>
          </a:xfrm>
          <a:prstGeom prst="rect">
            <a:avLst/>
          </a:prstGeom>
          <a:noFill/>
        </p:spPr>
        <p:txBody>
          <a:bodyPr wrap="none" rtlCol="0">
            <a:spAutoFit/>
          </a:bodyPr>
          <a:lstStyle/>
          <a:p>
            <a:pPr algn="ctr"/>
            <a:r>
              <a:rPr lang="en-US" sz="1600" dirty="0"/>
              <a:t>Text </a:t>
            </a:r>
            <a:r>
              <a:rPr lang="en-US" sz="1600" dirty="0" err="1"/>
              <a:t>Emb</a:t>
            </a:r>
            <a:r>
              <a:rPr lang="en-US" sz="1600" dirty="0"/>
              <a:t>.,</a:t>
            </a:r>
            <a:br>
              <a:rPr lang="en-US" sz="1600" dirty="0"/>
            </a:br>
            <a:r>
              <a:rPr lang="en-US" sz="1600" dirty="0"/>
              <a:t>Key, Val.</a:t>
            </a:r>
          </a:p>
        </p:txBody>
      </p:sp>
      <p:sp>
        <p:nvSpPr>
          <p:cNvPr id="12" name="TextBox 11">
            <a:extLst>
              <a:ext uri="{FF2B5EF4-FFF2-40B4-BE49-F238E27FC236}">
                <a16:creationId xmlns:a16="http://schemas.microsoft.com/office/drawing/2014/main" id="{44F61944-478B-1682-C2B7-FC97F53EB2C4}"/>
              </a:ext>
            </a:extLst>
          </p:cNvPr>
          <p:cNvSpPr txBox="1"/>
          <p:nvPr/>
        </p:nvSpPr>
        <p:spPr>
          <a:xfrm>
            <a:off x="8838089" y="1344269"/>
            <a:ext cx="995785" cy="584775"/>
          </a:xfrm>
          <a:prstGeom prst="rect">
            <a:avLst/>
          </a:prstGeom>
          <a:noFill/>
        </p:spPr>
        <p:txBody>
          <a:bodyPr wrap="none" rtlCol="0">
            <a:spAutoFit/>
          </a:bodyPr>
          <a:lstStyle/>
          <a:p>
            <a:pPr algn="ctr"/>
            <a:r>
              <a:rPr lang="en-US" sz="1600" dirty="0"/>
              <a:t>Condition</a:t>
            </a:r>
            <a:br>
              <a:rPr lang="en-US" sz="1600" dirty="0"/>
            </a:br>
            <a:r>
              <a:rPr lang="en-US" sz="1600" dirty="0"/>
              <a:t>Encoder</a:t>
            </a:r>
          </a:p>
        </p:txBody>
      </p:sp>
    </p:spTree>
    <p:extLst>
      <p:ext uri="{BB962C8B-B14F-4D97-AF65-F5344CB8AC3E}">
        <p14:creationId xmlns:p14="http://schemas.microsoft.com/office/powerpoint/2010/main" val="17986003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1402EE-9FF0-D7B2-863F-3D6AB4C1914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6B3F3EB-44BE-C0EA-923C-DF5646DB8827}"/>
              </a:ext>
            </a:extLst>
          </p:cNvPr>
          <p:cNvSpPr>
            <a:spLocks noGrp="1"/>
          </p:cNvSpPr>
          <p:nvPr>
            <p:ph type="title"/>
          </p:nvPr>
        </p:nvSpPr>
        <p:spPr>
          <a:xfrm>
            <a:off x="838199" y="365125"/>
            <a:ext cx="10515601" cy="1325563"/>
          </a:xfrm>
        </p:spPr>
        <p:txBody>
          <a:bodyPr>
            <a:normAutofit/>
          </a:bodyPr>
          <a:lstStyle/>
          <a:p>
            <a:r>
              <a:rPr lang="en-US" sz="3600" dirty="0"/>
              <a:t>ID Preservation with Learned Condition Encoders</a:t>
            </a:r>
          </a:p>
        </p:txBody>
      </p:sp>
      <p:sp>
        <p:nvSpPr>
          <p:cNvPr id="5" name="TextBox 4">
            <a:extLst>
              <a:ext uri="{FF2B5EF4-FFF2-40B4-BE49-F238E27FC236}">
                <a16:creationId xmlns:a16="http://schemas.microsoft.com/office/drawing/2014/main" id="{B7DB88EF-FA9F-EA89-6217-59F75898E600}"/>
              </a:ext>
            </a:extLst>
          </p:cNvPr>
          <p:cNvSpPr txBox="1"/>
          <p:nvPr/>
        </p:nvSpPr>
        <p:spPr>
          <a:xfrm>
            <a:off x="729174" y="6360991"/>
            <a:ext cx="5821116" cy="400110"/>
          </a:xfrm>
          <a:prstGeom prst="rect">
            <a:avLst/>
          </a:prstGeom>
          <a:noFill/>
        </p:spPr>
        <p:txBody>
          <a:bodyPr wrap="square" rtlCol="0">
            <a:spAutoFit/>
          </a:bodyPr>
          <a:lstStyle/>
          <a:p>
            <a:r>
              <a:rPr lang="en-US" sz="1000" dirty="0"/>
              <a:t>BLIP-Diffusion: Pre-trained Subject Representation for Controllable Text-to-Image Generation and Editing,</a:t>
            </a:r>
            <a:br>
              <a:rPr lang="en-US" sz="1000" dirty="0"/>
            </a:br>
            <a:r>
              <a:rPr lang="en-US" sz="1000" dirty="0"/>
              <a:t>Li et al.,  </a:t>
            </a:r>
            <a:r>
              <a:rPr lang="en-US" sz="1000" dirty="0" err="1"/>
              <a:t>NeurIPS</a:t>
            </a:r>
            <a:r>
              <a:rPr lang="en-US" sz="1000" dirty="0"/>
              <a:t> 2024</a:t>
            </a:r>
          </a:p>
        </p:txBody>
      </p:sp>
      <p:pic>
        <p:nvPicPr>
          <p:cNvPr id="17" name="Picture 16">
            <a:extLst>
              <a:ext uri="{FF2B5EF4-FFF2-40B4-BE49-F238E27FC236}">
                <a16:creationId xmlns:a16="http://schemas.microsoft.com/office/drawing/2014/main" id="{584DB39C-FCE0-2323-494B-02A502D8C7E3}"/>
              </a:ext>
            </a:extLst>
          </p:cNvPr>
          <p:cNvPicPr>
            <a:picLocks noChangeAspect="1"/>
          </p:cNvPicPr>
          <p:nvPr/>
        </p:nvPicPr>
        <p:blipFill>
          <a:blip r:embed="rId3"/>
          <a:stretch>
            <a:fillRect/>
          </a:stretch>
        </p:blipFill>
        <p:spPr>
          <a:xfrm>
            <a:off x="313528" y="2334860"/>
            <a:ext cx="11564943" cy="2698666"/>
          </a:xfrm>
          <a:prstGeom prst="rect">
            <a:avLst/>
          </a:prstGeom>
        </p:spPr>
      </p:pic>
    </p:spTree>
    <p:extLst>
      <p:ext uri="{BB962C8B-B14F-4D97-AF65-F5344CB8AC3E}">
        <p14:creationId xmlns:p14="http://schemas.microsoft.com/office/powerpoint/2010/main" val="23579357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0" name="Straight Arrow Connector 39">
            <a:extLst>
              <a:ext uri="{FF2B5EF4-FFF2-40B4-BE49-F238E27FC236}">
                <a16:creationId xmlns:a16="http://schemas.microsoft.com/office/drawing/2014/main" id="{F27EEBA7-6E5E-18BE-7617-09E819C5A014}"/>
              </a:ext>
            </a:extLst>
          </p:cNvPr>
          <p:cNvCxnSpPr>
            <a:cxnSpLocks/>
            <a:endCxn id="17" idx="1"/>
          </p:cNvCxnSpPr>
          <p:nvPr/>
        </p:nvCxnSpPr>
        <p:spPr>
          <a:xfrm>
            <a:off x="2370505" y="2699813"/>
            <a:ext cx="1816865" cy="617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32" name="Straight Arrow Connector 31">
            <a:extLst>
              <a:ext uri="{FF2B5EF4-FFF2-40B4-BE49-F238E27FC236}">
                <a16:creationId xmlns:a16="http://schemas.microsoft.com/office/drawing/2014/main" id="{2410C63B-EDAF-A6CC-0BE0-3BC7DB00AE9B}"/>
              </a:ext>
            </a:extLst>
          </p:cNvPr>
          <p:cNvCxnSpPr>
            <a:cxnSpLocks/>
          </p:cNvCxnSpPr>
          <p:nvPr/>
        </p:nvCxnSpPr>
        <p:spPr>
          <a:xfrm>
            <a:off x="6319125" y="3235703"/>
            <a:ext cx="0" cy="1348007"/>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30" name="Straight Arrow Connector 29">
            <a:extLst>
              <a:ext uri="{FF2B5EF4-FFF2-40B4-BE49-F238E27FC236}">
                <a16:creationId xmlns:a16="http://schemas.microsoft.com/office/drawing/2014/main" id="{11263CD0-9242-6A1E-348A-33E60FA2E382}"/>
              </a:ext>
            </a:extLst>
          </p:cNvPr>
          <p:cNvCxnSpPr>
            <a:cxnSpLocks/>
          </p:cNvCxnSpPr>
          <p:nvPr/>
        </p:nvCxnSpPr>
        <p:spPr>
          <a:xfrm flipV="1">
            <a:off x="5676055" y="5081516"/>
            <a:ext cx="2595507" cy="25582"/>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2" name="Title 1">
            <a:extLst>
              <a:ext uri="{FF2B5EF4-FFF2-40B4-BE49-F238E27FC236}">
                <a16:creationId xmlns:a16="http://schemas.microsoft.com/office/drawing/2014/main" id="{8C6F2649-F5C3-5ADF-6596-FFE01AFDB840}"/>
              </a:ext>
            </a:extLst>
          </p:cNvPr>
          <p:cNvSpPr>
            <a:spLocks noGrp="1"/>
          </p:cNvSpPr>
          <p:nvPr>
            <p:ph type="title"/>
          </p:nvPr>
        </p:nvSpPr>
        <p:spPr/>
        <p:txBody>
          <a:bodyPr>
            <a:normAutofit/>
          </a:bodyPr>
          <a:lstStyle/>
          <a:p>
            <a:r>
              <a:rPr lang="en-US" sz="3600" dirty="0"/>
              <a:t>ID Preservation through Intermediate Features</a:t>
            </a:r>
          </a:p>
        </p:txBody>
      </p:sp>
      <p:sp>
        <p:nvSpPr>
          <p:cNvPr id="4" name="TextBox 3">
            <a:extLst>
              <a:ext uri="{FF2B5EF4-FFF2-40B4-BE49-F238E27FC236}">
                <a16:creationId xmlns:a16="http://schemas.microsoft.com/office/drawing/2014/main" id="{D4BA2DEA-2E63-335C-8660-9825998C7501}"/>
              </a:ext>
            </a:extLst>
          </p:cNvPr>
          <p:cNvSpPr txBox="1"/>
          <p:nvPr/>
        </p:nvSpPr>
        <p:spPr>
          <a:xfrm>
            <a:off x="349695" y="6457890"/>
            <a:ext cx="4297326" cy="400110"/>
          </a:xfrm>
          <a:prstGeom prst="rect">
            <a:avLst/>
          </a:prstGeom>
          <a:noFill/>
        </p:spPr>
        <p:txBody>
          <a:bodyPr wrap="square" rtlCol="0">
            <a:spAutoFit/>
          </a:bodyPr>
          <a:lstStyle/>
          <a:p>
            <a:r>
              <a:rPr lang="en-US" sz="1000" dirty="0"/>
              <a:t>Plug-and-Play Diffusion Features for Text-Driven Image-to-Image Translation,</a:t>
            </a:r>
            <a:br>
              <a:rPr lang="en-US" sz="1000" dirty="0"/>
            </a:br>
            <a:r>
              <a:rPr lang="en-US" sz="1000" dirty="0"/>
              <a:t>Tumanyan et al., CVPR 2023</a:t>
            </a:r>
          </a:p>
        </p:txBody>
      </p:sp>
      <p:cxnSp>
        <p:nvCxnSpPr>
          <p:cNvPr id="5" name="Straight Arrow Connector 4">
            <a:extLst>
              <a:ext uri="{FF2B5EF4-FFF2-40B4-BE49-F238E27FC236}">
                <a16:creationId xmlns:a16="http://schemas.microsoft.com/office/drawing/2014/main" id="{3CBC4EEC-72E0-6A19-2DC2-695E97E1123B}"/>
              </a:ext>
            </a:extLst>
          </p:cNvPr>
          <p:cNvCxnSpPr>
            <a:cxnSpLocks/>
          </p:cNvCxnSpPr>
          <p:nvPr/>
        </p:nvCxnSpPr>
        <p:spPr>
          <a:xfrm flipV="1">
            <a:off x="5676055" y="2702498"/>
            <a:ext cx="2595507" cy="25582"/>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6" name="Rectangle: Rounded Corners 5">
            <a:extLst>
              <a:ext uri="{FF2B5EF4-FFF2-40B4-BE49-F238E27FC236}">
                <a16:creationId xmlns:a16="http://schemas.microsoft.com/office/drawing/2014/main" id="{AD9EA0BA-E57F-2F51-021D-904B06A394EB}"/>
              </a:ext>
            </a:extLst>
          </p:cNvPr>
          <p:cNvSpPr/>
          <p:nvPr/>
        </p:nvSpPr>
        <p:spPr>
          <a:xfrm>
            <a:off x="6025521" y="2223527"/>
            <a:ext cx="1817914" cy="957943"/>
          </a:xfrm>
          <a:prstGeom prst="roundRect">
            <a:avLst/>
          </a:prstGeom>
          <a:solidFill>
            <a:schemeClr val="accent4">
              <a:lumMod val="20000"/>
              <a:lumOff val="80000"/>
            </a:schemeClr>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C9198BDB-FDA5-3B09-1329-2547D980346F}"/>
              </a:ext>
            </a:extLst>
          </p:cNvPr>
          <p:cNvSpPr txBox="1"/>
          <p:nvPr/>
        </p:nvSpPr>
        <p:spPr>
          <a:xfrm>
            <a:off x="6422158" y="2517832"/>
            <a:ext cx="1024639" cy="369332"/>
          </a:xfrm>
          <a:prstGeom prst="rect">
            <a:avLst/>
          </a:prstGeom>
          <a:noFill/>
        </p:spPr>
        <p:txBody>
          <a:bodyPr wrap="square" rtlCol="0">
            <a:spAutoFit/>
          </a:bodyPr>
          <a:lstStyle/>
          <a:p>
            <a:r>
              <a:rPr lang="en-US" dirty="0"/>
              <a:t>Denoiser</a:t>
            </a:r>
          </a:p>
        </p:txBody>
      </p:sp>
      <p:cxnSp>
        <p:nvCxnSpPr>
          <p:cNvPr id="10" name="Straight Arrow Connector 9">
            <a:extLst>
              <a:ext uri="{FF2B5EF4-FFF2-40B4-BE49-F238E27FC236}">
                <a16:creationId xmlns:a16="http://schemas.microsoft.com/office/drawing/2014/main" id="{E5B1BD11-F539-3853-DE55-25400650431D}"/>
              </a:ext>
            </a:extLst>
          </p:cNvPr>
          <p:cNvCxnSpPr>
            <a:cxnSpLocks/>
          </p:cNvCxnSpPr>
          <p:nvPr/>
        </p:nvCxnSpPr>
        <p:spPr>
          <a:xfrm flipV="1">
            <a:off x="7000190" y="5637693"/>
            <a:ext cx="0" cy="292563"/>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pic>
        <p:nvPicPr>
          <p:cNvPr id="15" name="Picture 14">
            <a:extLst>
              <a:ext uri="{FF2B5EF4-FFF2-40B4-BE49-F238E27FC236}">
                <a16:creationId xmlns:a16="http://schemas.microsoft.com/office/drawing/2014/main" id="{4B055F2B-EA91-F760-64E9-B44219467FDA}"/>
              </a:ext>
            </a:extLst>
          </p:cNvPr>
          <p:cNvPicPr>
            <a:picLocks noChangeAspect="1"/>
          </p:cNvPicPr>
          <p:nvPr/>
        </p:nvPicPr>
        <p:blipFill>
          <a:blip r:embed="rId3"/>
          <a:stretch>
            <a:fillRect/>
          </a:stretch>
        </p:blipFill>
        <p:spPr>
          <a:xfrm>
            <a:off x="947949" y="1980772"/>
            <a:ext cx="1422556" cy="1408425"/>
          </a:xfrm>
          <a:prstGeom prst="rect">
            <a:avLst/>
          </a:prstGeom>
        </p:spPr>
      </p:pic>
      <p:pic>
        <p:nvPicPr>
          <p:cNvPr id="17" name="Picture 16">
            <a:extLst>
              <a:ext uri="{FF2B5EF4-FFF2-40B4-BE49-F238E27FC236}">
                <a16:creationId xmlns:a16="http://schemas.microsoft.com/office/drawing/2014/main" id="{B2E167A9-1EB1-374E-B17B-050CF2A4C064}"/>
              </a:ext>
            </a:extLst>
          </p:cNvPr>
          <p:cNvPicPr>
            <a:picLocks noChangeAspect="1"/>
          </p:cNvPicPr>
          <p:nvPr/>
        </p:nvPicPr>
        <p:blipFill>
          <a:blip r:embed="rId4"/>
          <a:stretch>
            <a:fillRect/>
          </a:stretch>
        </p:blipFill>
        <p:spPr>
          <a:xfrm>
            <a:off x="4187370" y="1992459"/>
            <a:ext cx="1451317" cy="1427047"/>
          </a:xfrm>
          <a:prstGeom prst="rect">
            <a:avLst/>
          </a:prstGeom>
        </p:spPr>
      </p:pic>
      <p:pic>
        <p:nvPicPr>
          <p:cNvPr id="19" name="Picture 18">
            <a:extLst>
              <a:ext uri="{FF2B5EF4-FFF2-40B4-BE49-F238E27FC236}">
                <a16:creationId xmlns:a16="http://schemas.microsoft.com/office/drawing/2014/main" id="{729D5B3F-0CAD-64CF-CD7F-668037797D38}"/>
              </a:ext>
            </a:extLst>
          </p:cNvPr>
          <p:cNvPicPr>
            <a:picLocks noChangeAspect="1"/>
          </p:cNvPicPr>
          <p:nvPr/>
        </p:nvPicPr>
        <p:blipFill>
          <a:blip r:embed="rId5"/>
          <a:stretch>
            <a:fillRect/>
          </a:stretch>
        </p:blipFill>
        <p:spPr>
          <a:xfrm>
            <a:off x="8271562" y="1966358"/>
            <a:ext cx="1462489" cy="1447913"/>
          </a:xfrm>
          <a:prstGeom prst="rect">
            <a:avLst/>
          </a:prstGeom>
        </p:spPr>
      </p:pic>
      <p:sp>
        <p:nvSpPr>
          <p:cNvPr id="22" name="TextBox 21">
            <a:extLst>
              <a:ext uri="{FF2B5EF4-FFF2-40B4-BE49-F238E27FC236}">
                <a16:creationId xmlns:a16="http://schemas.microsoft.com/office/drawing/2014/main" id="{CEC58D5E-C5F2-8724-D683-E6EC41A6DD52}"/>
              </a:ext>
            </a:extLst>
          </p:cNvPr>
          <p:cNvSpPr txBox="1"/>
          <p:nvPr/>
        </p:nvSpPr>
        <p:spPr>
          <a:xfrm>
            <a:off x="5746042" y="1574572"/>
            <a:ext cx="2376869" cy="369332"/>
          </a:xfrm>
          <a:prstGeom prst="rect">
            <a:avLst/>
          </a:prstGeom>
          <a:noFill/>
        </p:spPr>
        <p:txBody>
          <a:bodyPr wrap="none" rtlCol="0">
            <a:spAutoFit/>
          </a:bodyPr>
          <a:lstStyle/>
          <a:p>
            <a:pPr algn="ctr"/>
            <a:r>
              <a:rPr lang="en-US" i="1" dirty="0"/>
              <a:t>“A photo of spiderman”</a:t>
            </a:r>
          </a:p>
        </p:txBody>
      </p:sp>
      <p:cxnSp>
        <p:nvCxnSpPr>
          <p:cNvPr id="23" name="Straight Arrow Connector 22">
            <a:extLst>
              <a:ext uri="{FF2B5EF4-FFF2-40B4-BE49-F238E27FC236}">
                <a16:creationId xmlns:a16="http://schemas.microsoft.com/office/drawing/2014/main" id="{4E3CC29B-3F85-CD96-C973-C37DCC7D0877}"/>
              </a:ext>
            </a:extLst>
          </p:cNvPr>
          <p:cNvCxnSpPr>
            <a:cxnSpLocks/>
          </p:cNvCxnSpPr>
          <p:nvPr/>
        </p:nvCxnSpPr>
        <p:spPr>
          <a:xfrm>
            <a:off x="6934476" y="1916539"/>
            <a:ext cx="0" cy="306988"/>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25" name="TextBox 24">
            <a:extLst>
              <a:ext uri="{FF2B5EF4-FFF2-40B4-BE49-F238E27FC236}">
                <a16:creationId xmlns:a16="http://schemas.microsoft.com/office/drawing/2014/main" id="{B523C2F9-69A9-2B0F-D83B-418F23A6863B}"/>
              </a:ext>
            </a:extLst>
          </p:cNvPr>
          <p:cNvSpPr txBox="1"/>
          <p:nvPr/>
        </p:nvSpPr>
        <p:spPr>
          <a:xfrm>
            <a:off x="5975711" y="5846544"/>
            <a:ext cx="2048958" cy="646331"/>
          </a:xfrm>
          <a:prstGeom prst="rect">
            <a:avLst/>
          </a:prstGeom>
          <a:noFill/>
        </p:spPr>
        <p:txBody>
          <a:bodyPr wrap="none" rtlCol="0">
            <a:spAutoFit/>
          </a:bodyPr>
          <a:lstStyle/>
          <a:p>
            <a:pPr algn="ctr"/>
            <a:r>
              <a:rPr lang="en-US" i="1" dirty="0"/>
              <a:t>“A photo of a statue</a:t>
            </a:r>
          </a:p>
          <a:p>
            <a:pPr algn="ctr"/>
            <a:r>
              <a:rPr lang="en-US" i="1" dirty="0"/>
              <a:t>in the snow”</a:t>
            </a:r>
          </a:p>
        </p:txBody>
      </p:sp>
      <p:sp>
        <p:nvSpPr>
          <p:cNvPr id="26" name="Rectangle: Rounded Corners 25">
            <a:extLst>
              <a:ext uri="{FF2B5EF4-FFF2-40B4-BE49-F238E27FC236}">
                <a16:creationId xmlns:a16="http://schemas.microsoft.com/office/drawing/2014/main" id="{9B684A89-B9BA-C62A-F2F7-CF0A80B9C8BA}"/>
              </a:ext>
            </a:extLst>
          </p:cNvPr>
          <p:cNvSpPr/>
          <p:nvPr/>
        </p:nvSpPr>
        <p:spPr>
          <a:xfrm>
            <a:off x="6025521" y="4583710"/>
            <a:ext cx="1817914" cy="957943"/>
          </a:xfrm>
          <a:prstGeom prst="roundRect">
            <a:avLst/>
          </a:prstGeom>
          <a:solidFill>
            <a:schemeClr val="accent4">
              <a:lumMod val="20000"/>
              <a:lumOff val="80000"/>
            </a:schemeClr>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D2AEF00D-7EED-34E0-0B3B-5B6737592506}"/>
              </a:ext>
            </a:extLst>
          </p:cNvPr>
          <p:cNvSpPr txBox="1"/>
          <p:nvPr/>
        </p:nvSpPr>
        <p:spPr>
          <a:xfrm>
            <a:off x="6422158" y="4878015"/>
            <a:ext cx="1024639" cy="369332"/>
          </a:xfrm>
          <a:prstGeom prst="rect">
            <a:avLst/>
          </a:prstGeom>
          <a:noFill/>
        </p:spPr>
        <p:txBody>
          <a:bodyPr wrap="square" rtlCol="0">
            <a:spAutoFit/>
          </a:bodyPr>
          <a:lstStyle/>
          <a:p>
            <a:r>
              <a:rPr lang="en-US" dirty="0"/>
              <a:t>Denoiser</a:t>
            </a:r>
          </a:p>
        </p:txBody>
      </p:sp>
      <p:pic>
        <p:nvPicPr>
          <p:cNvPr id="29" name="Picture 28">
            <a:extLst>
              <a:ext uri="{FF2B5EF4-FFF2-40B4-BE49-F238E27FC236}">
                <a16:creationId xmlns:a16="http://schemas.microsoft.com/office/drawing/2014/main" id="{B798403B-688F-85BE-0BE3-9CE82CF5C005}"/>
              </a:ext>
            </a:extLst>
          </p:cNvPr>
          <p:cNvPicPr>
            <a:picLocks noChangeAspect="1"/>
          </p:cNvPicPr>
          <p:nvPr/>
        </p:nvPicPr>
        <p:blipFill>
          <a:blip r:embed="rId6"/>
          <a:stretch>
            <a:fillRect/>
          </a:stretch>
        </p:blipFill>
        <p:spPr>
          <a:xfrm>
            <a:off x="8271562" y="4357247"/>
            <a:ext cx="1451315" cy="1456186"/>
          </a:xfrm>
          <a:prstGeom prst="rect">
            <a:avLst/>
          </a:prstGeom>
        </p:spPr>
      </p:pic>
      <p:pic>
        <p:nvPicPr>
          <p:cNvPr id="31" name="Picture 30">
            <a:extLst>
              <a:ext uri="{FF2B5EF4-FFF2-40B4-BE49-F238E27FC236}">
                <a16:creationId xmlns:a16="http://schemas.microsoft.com/office/drawing/2014/main" id="{4DA15C6A-3D3A-F247-0151-634CED564E55}"/>
              </a:ext>
            </a:extLst>
          </p:cNvPr>
          <p:cNvPicPr>
            <a:picLocks noChangeAspect="1"/>
          </p:cNvPicPr>
          <p:nvPr/>
        </p:nvPicPr>
        <p:blipFill>
          <a:blip r:embed="rId4"/>
          <a:stretch>
            <a:fillRect/>
          </a:stretch>
        </p:blipFill>
        <p:spPr>
          <a:xfrm>
            <a:off x="4177566" y="4367992"/>
            <a:ext cx="1451317" cy="1427047"/>
          </a:xfrm>
          <a:prstGeom prst="rect">
            <a:avLst/>
          </a:prstGeom>
        </p:spPr>
      </p:pic>
      <p:cxnSp>
        <p:nvCxnSpPr>
          <p:cNvPr id="34" name="Straight Arrow Connector 33">
            <a:extLst>
              <a:ext uri="{FF2B5EF4-FFF2-40B4-BE49-F238E27FC236}">
                <a16:creationId xmlns:a16="http://schemas.microsoft.com/office/drawing/2014/main" id="{37C08D28-8304-E509-CD43-7A4BA3F60DBD}"/>
              </a:ext>
            </a:extLst>
          </p:cNvPr>
          <p:cNvCxnSpPr>
            <a:cxnSpLocks/>
          </p:cNvCxnSpPr>
          <p:nvPr/>
        </p:nvCxnSpPr>
        <p:spPr>
          <a:xfrm>
            <a:off x="6644053" y="3239665"/>
            <a:ext cx="0" cy="1348007"/>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35" name="Straight Arrow Connector 34">
            <a:extLst>
              <a:ext uri="{FF2B5EF4-FFF2-40B4-BE49-F238E27FC236}">
                <a16:creationId xmlns:a16="http://schemas.microsoft.com/office/drawing/2014/main" id="{F0AD4AB6-9EA7-58CF-7327-0A07F34034B8}"/>
              </a:ext>
            </a:extLst>
          </p:cNvPr>
          <p:cNvCxnSpPr>
            <a:cxnSpLocks/>
          </p:cNvCxnSpPr>
          <p:nvPr/>
        </p:nvCxnSpPr>
        <p:spPr>
          <a:xfrm>
            <a:off x="6973808" y="3235703"/>
            <a:ext cx="0" cy="1348007"/>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36" name="Straight Arrow Connector 35">
            <a:extLst>
              <a:ext uri="{FF2B5EF4-FFF2-40B4-BE49-F238E27FC236}">
                <a16:creationId xmlns:a16="http://schemas.microsoft.com/office/drawing/2014/main" id="{95E53B7A-D08A-060E-E1A8-2926FAB9EB18}"/>
              </a:ext>
            </a:extLst>
          </p:cNvPr>
          <p:cNvCxnSpPr>
            <a:cxnSpLocks/>
          </p:cNvCxnSpPr>
          <p:nvPr/>
        </p:nvCxnSpPr>
        <p:spPr>
          <a:xfrm>
            <a:off x="7307363" y="3223217"/>
            <a:ext cx="0" cy="1348007"/>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37" name="Straight Arrow Connector 36">
            <a:extLst>
              <a:ext uri="{FF2B5EF4-FFF2-40B4-BE49-F238E27FC236}">
                <a16:creationId xmlns:a16="http://schemas.microsoft.com/office/drawing/2014/main" id="{0059D315-B66C-E155-D9F0-DD72204F16E7}"/>
              </a:ext>
            </a:extLst>
          </p:cNvPr>
          <p:cNvCxnSpPr>
            <a:cxnSpLocks/>
          </p:cNvCxnSpPr>
          <p:nvPr/>
        </p:nvCxnSpPr>
        <p:spPr>
          <a:xfrm>
            <a:off x="7649544" y="3223217"/>
            <a:ext cx="0" cy="1348007"/>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882E190E-01B1-096A-BAF9-2EB8F7A223C6}"/>
                  </a:ext>
                </a:extLst>
              </p:cNvPr>
              <p:cNvSpPr txBox="1"/>
              <p:nvPr/>
            </p:nvSpPr>
            <p:spPr>
              <a:xfrm>
                <a:off x="5628883" y="3555868"/>
                <a:ext cx="2757034" cy="646331"/>
              </a:xfrm>
              <a:prstGeom prst="rect">
                <a:avLst/>
              </a:prstGeom>
              <a:solidFill>
                <a:schemeClr val="bg1"/>
              </a:solidFill>
            </p:spPr>
            <p:txBody>
              <a:bodyPr wrap="square" rtlCol="0">
                <a:spAutoFit/>
              </a:bodyPr>
              <a:lstStyle/>
              <a:p>
                <a:pPr algn="ctr"/>
                <a:r>
                  <a:rPr lang="en-US" b="1" dirty="0"/>
                  <a:t>Intermediate Features </a:t>
                </a:r>
                <a14:m>
                  <m:oMath xmlns:m="http://schemas.openxmlformats.org/officeDocument/2006/math">
                    <m:r>
                      <a:rPr lang="en-US" b="1" i="1" smtClean="0">
                        <a:latin typeface="Cambria Math" panose="02040503050406030204" pitchFamily="18" charset="0"/>
                      </a:rPr>
                      <m:t>𝒇</m:t>
                    </m:r>
                  </m:oMath>
                </a14:m>
                <a:br>
                  <a:rPr lang="en-US" b="1" dirty="0"/>
                </a:br>
                <a:r>
                  <a:rPr lang="en-US" b="1" dirty="0"/>
                  <a:t>or Attention Maps </a:t>
                </a:r>
                <a14:m>
                  <m:oMath xmlns:m="http://schemas.openxmlformats.org/officeDocument/2006/math">
                    <m:r>
                      <a:rPr lang="en-US" b="1" i="1" dirty="0" smtClean="0">
                        <a:latin typeface="Cambria Math" panose="02040503050406030204" pitchFamily="18" charset="0"/>
                      </a:rPr>
                      <m:t>𝑨</m:t>
                    </m:r>
                  </m:oMath>
                </a14:m>
                <a:endParaRPr lang="en-US" b="1" dirty="0"/>
              </a:p>
            </p:txBody>
          </p:sp>
        </mc:Choice>
        <mc:Fallback>
          <p:sp>
            <p:nvSpPr>
              <p:cNvPr id="11" name="TextBox 10">
                <a:extLst>
                  <a:ext uri="{FF2B5EF4-FFF2-40B4-BE49-F238E27FC236}">
                    <a16:creationId xmlns:a16="http://schemas.microsoft.com/office/drawing/2014/main" id="{882E190E-01B1-096A-BAF9-2EB8F7A223C6}"/>
                  </a:ext>
                </a:extLst>
              </p:cNvPr>
              <p:cNvSpPr txBox="1">
                <a:spLocks noRot="1" noChangeAspect="1" noMove="1" noResize="1" noEditPoints="1" noAdjustHandles="1" noChangeArrowheads="1" noChangeShapeType="1" noTextEdit="1"/>
              </p:cNvSpPr>
              <p:nvPr/>
            </p:nvSpPr>
            <p:spPr>
              <a:xfrm>
                <a:off x="5628883" y="3555868"/>
                <a:ext cx="2757034" cy="646331"/>
              </a:xfrm>
              <a:prstGeom prst="rect">
                <a:avLst/>
              </a:prstGeom>
              <a:blipFill>
                <a:blip r:embed="rId7"/>
                <a:stretch>
                  <a:fillRect t="-4717" b="-14151"/>
                </a:stretch>
              </a:blipFill>
            </p:spPr>
            <p:txBody>
              <a:bodyPr/>
              <a:lstStyle/>
              <a:p>
                <a:r>
                  <a:rPr lang="en-US">
                    <a:noFill/>
                  </a:rPr>
                  <a:t> </a:t>
                </a:r>
              </a:p>
            </p:txBody>
          </p:sp>
        </mc:Fallback>
      </mc:AlternateContent>
      <p:sp>
        <p:nvSpPr>
          <p:cNvPr id="38" name="Rectangle: Rounded Corners 37">
            <a:extLst>
              <a:ext uri="{FF2B5EF4-FFF2-40B4-BE49-F238E27FC236}">
                <a16:creationId xmlns:a16="http://schemas.microsoft.com/office/drawing/2014/main" id="{D651E13F-A4B2-FBA1-6FE7-1186EA6FB2AC}"/>
              </a:ext>
            </a:extLst>
          </p:cNvPr>
          <p:cNvSpPr/>
          <p:nvPr/>
        </p:nvSpPr>
        <p:spPr>
          <a:xfrm>
            <a:off x="2719971" y="2244176"/>
            <a:ext cx="1080565" cy="858332"/>
          </a:xfrm>
          <a:prstGeom prst="roundRect">
            <a:avLst/>
          </a:prstGeom>
          <a:solidFill>
            <a:schemeClr val="accent4">
              <a:lumMod val="20000"/>
              <a:lumOff val="80000"/>
            </a:schemeClr>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9582E984-1589-B0DA-6D27-E0DC3C895A12}"/>
              </a:ext>
            </a:extLst>
          </p:cNvPr>
          <p:cNvSpPr txBox="1"/>
          <p:nvPr/>
        </p:nvSpPr>
        <p:spPr>
          <a:xfrm>
            <a:off x="2662783" y="2488676"/>
            <a:ext cx="1218081" cy="369332"/>
          </a:xfrm>
          <a:prstGeom prst="rect">
            <a:avLst/>
          </a:prstGeom>
          <a:noFill/>
        </p:spPr>
        <p:txBody>
          <a:bodyPr wrap="square" rtlCol="0">
            <a:spAutoFit/>
          </a:bodyPr>
          <a:lstStyle/>
          <a:p>
            <a:pPr algn="ctr"/>
            <a:r>
              <a:rPr lang="en-US" dirty="0"/>
              <a:t>Inversion</a:t>
            </a:r>
          </a:p>
        </p:txBody>
      </p:sp>
      <p:sp>
        <p:nvSpPr>
          <p:cNvPr id="42" name="TextBox 41">
            <a:extLst>
              <a:ext uri="{FF2B5EF4-FFF2-40B4-BE49-F238E27FC236}">
                <a16:creationId xmlns:a16="http://schemas.microsoft.com/office/drawing/2014/main" id="{8B71B093-6AAF-3BCD-FCE4-5AEAAD5C2385}"/>
              </a:ext>
            </a:extLst>
          </p:cNvPr>
          <p:cNvSpPr txBox="1"/>
          <p:nvPr/>
        </p:nvSpPr>
        <p:spPr>
          <a:xfrm>
            <a:off x="838200" y="1346128"/>
            <a:ext cx="1642053" cy="646331"/>
          </a:xfrm>
          <a:prstGeom prst="rect">
            <a:avLst/>
          </a:prstGeom>
          <a:noFill/>
        </p:spPr>
        <p:txBody>
          <a:bodyPr wrap="none" rtlCol="0">
            <a:spAutoFit/>
          </a:bodyPr>
          <a:lstStyle/>
          <a:p>
            <a:pPr algn="ctr"/>
            <a:r>
              <a:rPr lang="en-US" dirty="0"/>
              <a:t>Non-Generated</a:t>
            </a:r>
          </a:p>
          <a:p>
            <a:pPr algn="ctr"/>
            <a:r>
              <a:rPr lang="en-US" dirty="0"/>
              <a:t>Image</a:t>
            </a:r>
          </a:p>
        </p:txBody>
      </p:sp>
      <p:cxnSp>
        <p:nvCxnSpPr>
          <p:cNvPr id="44" name="Straight Arrow Connector 43">
            <a:extLst>
              <a:ext uri="{FF2B5EF4-FFF2-40B4-BE49-F238E27FC236}">
                <a16:creationId xmlns:a16="http://schemas.microsoft.com/office/drawing/2014/main" id="{22D18943-97E3-CC5F-66E0-95A7BDEF3E8B}"/>
              </a:ext>
            </a:extLst>
          </p:cNvPr>
          <p:cNvCxnSpPr>
            <a:cxnSpLocks/>
            <a:stCxn id="17" idx="2"/>
            <a:endCxn id="31" idx="0"/>
          </p:cNvCxnSpPr>
          <p:nvPr/>
        </p:nvCxnSpPr>
        <p:spPr>
          <a:xfrm flipH="1">
            <a:off x="4903225" y="3419506"/>
            <a:ext cx="9804" cy="948486"/>
          </a:xfrm>
          <a:prstGeom prst="straightConnector1">
            <a:avLst/>
          </a:prstGeom>
          <a:ln w="38100">
            <a:headEnd type="triangle"/>
            <a:tailEnd type="triangle"/>
          </a:ln>
        </p:spPr>
        <p:style>
          <a:lnRef idx="1">
            <a:schemeClr val="dk1"/>
          </a:lnRef>
          <a:fillRef idx="0">
            <a:schemeClr val="dk1"/>
          </a:fillRef>
          <a:effectRef idx="0">
            <a:schemeClr val="dk1"/>
          </a:effectRef>
          <a:fontRef idx="minor">
            <a:schemeClr val="tx1"/>
          </a:fontRef>
        </p:style>
      </p:cxnSp>
      <p:sp>
        <p:nvSpPr>
          <p:cNvPr id="43" name="TextBox 42">
            <a:extLst>
              <a:ext uri="{FF2B5EF4-FFF2-40B4-BE49-F238E27FC236}">
                <a16:creationId xmlns:a16="http://schemas.microsoft.com/office/drawing/2014/main" id="{30CF54C9-D916-1122-8EB4-9C877C1D166C}"/>
              </a:ext>
            </a:extLst>
          </p:cNvPr>
          <p:cNvSpPr txBox="1"/>
          <p:nvPr/>
        </p:nvSpPr>
        <p:spPr>
          <a:xfrm>
            <a:off x="4288872" y="3685382"/>
            <a:ext cx="1239442" cy="369332"/>
          </a:xfrm>
          <a:prstGeom prst="rect">
            <a:avLst/>
          </a:prstGeom>
          <a:solidFill>
            <a:schemeClr val="bg1"/>
          </a:solidFill>
        </p:spPr>
        <p:txBody>
          <a:bodyPr wrap="none" rtlCol="0">
            <a:spAutoFit/>
          </a:bodyPr>
          <a:lstStyle/>
          <a:p>
            <a:pPr algn="ctr"/>
            <a:r>
              <a:rPr lang="en-US" dirty="0"/>
              <a:t>same noise</a:t>
            </a:r>
          </a:p>
        </p:txBody>
      </p:sp>
      <mc:AlternateContent xmlns:mc="http://schemas.openxmlformats.org/markup-compatibility/2006">
        <mc:Choice xmlns:a14="http://schemas.microsoft.com/office/drawing/2010/main" Requires="a14">
          <p:sp>
            <p:nvSpPr>
              <p:cNvPr id="48" name="TextBox 47">
                <a:extLst>
                  <a:ext uri="{FF2B5EF4-FFF2-40B4-BE49-F238E27FC236}">
                    <a16:creationId xmlns:a16="http://schemas.microsoft.com/office/drawing/2014/main" id="{460E2386-E963-9052-3536-A86A1402500E}"/>
                  </a:ext>
                </a:extLst>
              </p:cNvPr>
              <p:cNvSpPr txBox="1"/>
              <p:nvPr/>
            </p:nvSpPr>
            <p:spPr>
              <a:xfrm>
                <a:off x="543082" y="3892230"/>
                <a:ext cx="3446328" cy="2031325"/>
              </a:xfrm>
              <a:prstGeom prst="rect">
                <a:avLst/>
              </a:prstGeom>
              <a:noFill/>
            </p:spPr>
            <p:txBody>
              <a:bodyPr wrap="none" rtlCol="0">
                <a:spAutoFit/>
              </a:bodyPr>
              <a:lstStyle/>
              <a:p>
                <a:r>
                  <a:rPr lang="en-US" b="1" dirty="0"/>
                  <a:t>Feature injection approaches:</a:t>
                </a:r>
              </a:p>
              <a:p>
                <a:pPr marL="342900" indent="-342900">
                  <a:buAutoNum type="arabicParenR"/>
                </a:pPr>
                <a:r>
                  <a:rPr lang="en-US" dirty="0"/>
                  <a:t>Directly overwrite denoiser</a:t>
                </a:r>
                <a:br>
                  <a:rPr lang="en-US" dirty="0"/>
                </a:br>
                <a:r>
                  <a:rPr lang="en-US" dirty="0"/>
                  <a:t>features with target features </a:t>
                </a:r>
                <a14:m>
                  <m:oMath xmlns:m="http://schemas.openxmlformats.org/officeDocument/2006/math">
                    <m:r>
                      <a:rPr lang="en-US" b="1" i="1" smtClean="0">
                        <a:latin typeface="Cambria Math" panose="02040503050406030204" pitchFamily="18" charset="0"/>
                      </a:rPr>
                      <m:t>𝒇</m:t>
                    </m:r>
                  </m:oMath>
                </a14:m>
                <a:r>
                  <a:rPr lang="en-US" dirty="0"/>
                  <a:t>.</a:t>
                </a:r>
              </a:p>
              <a:p>
                <a:pPr marL="342900" indent="-342900">
                  <a:buAutoNum type="arabicParenR"/>
                </a:pPr>
                <a:r>
                  <a:rPr lang="en-US" dirty="0"/>
                  <a:t>Guidance energy towards</a:t>
                </a:r>
                <a:br>
                  <a:rPr lang="en-US" dirty="0"/>
                </a:br>
                <a:r>
                  <a:rPr lang="en-US" dirty="0"/>
                  <a:t>target features </a:t>
                </a:r>
                <a14:m>
                  <m:oMath xmlns:m="http://schemas.openxmlformats.org/officeDocument/2006/math">
                    <m:r>
                      <a:rPr lang="en-US" b="1" i="1" smtClean="0">
                        <a:latin typeface="Cambria Math" panose="02040503050406030204" pitchFamily="18" charset="0"/>
                      </a:rPr>
                      <m:t>𝒇</m:t>
                    </m:r>
                  </m:oMath>
                </a14:m>
                <a:r>
                  <a:rPr lang="en-US" dirty="0"/>
                  <a:t>.</a:t>
                </a:r>
              </a:p>
              <a:p>
                <a:pPr marL="342900" indent="-342900">
                  <a:buFontTx/>
                  <a:buAutoNum type="arabicParenR"/>
                </a:pPr>
                <a:r>
                  <a:rPr lang="en-US" dirty="0"/>
                  <a:t>Cross-Attention from denoiser</a:t>
                </a:r>
                <a:br>
                  <a:rPr lang="en-US" dirty="0"/>
                </a:br>
                <a:r>
                  <a:rPr lang="en-US" dirty="0"/>
                  <a:t>features to target features </a:t>
                </a:r>
                <a14:m>
                  <m:oMath xmlns:m="http://schemas.openxmlformats.org/officeDocument/2006/math">
                    <m:r>
                      <a:rPr lang="en-US" b="1" i="1" smtClean="0">
                        <a:latin typeface="Cambria Math" panose="02040503050406030204" pitchFamily="18" charset="0"/>
                      </a:rPr>
                      <m:t>𝒇</m:t>
                    </m:r>
                  </m:oMath>
                </a14:m>
                <a:r>
                  <a:rPr lang="en-US" dirty="0"/>
                  <a:t>.</a:t>
                </a:r>
              </a:p>
            </p:txBody>
          </p:sp>
        </mc:Choice>
        <mc:Fallback>
          <p:sp>
            <p:nvSpPr>
              <p:cNvPr id="48" name="TextBox 47">
                <a:extLst>
                  <a:ext uri="{FF2B5EF4-FFF2-40B4-BE49-F238E27FC236}">
                    <a16:creationId xmlns:a16="http://schemas.microsoft.com/office/drawing/2014/main" id="{460E2386-E963-9052-3536-A86A1402500E}"/>
                  </a:ext>
                </a:extLst>
              </p:cNvPr>
              <p:cNvSpPr txBox="1">
                <a:spLocks noRot="1" noChangeAspect="1" noMove="1" noResize="1" noEditPoints="1" noAdjustHandles="1" noChangeArrowheads="1" noChangeShapeType="1" noTextEdit="1"/>
              </p:cNvSpPr>
              <p:nvPr/>
            </p:nvSpPr>
            <p:spPr>
              <a:xfrm>
                <a:off x="543082" y="3892230"/>
                <a:ext cx="3446328" cy="2031325"/>
              </a:xfrm>
              <a:prstGeom prst="rect">
                <a:avLst/>
              </a:prstGeom>
              <a:blipFill>
                <a:blip r:embed="rId8"/>
                <a:stretch>
                  <a:fillRect l="-1416" t="-1497" r="-708" b="-3593"/>
                </a:stretch>
              </a:blipFill>
            </p:spPr>
            <p:txBody>
              <a:bodyPr/>
              <a:lstStyle/>
              <a:p>
                <a:r>
                  <a:rPr lang="en-US">
                    <a:noFill/>
                  </a:rPr>
                  <a:t> </a:t>
                </a:r>
              </a:p>
            </p:txBody>
          </p:sp>
        </mc:Fallback>
      </mc:AlternateContent>
      <p:sp>
        <p:nvSpPr>
          <p:cNvPr id="49" name="TextBox 48">
            <a:extLst>
              <a:ext uri="{FF2B5EF4-FFF2-40B4-BE49-F238E27FC236}">
                <a16:creationId xmlns:a16="http://schemas.microsoft.com/office/drawing/2014/main" id="{46D0638F-095F-B4EC-2097-4A0658C43458}"/>
              </a:ext>
            </a:extLst>
          </p:cNvPr>
          <p:cNvSpPr txBox="1"/>
          <p:nvPr/>
        </p:nvSpPr>
        <p:spPr>
          <a:xfrm>
            <a:off x="4647021" y="6475383"/>
            <a:ext cx="3818991" cy="400110"/>
          </a:xfrm>
          <a:prstGeom prst="rect">
            <a:avLst/>
          </a:prstGeom>
          <a:noFill/>
        </p:spPr>
        <p:txBody>
          <a:bodyPr wrap="square" rtlCol="0">
            <a:spAutoFit/>
          </a:bodyPr>
          <a:lstStyle/>
          <a:p>
            <a:r>
              <a:rPr lang="en-US" sz="1000" dirty="0"/>
              <a:t>Diffusion Self-Guidance for Controllable Image Generation,</a:t>
            </a:r>
            <a:br>
              <a:rPr lang="en-US" sz="1000" dirty="0"/>
            </a:br>
            <a:r>
              <a:rPr lang="en-US" sz="1000" dirty="0"/>
              <a:t>Epstein et al., </a:t>
            </a:r>
            <a:r>
              <a:rPr lang="en-US" sz="1000" dirty="0" err="1"/>
              <a:t>NeurIPS</a:t>
            </a:r>
            <a:r>
              <a:rPr lang="en-US" sz="1000" dirty="0"/>
              <a:t> 2023</a:t>
            </a:r>
          </a:p>
        </p:txBody>
      </p:sp>
      <p:sp>
        <p:nvSpPr>
          <p:cNvPr id="50" name="TextBox 49">
            <a:extLst>
              <a:ext uri="{FF2B5EF4-FFF2-40B4-BE49-F238E27FC236}">
                <a16:creationId xmlns:a16="http://schemas.microsoft.com/office/drawing/2014/main" id="{A31F7979-5B3D-BC0E-907D-4C9ADEFF9C89}"/>
              </a:ext>
            </a:extLst>
          </p:cNvPr>
          <p:cNvSpPr txBox="1"/>
          <p:nvPr/>
        </p:nvSpPr>
        <p:spPr>
          <a:xfrm>
            <a:off x="8024669" y="6457890"/>
            <a:ext cx="4167331" cy="400110"/>
          </a:xfrm>
          <a:prstGeom prst="rect">
            <a:avLst/>
          </a:prstGeom>
          <a:noFill/>
        </p:spPr>
        <p:txBody>
          <a:bodyPr wrap="square" rtlCol="0">
            <a:spAutoFit/>
          </a:bodyPr>
          <a:lstStyle/>
          <a:p>
            <a:r>
              <a:rPr lang="en-US" sz="1000" dirty="0" err="1"/>
              <a:t>MasaCtrl</a:t>
            </a:r>
            <a:r>
              <a:rPr lang="en-US" sz="1000" dirty="0"/>
              <a:t>: Tuning-Free Mutual Self-Attention Control for Consistent Image Synthesis and Editing, Cao et al., ICCV 2023</a:t>
            </a:r>
          </a:p>
        </p:txBody>
      </p:sp>
    </p:spTree>
    <p:extLst>
      <p:ext uri="{BB962C8B-B14F-4D97-AF65-F5344CB8AC3E}">
        <p14:creationId xmlns:p14="http://schemas.microsoft.com/office/powerpoint/2010/main" val="2251854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p:bldP spid="42" grpId="0"/>
      <p:bldP spid="4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7D6498-CCFD-89B0-4AED-CDE31F58E12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2286981-37E7-9799-7A59-0DDB011ABEE5}"/>
              </a:ext>
            </a:extLst>
          </p:cNvPr>
          <p:cNvSpPr>
            <a:spLocks noGrp="1"/>
          </p:cNvSpPr>
          <p:nvPr>
            <p:ph type="title"/>
          </p:nvPr>
        </p:nvSpPr>
        <p:spPr/>
        <p:txBody>
          <a:bodyPr>
            <a:normAutofit/>
          </a:bodyPr>
          <a:lstStyle/>
          <a:p>
            <a:r>
              <a:rPr lang="en-US" sz="3600" dirty="0"/>
              <a:t>ID Preservation through Intermediate Features</a:t>
            </a:r>
          </a:p>
        </p:txBody>
      </p:sp>
      <p:sp>
        <p:nvSpPr>
          <p:cNvPr id="3" name="TextBox 2">
            <a:extLst>
              <a:ext uri="{FF2B5EF4-FFF2-40B4-BE49-F238E27FC236}">
                <a16:creationId xmlns:a16="http://schemas.microsoft.com/office/drawing/2014/main" id="{18E348FD-BB74-A1EC-A126-1FAD834B1381}"/>
              </a:ext>
            </a:extLst>
          </p:cNvPr>
          <p:cNvSpPr txBox="1"/>
          <p:nvPr/>
        </p:nvSpPr>
        <p:spPr>
          <a:xfrm>
            <a:off x="838200" y="1434371"/>
            <a:ext cx="9176657" cy="923330"/>
          </a:xfrm>
          <a:prstGeom prst="rect">
            <a:avLst/>
          </a:prstGeom>
          <a:noFill/>
        </p:spPr>
        <p:txBody>
          <a:bodyPr wrap="square">
            <a:spAutoFit/>
          </a:bodyPr>
          <a:lstStyle/>
          <a:p>
            <a:pPr marL="285750" indent="-285750">
              <a:buFont typeface="Arial" panose="020B0604020202020204" pitchFamily="34" charset="0"/>
              <a:buChar char="•"/>
            </a:pPr>
            <a:r>
              <a:rPr lang="en-US" dirty="0"/>
              <a:t>No training or fine-tuning needed.</a:t>
            </a:r>
          </a:p>
          <a:p>
            <a:pPr marL="285750" indent="-285750">
              <a:buFont typeface="Arial" panose="020B0604020202020204" pitchFamily="34" charset="0"/>
              <a:buChar char="•"/>
            </a:pPr>
            <a:r>
              <a:rPr lang="en-US" dirty="0"/>
              <a:t>Intermediate features entangle identity with location and context, thus it requires additional work to allow for large changes in locations &amp; contexts.</a:t>
            </a:r>
          </a:p>
        </p:txBody>
      </p:sp>
      <p:pic>
        <p:nvPicPr>
          <p:cNvPr id="6" name="Picture 5">
            <a:extLst>
              <a:ext uri="{FF2B5EF4-FFF2-40B4-BE49-F238E27FC236}">
                <a16:creationId xmlns:a16="http://schemas.microsoft.com/office/drawing/2014/main" id="{F29A6FF4-7FAB-9CA5-7132-4307440FF802}"/>
              </a:ext>
            </a:extLst>
          </p:cNvPr>
          <p:cNvPicPr>
            <a:picLocks noChangeAspect="1"/>
          </p:cNvPicPr>
          <p:nvPr/>
        </p:nvPicPr>
        <p:blipFill rotWithShape="1">
          <a:blip r:embed="rId3"/>
          <a:srcRect r="33077"/>
          <a:stretch/>
        </p:blipFill>
        <p:spPr>
          <a:xfrm>
            <a:off x="6241734" y="2856061"/>
            <a:ext cx="5855126" cy="3208616"/>
          </a:xfrm>
          <a:prstGeom prst="rect">
            <a:avLst/>
          </a:prstGeom>
        </p:spPr>
      </p:pic>
      <p:pic>
        <p:nvPicPr>
          <p:cNvPr id="8" name="Picture 7">
            <a:extLst>
              <a:ext uri="{FF2B5EF4-FFF2-40B4-BE49-F238E27FC236}">
                <a16:creationId xmlns:a16="http://schemas.microsoft.com/office/drawing/2014/main" id="{94586384-3F7F-0018-65F9-D9F6A0DDA737}"/>
              </a:ext>
            </a:extLst>
          </p:cNvPr>
          <p:cNvPicPr>
            <a:picLocks noChangeAspect="1"/>
          </p:cNvPicPr>
          <p:nvPr/>
        </p:nvPicPr>
        <p:blipFill>
          <a:blip r:embed="rId4"/>
          <a:stretch>
            <a:fillRect/>
          </a:stretch>
        </p:blipFill>
        <p:spPr>
          <a:xfrm>
            <a:off x="95140" y="2856061"/>
            <a:ext cx="5947954" cy="1449386"/>
          </a:xfrm>
          <a:prstGeom prst="rect">
            <a:avLst/>
          </a:prstGeom>
        </p:spPr>
      </p:pic>
      <p:pic>
        <p:nvPicPr>
          <p:cNvPr id="11" name="Picture 10">
            <a:extLst>
              <a:ext uri="{FF2B5EF4-FFF2-40B4-BE49-F238E27FC236}">
                <a16:creationId xmlns:a16="http://schemas.microsoft.com/office/drawing/2014/main" id="{7FF91BE5-77D9-BD53-9CAD-4D5E2AF8BB46}"/>
              </a:ext>
            </a:extLst>
          </p:cNvPr>
          <p:cNvPicPr>
            <a:picLocks noChangeAspect="1"/>
          </p:cNvPicPr>
          <p:nvPr/>
        </p:nvPicPr>
        <p:blipFill>
          <a:blip r:embed="rId5"/>
          <a:stretch>
            <a:fillRect/>
          </a:stretch>
        </p:blipFill>
        <p:spPr>
          <a:xfrm>
            <a:off x="95140" y="4618577"/>
            <a:ext cx="5947954" cy="1451894"/>
          </a:xfrm>
          <a:prstGeom prst="rect">
            <a:avLst/>
          </a:prstGeom>
        </p:spPr>
      </p:pic>
      <p:sp>
        <p:nvSpPr>
          <p:cNvPr id="12" name="TextBox 11">
            <a:extLst>
              <a:ext uri="{FF2B5EF4-FFF2-40B4-BE49-F238E27FC236}">
                <a16:creationId xmlns:a16="http://schemas.microsoft.com/office/drawing/2014/main" id="{65092C38-EA3F-1A97-B4E7-B0CA42E6ED0E}"/>
              </a:ext>
            </a:extLst>
          </p:cNvPr>
          <p:cNvSpPr txBox="1"/>
          <p:nvPr/>
        </p:nvSpPr>
        <p:spPr>
          <a:xfrm>
            <a:off x="95140" y="6292820"/>
            <a:ext cx="3818991" cy="400110"/>
          </a:xfrm>
          <a:prstGeom prst="rect">
            <a:avLst/>
          </a:prstGeom>
          <a:noFill/>
        </p:spPr>
        <p:txBody>
          <a:bodyPr wrap="square" rtlCol="0">
            <a:spAutoFit/>
          </a:bodyPr>
          <a:lstStyle/>
          <a:p>
            <a:r>
              <a:rPr lang="en-US" sz="1000" dirty="0"/>
              <a:t>Diffusion Self-Guidance for Controllable Image Generation,</a:t>
            </a:r>
            <a:br>
              <a:rPr lang="en-US" sz="1000" dirty="0"/>
            </a:br>
            <a:r>
              <a:rPr lang="en-US" sz="1000" dirty="0"/>
              <a:t>Epstein et al., </a:t>
            </a:r>
            <a:r>
              <a:rPr lang="en-US" sz="1000" dirty="0" err="1"/>
              <a:t>NeurIPS</a:t>
            </a:r>
            <a:r>
              <a:rPr lang="en-US" sz="1000" dirty="0"/>
              <a:t> 2023</a:t>
            </a:r>
          </a:p>
        </p:txBody>
      </p:sp>
      <p:sp>
        <p:nvSpPr>
          <p:cNvPr id="14" name="TextBox 13">
            <a:extLst>
              <a:ext uri="{FF2B5EF4-FFF2-40B4-BE49-F238E27FC236}">
                <a16:creationId xmlns:a16="http://schemas.microsoft.com/office/drawing/2014/main" id="{E3EA4DC3-2149-971E-D78C-2D045890AC61}"/>
              </a:ext>
            </a:extLst>
          </p:cNvPr>
          <p:cNvSpPr txBox="1"/>
          <p:nvPr/>
        </p:nvSpPr>
        <p:spPr>
          <a:xfrm>
            <a:off x="6241734" y="6288859"/>
            <a:ext cx="4167331" cy="400110"/>
          </a:xfrm>
          <a:prstGeom prst="rect">
            <a:avLst/>
          </a:prstGeom>
          <a:noFill/>
        </p:spPr>
        <p:txBody>
          <a:bodyPr wrap="square" rtlCol="0">
            <a:spAutoFit/>
          </a:bodyPr>
          <a:lstStyle/>
          <a:p>
            <a:r>
              <a:rPr lang="en-US" sz="1000" dirty="0" err="1"/>
              <a:t>MasaCtrl</a:t>
            </a:r>
            <a:r>
              <a:rPr lang="en-US" sz="1000" dirty="0"/>
              <a:t>: Tuning-Free Mutual Self-Attention Control for Consistent Image Synthesis and Editing, Cao et al., ICCV 2023</a:t>
            </a:r>
          </a:p>
        </p:txBody>
      </p:sp>
      <mc:AlternateContent xmlns:mc="http://schemas.openxmlformats.org/markup-compatibility/2006">
        <mc:Choice xmlns:a14="http://schemas.microsoft.com/office/drawing/2010/main" Requires="a14">
          <p:sp>
            <p:nvSpPr>
              <p:cNvPr id="15" name="TextBox 14">
                <a:extLst>
                  <a:ext uri="{FF2B5EF4-FFF2-40B4-BE49-F238E27FC236}">
                    <a16:creationId xmlns:a16="http://schemas.microsoft.com/office/drawing/2014/main" id="{9EE7FE7D-C94C-59E3-7F89-3A19B96225BD}"/>
                  </a:ext>
                </a:extLst>
              </p:cNvPr>
              <p:cNvSpPr txBox="1"/>
              <p:nvPr/>
            </p:nvSpPr>
            <p:spPr>
              <a:xfrm>
                <a:off x="369743" y="2486729"/>
                <a:ext cx="4890235" cy="369332"/>
              </a:xfrm>
              <a:prstGeom prst="rect">
                <a:avLst/>
              </a:prstGeom>
              <a:noFill/>
            </p:spPr>
            <p:txBody>
              <a:bodyPr wrap="square" rtlCol="0">
                <a:spAutoFit/>
              </a:bodyPr>
              <a:lstStyle/>
              <a:p>
                <a:pPr algn="ctr"/>
                <a:r>
                  <a:rPr lang="en-US" b="1" dirty="0"/>
                  <a:t>Guidance energy towards target features </a:t>
                </a:r>
                <a14:m>
                  <m:oMath xmlns:m="http://schemas.openxmlformats.org/officeDocument/2006/math">
                    <m:r>
                      <a:rPr lang="en-US" b="1" i="1">
                        <a:latin typeface="Cambria Math" panose="02040503050406030204" pitchFamily="18" charset="0"/>
                      </a:rPr>
                      <m:t>𝒇</m:t>
                    </m:r>
                  </m:oMath>
                </a14:m>
                <a:r>
                  <a:rPr lang="en-US" b="1" dirty="0"/>
                  <a:t>.</a:t>
                </a:r>
              </a:p>
            </p:txBody>
          </p:sp>
        </mc:Choice>
        <mc:Fallback>
          <p:sp>
            <p:nvSpPr>
              <p:cNvPr id="15" name="TextBox 14">
                <a:extLst>
                  <a:ext uri="{FF2B5EF4-FFF2-40B4-BE49-F238E27FC236}">
                    <a16:creationId xmlns:a16="http://schemas.microsoft.com/office/drawing/2014/main" id="{9EE7FE7D-C94C-59E3-7F89-3A19B96225BD}"/>
                  </a:ext>
                </a:extLst>
              </p:cNvPr>
              <p:cNvSpPr txBox="1">
                <a:spLocks noRot="1" noChangeAspect="1" noMove="1" noResize="1" noEditPoints="1" noAdjustHandles="1" noChangeArrowheads="1" noChangeShapeType="1" noTextEdit="1"/>
              </p:cNvSpPr>
              <p:nvPr/>
            </p:nvSpPr>
            <p:spPr>
              <a:xfrm>
                <a:off x="369743" y="2486729"/>
                <a:ext cx="4890235" cy="369332"/>
              </a:xfrm>
              <a:prstGeom prst="rect">
                <a:avLst/>
              </a:prstGeom>
              <a:blipFill>
                <a:blip r:embed="rId6"/>
                <a:stretch>
                  <a:fillRect t="-9836" b="-24590"/>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9" name="TextBox 18">
                <a:extLst>
                  <a:ext uri="{FF2B5EF4-FFF2-40B4-BE49-F238E27FC236}">
                    <a16:creationId xmlns:a16="http://schemas.microsoft.com/office/drawing/2014/main" id="{C837972A-3A43-F917-DA23-CBE7834C9916}"/>
                  </a:ext>
                </a:extLst>
              </p:cNvPr>
              <p:cNvSpPr txBox="1"/>
              <p:nvPr/>
            </p:nvSpPr>
            <p:spPr>
              <a:xfrm>
                <a:off x="6148908" y="2486729"/>
                <a:ext cx="6096000" cy="369332"/>
              </a:xfrm>
              <a:prstGeom prst="rect">
                <a:avLst/>
              </a:prstGeom>
              <a:noFill/>
            </p:spPr>
            <p:txBody>
              <a:bodyPr wrap="square">
                <a:spAutoFit/>
              </a:bodyPr>
              <a:lstStyle/>
              <a:p>
                <a:pPr algn="ctr"/>
                <a:r>
                  <a:rPr lang="en-US" b="1" dirty="0"/>
                  <a:t>Cross-Attention from denoiser features to target features </a:t>
                </a:r>
                <a14:m>
                  <m:oMath xmlns:m="http://schemas.openxmlformats.org/officeDocument/2006/math">
                    <m:r>
                      <a:rPr lang="en-US" b="1" i="1" smtClean="0">
                        <a:latin typeface="Cambria Math" panose="02040503050406030204" pitchFamily="18" charset="0"/>
                      </a:rPr>
                      <m:t>𝒇</m:t>
                    </m:r>
                  </m:oMath>
                </a14:m>
                <a:r>
                  <a:rPr lang="en-US" b="1" dirty="0"/>
                  <a:t>.</a:t>
                </a:r>
              </a:p>
            </p:txBody>
          </p:sp>
        </mc:Choice>
        <mc:Fallback>
          <p:sp>
            <p:nvSpPr>
              <p:cNvPr id="19" name="TextBox 18">
                <a:extLst>
                  <a:ext uri="{FF2B5EF4-FFF2-40B4-BE49-F238E27FC236}">
                    <a16:creationId xmlns:a16="http://schemas.microsoft.com/office/drawing/2014/main" id="{C837972A-3A43-F917-DA23-CBE7834C9916}"/>
                  </a:ext>
                </a:extLst>
              </p:cNvPr>
              <p:cNvSpPr txBox="1">
                <a:spLocks noRot="1" noChangeAspect="1" noMove="1" noResize="1" noEditPoints="1" noAdjustHandles="1" noChangeArrowheads="1" noChangeShapeType="1" noTextEdit="1"/>
              </p:cNvSpPr>
              <p:nvPr/>
            </p:nvSpPr>
            <p:spPr>
              <a:xfrm>
                <a:off x="6148908" y="2486729"/>
                <a:ext cx="6096000" cy="369332"/>
              </a:xfrm>
              <a:prstGeom prst="rect">
                <a:avLst/>
              </a:prstGeom>
              <a:blipFill>
                <a:blip r:embed="rId7"/>
                <a:stretch>
                  <a:fillRect t="-9836" b="-24590"/>
                </a:stretch>
              </a:blipFill>
            </p:spPr>
            <p:txBody>
              <a:bodyPr/>
              <a:lstStyle/>
              <a:p>
                <a:r>
                  <a:rPr lang="en-US">
                    <a:noFill/>
                  </a:rPr>
                  <a:t> </a:t>
                </a:r>
              </a:p>
            </p:txBody>
          </p:sp>
        </mc:Fallback>
      </mc:AlternateContent>
    </p:spTree>
    <p:extLst>
      <p:ext uri="{BB962C8B-B14F-4D97-AF65-F5344CB8AC3E}">
        <p14:creationId xmlns:p14="http://schemas.microsoft.com/office/powerpoint/2010/main" val="41699312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D2EF9B-DE3B-4332-11B5-DBA97B704F6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B3C7284-42FF-C47E-56BB-80F5D2951EC2}"/>
              </a:ext>
            </a:extLst>
          </p:cNvPr>
          <p:cNvSpPr>
            <a:spLocks noGrp="1"/>
          </p:cNvSpPr>
          <p:nvPr>
            <p:ph type="title"/>
          </p:nvPr>
        </p:nvSpPr>
        <p:spPr/>
        <p:txBody>
          <a:bodyPr/>
          <a:lstStyle/>
          <a:p>
            <a:r>
              <a:rPr lang="en-US" dirty="0"/>
              <a:t>Presentation Schedule</a:t>
            </a:r>
          </a:p>
        </p:txBody>
      </p:sp>
      <p:graphicFrame>
        <p:nvGraphicFramePr>
          <p:cNvPr id="5" name="Table 4">
            <a:extLst>
              <a:ext uri="{FF2B5EF4-FFF2-40B4-BE49-F238E27FC236}">
                <a16:creationId xmlns:a16="http://schemas.microsoft.com/office/drawing/2014/main" id="{43853792-229A-664A-D9F0-951DEB226420}"/>
              </a:ext>
            </a:extLst>
          </p:cNvPr>
          <p:cNvGraphicFramePr>
            <a:graphicFrameLocks noGrp="1"/>
          </p:cNvGraphicFramePr>
          <p:nvPr>
            <p:extLst>
              <p:ext uri="{D42A27DB-BD31-4B8C-83A1-F6EECF244321}">
                <p14:modId xmlns:p14="http://schemas.microsoft.com/office/powerpoint/2010/main" val="2379599034"/>
              </p:ext>
            </p:extLst>
          </p:nvPr>
        </p:nvGraphicFramePr>
        <p:xfrm>
          <a:off x="838200" y="1690688"/>
          <a:ext cx="10162561" cy="4282642"/>
        </p:xfrm>
        <a:graphic>
          <a:graphicData uri="http://schemas.openxmlformats.org/drawingml/2006/table">
            <a:tbl>
              <a:tblPr bandRow="1">
                <a:tableStyleId>{073A0DAA-6AF3-43AB-8588-CEC1D06C72B9}</a:tableStyleId>
              </a:tblPr>
              <a:tblGrid>
                <a:gridCol w="1946045">
                  <a:extLst>
                    <a:ext uri="{9D8B030D-6E8A-4147-A177-3AD203B41FA5}">
                      <a16:colId xmlns:a16="http://schemas.microsoft.com/office/drawing/2014/main" val="3501826862"/>
                    </a:ext>
                  </a:extLst>
                </a:gridCol>
                <a:gridCol w="8216516">
                  <a:extLst>
                    <a:ext uri="{9D8B030D-6E8A-4147-A177-3AD203B41FA5}">
                      <a16:colId xmlns:a16="http://schemas.microsoft.com/office/drawing/2014/main" val="2078898172"/>
                    </a:ext>
                  </a:extLst>
                </a:gridCol>
              </a:tblGrid>
              <a:tr h="611806">
                <a:tc>
                  <a:txBody>
                    <a:bodyPr/>
                    <a:lstStyle/>
                    <a:p>
                      <a:r>
                        <a:rPr lang="en-US" sz="2400" dirty="0"/>
                        <a:t>9:00 – 9:30</a:t>
                      </a:r>
                    </a:p>
                  </a:txBody>
                  <a:tcPr anchor="ctr"/>
                </a:tc>
                <a:tc>
                  <a:txBody>
                    <a:bodyPr/>
                    <a:lstStyle/>
                    <a:p>
                      <a:r>
                        <a:rPr lang="en-US" sz="2400" dirty="0"/>
                        <a:t>Introduction to Diffusion Models</a:t>
                      </a:r>
                    </a:p>
                  </a:txBody>
                  <a:tcPr anchor="ctr"/>
                </a:tc>
                <a:extLst>
                  <a:ext uri="{0D108BD9-81ED-4DB2-BD59-A6C34878D82A}">
                    <a16:rowId xmlns:a16="http://schemas.microsoft.com/office/drawing/2014/main" val="2914750117"/>
                  </a:ext>
                </a:extLst>
              </a:tr>
              <a:tr h="6118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t>9:30 – 10:00</a:t>
                      </a:r>
                    </a:p>
                  </a:txBody>
                  <a:tcPr anchor="ctr"/>
                </a:tc>
                <a:tc>
                  <a:txBody>
                    <a:bodyPr/>
                    <a:lstStyle/>
                    <a:p>
                      <a:r>
                        <a:rPr lang="en-US" sz="2400" dirty="0"/>
                        <a:t>Guidance and Conditional Sampling</a:t>
                      </a:r>
                    </a:p>
                  </a:txBody>
                  <a:tcPr anchor="ctr"/>
                </a:tc>
                <a:extLst>
                  <a:ext uri="{0D108BD9-81ED-4DB2-BD59-A6C34878D82A}">
                    <a16:rowId xmlns:a16="http://schemas.microsoft.com/office/drawing/2014/main" val="463138797"/>
                  </a:ext>
                </a:extLst>
              </a:tr>
              <a:tr h="6118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t>10:00 – 10:30</a:t>
                      </a:r>
                    </a:p>
                  </a:txBody>
                  <a:tcPr anchor="ctr"/>
                </a:tc>
                <a:tc>
                  <a:txBody>
                    <a:bodyPr/>
                    <a:lstStyle/>
                    <a:p>
                      <a:r>
                        <a:rPr lang="en-US" sz="2400" dirty="0"/>
                        <a:t>Features, Latent Space, Image Priors</a:t>
                      </a:r>
                    </a:p>
                  </a:txBody>
                  <a:tcPr anchor="ctr"/>
                </a:tc>
                <a:extLst>
                  <a:ext uri="{0D108BD9-81ED-4DB2-BD59-A6C34878D82A}">
                    <a16:rowId xmlns:a16="http://schemas.microsoft.com/office/drawing/2014/main" val="2221074638"/>
                  </a:ext>
                </a:extLst>
              </a:tr>
              <a:tr h="6118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t>10:30 – 11:00</a:t>
                      </a:r>
                    </a:p>
                  </a:txBody>
                  <a:tcPr anchor="ctr"/>
                </a:tc>
                <a:tc>
                  <a:txBody>
                    <a:bodyPr/>
                    <a:lstStyle/>
                    <a:p>
                      <a:r>
                        <a:rPr lang="en-US" sz="2400" dirty="0"/>
                        <a:t>Break</a:t>
                      </a:r>
                    </a:p>
                  </a:txBody>
                  <a:tcPr anchor="ctr"/>
                </a:tc>
                <a:extLst>
                  <a:ext uri="{0D108BD9-81ED-4DB2-BD59-A6C34878D82A}">
                    <a16:rowId xmlns:a16="http://schemas.microsoft.com/office/drawing/2014/main" val="2434410759"/>
                  </a:ext>
                </a:extLst>
              </a:tr>
              <a:tr h="6118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t>11:00 – 11:30</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t>Personalization and Editing</a:t>
                      </a:r>
                    </a:p>
                  </a:txBody>
                  <a:tcPr anchor="ctr"/>
                </a:tc>
                <a:extLst>
                  <a:ext uri="{0D108BD9-81ED-4DB2-BD59-A6C34878D82A}">
                    <a16:rowId xmlns:a16="http://schemas.microsoft.com/office/drawing/2014/main" val="2271758488"/>
                  </a:ext>
                </a:extLst>
              </a:tr>
              <a:tr h="6118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t>11:30 – 12:00</a:t>
                      </a:r>
                    </a:p>
                  </a:txBody>
                  <a:tcPr anchor="ctr"/>
                </a:tc>
                <a:tc>
                  <a:txBody>
                    <a:bodyPr/>
                    <a:lstStyle/>
                    <a:p>
                      <a:r>
                        <a:rPr lang="en-US" sz="2400" dirty="0"/>
                        <a:t>Beyond RGB Images</a:t>
                      </a:r>
                    </a:p>
                  </a:txBody>
                  <a:tcPr anchor="ctr"/>
                </a:tc>
                <a:extLst>
                  <a:ext uri="{0D108BD9-81ED-4DB2-BD59-A6C34878D82A}">
                    <a16:rowId xmlns:a16="http://schemas.microsoft.com/office/drawing/2014/main" val="1878966995"/>
                  </a:ext>
                </a:extLst>
              </a:tr>
              <a:tr h="6118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t>12:00 – 12:30</a:t>
                      </a:r>
                    </a:p>
                  </a:txBody>
                  <a:tcPr anchor="ctr"/>
                </a:tc>
                <a:tc>
                  <a:txBody>
                    <a:bodyPr/>
                    <a:lstStyle/>
                    <a:p>
                      <a:r>
                        <a:rPr lang="en-US" sz="2400" dirty="0"/>
                        <a:t>Diffusion Models in Other Domains</a:t>
                      </a:r>
                    </a:p>
                  </a:txBody>
                  <a:tcPr anchor="ctr"/>
                </a:tc>
                <a:extLst>
                  <a:ext uri="{0D108BD9-81ED-4DB2-BD59-A6C34878D82A}">
                    <a16:rowId xmlns:a16="http://schemas.microsoft.com/office/drawing/2014/main" val="3138813890"/>
                  </a:ext>
                </a:extLst>
              </a:tr>
            </a:tbl>
          </a:graphicData>
        </a:graphic>
      </p:graphicFrame>
    </p:spTree>
    <p:extLst>
      <p:ext uri="{BB962C8B-B14F-4D97-AF65-F5344CB8AC3E}">
        <p14:creationId xmlns:p14="http://schemas.microsoft.com/office/powerpoint/2010/main" val="19498534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44AD16-C438-C373-66C8-EC9A3BDF948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5D1C7AC-AE02-5227-ECD9-88C9C8B473DD}"/>
              </a:ext>
            </a:extLst>
          </p:cNvPr>
          <p:cNvSpPr>
            <a:spLocks noGrp="1"/>
          </p:cNvSpPr>
          <p:nvPr>
            <p:ph type="title"/>
          </p:nvPr>
        </p:nvSpPr>
        <p:spPr/>
        <p:txBody>
          <a:bodyPr>
            <a:normAutofit/>
          </a:bodyPr>
          <a:lstStyle/>
          <a:p>
            <a:r>
              <a:rPr lang="en-US" sz="3600" dirty="0"/>
              <a:t>ID Preservation through Intermediate Features</a:t>
            </a:r>
          </a:p>
        </p:txBody>
      </p:sp>
      <p:sp>
        <p:nvSpPr>
          <p:cNvPr id="4" name="TextBox 3">
            <a:extLst>
              <a:ext uri="{FF2B5EF4-FFF2-40B4-BE49-F238E27FC236}">
                <a16:creationId xmlns:a16="http://schemas.microsoft.com/office/drawing/2014/main" id="{6B5F910A-D599-C550-E5EA-D071F3A179C4}"/>
              </a:ext>
            </a:extLst>
          </p:cNvPr>
          <p:cNvSpPr txBox="1"/>
          <p:nvPr/>
        </p:nvSpPr>
        <p:spPr>
          <a:xfrm>
            <a:off x="838200" y="6292820"/>
            <a:ext cx="5821116" cy="400110"/>
          </a:xfrm>
          <a:prstGeom prst="rect">
            <a:avLst/>
          </a:prstGeom>
          <a:noFill/>
        </p:spPr>
        <p:txBody>
          <a:bodyPr wrap="square" rtlCol="0">
            <a:spAutoFit/>
          </a:bodyPr>
          <a:lstStyle/>
          <a:p>
            <a:r>
              <a:rPr lang="en-US" sz="1000" dirty="0"/>
              <a:t>Plug-and-Play Diffusion Features for Text-Driven Image-to-Image Translation,</a:t>
            </a:r>
            <a:br>
              <a:rPr lang="en-US" sz="1000" dirty="0"/>
            </a:br>
            <a:r>
              <a:rPr lang="en-US" sz="1000" dirty="0"/>
              <a:t>Tumanyan et al., CVPR 2023</a:t>
            </a:r>
          </a:p>
        </p:txBody>
      </p:sp>
      <p:sp>
        <p:nvSpPr>
          <p:cNvPr id="3" name="TextBox 2">
            <a:extLst>
              <a:ext uri="{FF2B5EF4-FFF2-40B4-BE49-F238E27FC236}">
                <a16:creationId xmlns:a16="http://schemas.microsoft.com/office/drawing/2014/main" id="{C529264E-D557-C285-088B-BEE11775B98D}"/>
              </a:ext>
            </a:extLst>
          </p:cNvPr>
          <p:cNvSpPr txBox="1"/>
          <p:nvPr/>
        </p:nvSpPr>
        <p:spPr>
          <a:xfrm>
            <a:off x="838200" y="1434371"/>
            <a:ext cx="9176657" cy="923330"/>
          </a:xfrm>
          <a:prstGeom prst="rect">
            <a:avLst/>
          </a:prstGeom>
          <a:noFill/>
        </p:spPr>
        <p:txBody>
          <a:bodyPr wrap="square">
            <a:spAutoFit/>
          </a:bodyPr>
          <a:lstStyle/>
          <a:p>
            <a:pPr marL="285750" indent="-285750">
              <a:buFont typeface="Arial" panose="020B0604020202020204" pitchFamily="34" charset="0"/>
              <a:buChar char="•"/>
            </a:pPr>
            <a:r>
              <a:rPr lang="en-US" dirty="0"/>
              <a:t>No training or fine-tuning needed.</a:t>
            </a:r>
          </a:p>
          <a:p>
            <a:pPr marL="285750" indent="-285750">
              <a:buFont typeface="Arial" panose="020B0604020202020204" pitchFamily="34" charset="0"/>
              <a:buChar char="•"/>
            </a:pPr>
            <a:r>
              <a:rPr lang="en-US" dirty="0"/>
              <a:t>Intermediate features entangle identity with location and context, thus it requires additional work to allow for large changes in locations &amp; contexts.</a:t>
            </a:r>
          </a:p>
        </p:txBody>
      </p:sp>
      <p:grpSp>
        <p:nvGrpSpPr>
          <p:cNvPr id="21" name="Group 20">
            <a:extLst>
              <a:ext uri="{FF2B5EF4-FFF2-40B4-BE49-F238E27FC236}">
                <a16:creationId xmlns:a16="http://schemas.microsoft.com/office/drawing/2014/main" id="{1C28CBC4-4363-AC9C-7CD3-F5891EB8A2C5}"/>
              </a:ext>
            </a:extLst>
          </p:cNvPr>
          <p:cNvGrpSpPr/>
          <p:nvPr/>
        </p:nvGrpSpPr>
        <p:grpSpPr>
          <a:xfrm>
            <a:off x="838200" y="2929934"/>
            <a:ext cx="10057181" cy="3301084"/>
            <a:chOff x="636945" y="2468023"/>
            <a:chExt cx="11326590" cy="3717744"/>
          </a:xfrm>
        </p:grpSpPr>
        <p:pic>
          <p:nvPicPr>
            <p:cNvPr id="13" name="Picture 12">
              <a:extLst>
                <a:ext uri="{FF2B5EF4-FFF2-40B4-BE49-F238E27FC236}">
                  <a16:creationId xmlns:a16="http://schemas.microsoft.com/office/drawing/2014/main" id="{16E7C7FD-0F54-DD77-7AE1-EC87AB9F79C7}"/>
                </a:ext>
              </a:extLst>
            </p:cNvPr>
            <p:cNvPicPr>
              <a:picLocks noChangeAspect="1"/>
            </p:cNvPicPr>
            <p:nvPr/>
          </p:nvPicPr>
          <p:blipFill>
            <a:blip r:embed="rId3"/>
            <a:stretch>
              <a:fillRect/>
            </a:stretch>
          </p:blipFill>
          <p:spPr>
            <a:xfrm>
              <a:off x="6458061" y="2526039"/>
              <a:ext cx="5505474" cy="1800856"/>
            </a:xfrm>
            <a:prstGeom prst="rect">
              <a:avLst/>
            </a:prstGeom>
          </p:spPr>
        </p:pic>
        <p:pic>
          <p:nvPicPr>
            <p:cNvPr id="16" name="Picture 15">
              <a:extLst>
                <a:ext uri="{FF2B5EF4-FFF2-40B4-BE49-F238E27FC236}">
                  <a16:creationId xmlns:a16="http://schemas.microsoft.com/office/drawing/2014/main" id="{EB59BBCC-E4BC-63E8-7981-AD1EC253AC4D}"/>
                </a:ext>
              </a:extLst>
            </p:cNvPr>
            <p:cNvPicPr>
              <a:picLocks noChangeAspect="1"/>
            </p:cNvPicPr>
            <p:nvPr/>
          </p:nvPicPr>
          <p:blipFill>
            <a:blip r:embed="rId4"/>
            <a:stretch>
              <a:fillRect/>
            </a:stretch>
          </p:blipFill>
          <p:spPr>
            <a:xfrm>
              <a:off x="6522720" y="4367909"/>
              <a:ext cx="5440815" cy="1817858"/>
            </a:xfrm>
            <a:prstGeom prst="rect">
              <a:avLst/>
            </a:prstGeom>
          </p:spPr>
        </p:pic>
        <p:grpSp>
          <p:nvGrpSpPr>
            <p:cNvPr id="20" name="Group 19">
              <a:extLst>
                <a:ext uri="{FF2B5EF4-FFF2-40B4-BE49-F238E27FC236}">
                  <a16:creationId xmlns:a16="http://schemas.microsoft.com/office/drawing/2014/main" id="{AF6A35BC-F2B0-965D-BFBD-E7622A2FF194}"/>
                </a:ext>
              </a:extLst>
            </p:cNvPr>
            <p:cNvGrpSpPr/>
            <p:nvPr/>
          </p:nvGrpSpPr>
          <p:grpSpPr>
            <a:xfrm>
              <a:off x="636945" y="2468023"/>
              <a:ext cx="5821116" cy="3717744"/>
              <a:chOff x="636945" y="2468023"/>
              <a:chExt cx="5821116" cy="3717744"/>
            </a:xfrm>
          </p:grpSpPr>
          <p:pic>
            <p:nvPicPr>
              <p:cNvPr id="9" name="Picture 8">
                <a:extLst>
                  <a:ext uri="{FF2B5EF4-FFF2-40B4-BE49-F238E27FC236}">
                    <a16:creationId xmlns:a16="http://schemas.microsoft.com/office/drawing/2014/main" id="{4551F6E9-F839-406D-3A8E-B7A4B25783EB}"/>
                  </a:ext>
                </a:extLst>
              </p:cNvPr>
              <p:cNvPicPr>
                <a:picLocks noChangeAspect="1"/>
              </p:cNvPicPr>
              <p:nvPr/>
            </p:nvPicPr>
            <p:blipFill>
              <a:blip r:embed="rId5"/>
              <a:stretch>
                <a:fillRect/>
              </a:stretch>
            </p:blipFill>
            <p:spPr>
              <a:xfrm>
                <a:off x="636945" y="2468023"/>
                <a:ext cx="5821116" cy="3717744"/>
              </a:xfrm>
              <a:prstGeom prst="rect">
                <a:avLst/>
              </a:prstGeom>
            </p:spPr>
          </p:pic>
          <p:sp>
            <p:nvSpPr>
              <p:cNvPr id="18" name="Rectangle 17">
                <a:extLst>
                  <a:ext uri="{FF2B5EF4-FFF2-40B4-BE49-F238E27FC236}">
                    <a16:creationId xmlns:a16="http://schemas.microsoft.com/office/drawing/2014/main" id="{09F4D11A-D913-662A-82EC-9DCD8512125B}"/>
                  </a:ext>
                </a:extLst>
              </p:cNvPr>
              <p:cNvSpPr/>
              <p:nvPr/>
            </p:nvSpPr>
            <p:spPr>
              <a:xfrm>
                <a:off x="952587" y="2595154"/>
                <a:ext cx="954590" cy="26125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mc:AlternateContent xmlns:mc="http://schemas.openxmlformats.org/markup-compatibility/2006">
        <mc:Choice xmlns:a14="http://schemas.microsoft.com/office/drawing/2010/main" Requires="a14">
          <p:sp>
            <p:nvSpPr>
              <p:cNvPr id="28" name="TextBox 27">
                <a:extLst>
                  <a:ext uri="{FF2B5EF4-FFF2-40B4-BE49-F238E27FC236}">
                    <a16:creationId xmlns:a16="http://schemas.microsoft.com/office/drawing/2014/main" id="{181CE039-22C2-D6F7-DB5A-E1BD4E3FA29E}"/>
                  </a:ext>
                </a:extLst>
              </p:cNvPr>
              <p:cNvSpPr txBox="1"/>
              <p:nvPr/>
            </p:nvSpPr>
            <p:spPr>
              <a:xfrm>
                <a:off x="3136734" y="2521490"/>
                <a:ext cx="6097464" cy="369332"/>
              </a:xfrm>
              <a:prstGeom prst="rect">
                <a:avLst/>
              </a:prstGeom>
              <a:noFill/>
            </p:spPr>
            <p:txBody>
              <a:bodyPr wrap="square">
                <a:spAutoFit/>
              </a:bodyPr>
              <a:lstStyle/>
              <a:p>
                <a:pPr algn="ctr"/>
                <a:r>
                  <a:rPr lang="en-US" b="1" dirty="0"/>
                  <a:t>Directly overwrite denoiser features with target features </a:t>
                </a:r>
                <a14:m>
                  <m:oMath xmlns:m="http://schemas.openxmlformats.org/officeDocument/2006/math">
                    <m:r>
                      <a:rPr lang="en-US" b="1" i="1" smtClean="0">
                        <a:latin typeface="Cambria Math" panose="02040503050406030204" pitchFamily="18" charset="0"/>
                      </a:rPr>
                      <m:t>𝒇</m:t>
                    </m:r>
                  </m:oMath>
                </a14:m>
                <a:r>
                  <a:rPr lang="en-US" b="1" dirty="0"/>
                  <a:t>.</a:t>
                </a:r>
              </a:p>
            </p:txBody>
          </p:sp>
        </mc:Choice>
        <mc:Fallback>
          <p:sp>
            <p:nvSpPr>
              <p:cNvPr id="28" name="TextBox 27">
                <a:extLst>
                  <a:ext uri="{FF2B5EF4-FFF2-40B4-BE49-F238E27FC236}">
                    <a16:creationId xmlns:a16="http://schemas.microsoft.com/office/drawing/2014/main" id="{181CE039-22C2-D6F7-DB5A-E1BD4E3FA29E}"/>
                  </a:ext>
                </a:extLst>
              </p:cNvPr>
              <p:cNvSpPr txBox="1">
                <a:spLocks noRot="1" noChangeAspect="1" noMove="1" noResize="1" noEditPoints="1" noAdjustHandles="1" noChangeArrowheads="1" noChangeShapeType="1" noTextEdit="1"/>
              </p:cNvSpPr>
              <p:nvPr/>
            </p:nvSpPr>
            <p:spPr>
              <a:xfrm>
                <a:off x="3136734" y="2521490"/>
                <a:ext cx="6097464" cy="369332"/>
              </a:xfrm>
              <a:prstGeom prst="rect">
                <a:avLst/>
              </a:prstGeom>
              <a:blipFill>
                <a:blip r:embed="rId6"/>
                <a:stretch>
                  <a:fillRect t="-10000" b="-26667"/>
                </a:stretch>
              </a:blipFill>
            </p:spPr>
            <p:txBody>
              <a:bodyPr/>
              <a:lstStyle/>
              <a:p>
                <a:r>
                  <a:rPr lang="en-US">
                    <a:noFill/>
                  </a:rPr>
                  <a:t> </a:t>
                </a:r>
              </a:p>
            </p:txBody>
          </p:sp>
        </mc:Fallback>
      </mc:AlternateContent>
    </p:spTree>
    <p:extLst>
      <p:ext uri="{BB962C8B-B14F-4D97-AF65-F5344CB8AC3E}">
        <p14:creationId xmlns:p14="http://schemas.microsoft.com/office/powerpoint/2010/main" val="1446822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AC5717-8677-C98C-0C76-AA029A4E5A7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E1537F5-0641-BF92-E66F-6228B2CB8A7F}"/>
              </a:ext>
            </a:extLst>
          </p:cNvPr>
          <p:cNvSpPr>
            <a:spLocks noGrp="1"/>
          </p:cNvSpPr>
          <p:nvPr>
            <p:ph type="title"/>
          </p:nvPr>
        </p:nvSpPr>
        <p:spPr/>
        <p:txBody>
          <a:bodyPr/>
          <a:lstStyle/>
          <a:p>
            <a:r>
              <a:rPr lang="en-US" dirty="0"/>
              <a:t>Editing with Generative Models</a:t>
            </a:r>
          </a:p>
        </p:txBody>
      </p:sp>
      <p:sp>
        <p:nvSpPr>
          <p:cNvPr id="7" name="TextBox 6">
            <a:extLst>
              <a:ext uri="{FF2B5EF4-FFF2-40B4-BE49-F238E27FC236}">
                <a16:creationId xmlns:a16="http://schemas.microsoft.com/office/drawing/2014/main" id="{B3BE8A88-B450-38E0-B843-5098E654685E}"/>
              </a:ext>
            </a:extLst>
          </p:cNvPr>
          <p:cNvSpPr txBox="1"/>
          <p:nvPr/>
        </p:nvSpPr>
        <p:spPr>
          <a:xfrm>
            <a:off x="1658568" y="1960667"/>
            <a:ext cx="1609608" cy="369332"/>
          </a:xfrm>
          <a:prstGeom prst="rect">
            <a:avLst/>
          </a:prstGeom>
          <a:noFill/>
        </p:spPr>
        <p:txBody>
          <a:bodyPr wrap="none" rtlCol="0">
            <a:spAutoFit/>
          </a:bodyPr>
          <a:lstStyle/>
          <a:p>
            <a:r>
              <a:rPr lang="en-US" dirty="0"/>
              <a:t>Personalization</a:t>
            </a:r>
          </a:p>
        </p:txBody>
      </p:sp>
      <p:sp>
        <p:nvSpPr>
          <p:cNvPr id="13" name="TextBox 12">
            <a:extLst>
              <a:ext uri="{FF2B5EF4-FFF2-40B4-BE49-F238E27FC236}">
                <a16:creationId xmlns:a16="http://schemas.microsoft.com/office/drawing/2014/main" id="{9B538778-0891-BCD2-DD94-15C70C9742D7}"/>
              </a:ext>
            </a:extLst>
          </p:cNvPr>
          <p:cNvSpPr txBox="1"/>
          <p:nvPr/>
        </p:nvSpPr>
        <p:spPr>
          <a:xfrm>
            <a:off x="8281514" y="2003165"/>
            <a:ext cx="828881" cy="369332"/>
          </a:xfrm>
          <a:prstGeom prst="rect">
            <a:avLst/>
          </a:prstGeom>
          <a:noFill/>
        </p:spPr>
        <p:txBody>
          <a:bodyPr wrap="none" rtlCol="0">
            <a:spAutoFit/>
          </a:bodyPr>
          <a:lstStyle/>
          <a:p>
            <a:r>
              <a:rPr lang="en-US" dirty="0"/>
              <a:t>Editing</a:t>
            </a:r>
          </a:p>
        </p:txBody>
      </p:sp>
      <p:sp>
        <p:nvSpPr>
          <p:cNvPr id="23" name="TextBox 22">
            <a:extLst>
              <a:ext uri="{FF2B5EF4-FFF2-40B4-BE49-F238E27FC236}">
                <a16:creationId xmlns:a16="http://schemas.microsoft.com/office/drawing/2014/main" id="{CBD852B7-5DBC-9A5A-346F-E0B934C50934}"/>
              </a:ext>
            </a:extLst>
          </p:cNvPr>
          <p:cNvSpPr txBox="1"/>
          <p:nvPr/>
        </p:nvSpPr>
        <p:spPr>
          <a:xfrm>
            <a:off x="5838073" y="6428753"/>
            <a:ext cx="6410452" cy="253916"/>
          </a:xfrm>
          <a:prstGeom prst="rect">
            <a:avLst/>
          </a:prstGeom>
          <a:noFill/>
        </p:spPr>
        <p:txBody>
          <a:bodyPr wrap="square" rtlCol="0">
            <a:spAutoFit/>
          </a:bodyPr>
          <a:lstStyle/>
          <a:p>
            <a:r>
              <a:rPr lang="en-US" sz="1000" dirty="0"/>
              <a:t>Diffusion Handles: Enabling 3D Edits for Diffusion Models by Lifting Activations to 3D Pandey et al., CVPR 2024</a:t>
            </a:r>
          </a:p>
        </p:txBody>
      </p:sp>
      <p:sp>
        <p:nvSpPr>
          <p:cNvPr id="25" name="TextBox 24">
            <a:extLst>
              <a:ext uri="{FF2B5EF4-FFF2-40B4-BE49-F238E27FC236}">
                <a16:creationId xmlns:a16="http://schemas.microsoft.com/office/drawing/2014/main" id="{C659B84F-246A-156B-7DDE-1F76AB135F4C}"/>
              </a:ext>
            </a:extLst>
          </p:cNvPr>
          <p:cNvSpPr txBox="1"/>
          <p:nvPr/>
        </p:nvSpPr>
        <p:spPr>
          <a:xfrm>
            <a:off x="5838073" y="6599787"/>
            <a:ext cx="6544644" cy="253916"/>
          </a:xfrm>
          <a:prstGeom prst="rect">
            <a:avLst/>
          </a:prstGeom>
          <a:noFill/>
        </p:spPr>
        <p:txBody>
          <a:bodyPr wrap="square" rtlCol="0">
            <a:spAutoFit/>
          </a:bodyPr>
          <a:lstStyle/>
          <a:p>
            <a:r>
              <a:rPr lang="en-US" sz="1000" dirty="0"/>
              <a:t>Motion Guidance: Diffusion-Based Image Editing with Differentiable Motion Estimators, </a:t>
            </a:r>
            <a:r>
              <a:rPr lang="en-US" sz="1000" dirty="0" err="1"/>
              <a:t>Geng</a:t>
            </a:r>
            <a:r>
              <a:rPr lang="en-US" sz="1000" dirty="0"/>
              <a:t> and Owens, ICLR 2024</a:t>
            </a:r>
          </a:p>
        </p:txBody>
      </p:sp>
      <p:sp>
        <p:nvSpPr>
          <p:cNvPr id="27" name="TextBox 26">
            <a:extLst>
              <a:ext uri="{FF2B5EF4-FFF2-40B4-BE49-F238E27FC236}">
                <a16:creationId xmlns:a16="http://schemas.microsoft.com/office/drawing/2014/main" id="{AC496EE2-6848-806A-FA23-64C0C5A652ED}"/>
              </a:ext>
            </a:extLst>
          </p:cNvPr>
          <p:cNvSpPr txBox="1"/>
          <p:nvPr/>
        </p:nvSpPr>
        <p:spPr>
          <a:xfrm>
            <a:off x="468797" y="6408197"/>
            <a:ext cx="3925642" cy="400110"/>
          </a:xfrm>
          <a:prstGeom prst="rect">
            <a:avLst/>
          </a:prstGeom>
          <a:noFill/>
        </p:spPr>
        <p:txBody>
          <a:bodyPr wrap="square" rtlCol="0">
            <a:spAutoFit/>
          </a:bodyPr>
          <a:lstStyle/>
          <a:p>
            <a:r>
              <a:rPr lang="en-US" sz="1000" dirty="0" err="1"/>
              <a:t>ConsiStory</a:t>
            </a:r>
            <a:r>
              <a:rPr lang="en-US" sz="1000" dirty="0"/>
              <a:t>: Training-Free Consistent Text-to-Image Generation</a:t>
            </a:r>
            <a:br>
              <a:rPr lang="en-US" sz="1000" dirty="0"/>
            </a:br>
            <a:r>
              <a:rPr lang="en-US" sz="1000" dirty="0" err="1"/>
              <a:t>Tewel</a:t>
            </a:r>
            <a:r>
              <a:rPr lang="en-US" sz="1000" dirty="0"/>
              <a:t> et al., </a:t>
            </a:r>
            <a:r>
              <a:rPr lang="en-US" sz="1000" dirty="0" err="1"/>
              <a:t>ArXiv</a:t>
            </a:r>
            <a:r>
              <a:rPr lang="en-US" sz="1000" dirty="0"/>
              <a:t> Feb. 2024</a:t>
            </a:r>
          </a:p>
        </p:txBody>
      </p:sp>
      <p:pic>
        <p:nvPicPr>
          <p:cNvPr id="4" name="Picture 3">
            <a:extLst>
              <a:ext uri="{FF2B5EF4-FFF2-40B4-BE49-F238E27FC236}">
                <a16:creationId xmlns:a16="http://schemas.microsoft.com/office/drawing/2014/main" id="{C961AFC0-FFE3-9DB8-0B9F-543DEAD64826}"/>
              </a:ext>
            </a:extLst>
          </p:cNvPr>
          <p:cNvPicPr>
            <a:picLocks noChangeAspect="1"/>
          </p:cNvPicPr>
          <p:nvPr/>
        </p:nvPicPr>
        <p:blipFill>
          <a:blip r:embed="rId2"/>
          <a:stretch>
            <a:fillRect/>
          </a:stretch>
        </p:blipFill>
        <p:spPr>
          <a:xfrm>
            <a:off x="531470" y="2492281"/>
            <a:ext cx="3788283" cy="1823740"/>
          </a:xfrm>
          <a:prstGeom prst="rect">
            <a:avLst/>
          </a:prstGeom>
        </p:spPr>
      </p:pic>
      <p:pic>
        <p:nvPicPr>
          <p:cNvPr id="8" name="Picture 7">
            <a:extLst>
              <a:ext uri="{FF2B5EF4-FFF2-40B4-BE49-F238E27FC236}">
                <a16:creationId xmlns:a16="http://schemas.microsoft.com/office/drawing/2014/main" id="{DA025742-81D6-EC25-B570-829F76D640C4}"/>
              </a:ext>
            </a:extLst>
          </p:cNvPr>
          <p:cNvPicPr>
            <a:picLocks noChangeAspect="1"/>
          </p:cNvPicPr>
          <p:nvPr/>
        </p:nvPicPr>
        <p:blipFill>
          <a:blip r:embed="rId3"/>
          <a:stretch>
            <a:fillRect/>
          </a:stretch>
        </p:blipFill>
        <p:spPr>
          <a:xfrm>
            <a:off x="568724" y="4422175"/>
            <a:ext cx="3748424" cy="1823740"/>
          </a:xfrm>
          <a:prstGeom prst="rect">
            <a:avLst/>
          </a:prstGeom>
        </p:spPr>
      </p:pic>
      <p:grpSp>
        <p:nvGrpSpPr>
          <p:cNvPr id="22" name="Group 21">
            <a:extLst>
              <a:ext uri="{FF2B5EF4-FFF2-40B4-BE49-F238E27FC236}">
                <a16:creationId xmlns:a16="http://schemas.microsoft.com/office/drawing/2014/main" id="{7B543F2E-DF26-9412-0FF3-81C6372D9CF4}"/>
              </a:ext>
            </a:extLst>
          </p:cNvPr>
          <p:cNvGrpSpPr/>
          <p:nvPr/>
        </p:nvGrpSpPr>
        <p:grpSpPr>
          <a:xfrm>
            <a:off x="6335124" y="4472887"/>
            <a:ext cx="3542752" cy="1747075"/>
            <a:chOff x="6765416" y="4219678"/>
            <a:chExt cx="4047284" cy="1995880"/>
          </a:xfrm>
        </p:grpSpPr>
        <p:pic>
          <p:nvPicPr>
            <p:cNvPr id="24" name="Picture 2">
              <a:extLst>
                <a:ext uri="{FF2B5EF4-FFF2-40B4-BE49-F238E27FC236}">
                  <a16:creationId xmlns:a16="http://schemas.microsoft.com/office/drawing/2014/main" id="{0450701C-F1F6-31DD-61CF-5339332A65E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65416" y="4225163"/>
              <a:ext cx="1990395" cy="199039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8">
              <a:extLst>
                <a:ext uri="{FF2B5EF4-FFF2-40B4-BE49-F238E27FC236}">
                  <a16:creationId xmlns:a16="http://schemas.microsoft.com/office/drawing/2014/main" id="{21168145-B054-D15E-F149-E28D678EBD2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816821" y="4219678"/>
              <a:ext cx="1995879" cy="1995879"/>
            </a:xfrm>
            <a:prstGeom prst="rect">
              <a:avLst/>
            </a:prstGeom>
            <a:noFill/>
            <a:extLst>
              <a:ext uri="{909E8E84-426E-40DD-AFC4-6F175D3DCCD1}">
                <a14:hiddenFill xmlns:a14="http://schemas.microsoft.com/office/drawing/2010/main">
                  <a:solidFill>
                    <a:srgbClr val="FFFFFF"/>
                  </a:solidFill>
                </a14:hiddenFill>
              </a:ext>
            </a:extLst>
          </p:spPr>
        </p:pic>
      </p:grpSp>
      <p:pic>
        <p:nvPicPr>
          <p:cNvPr id="28" name="Picture 10">
            <a:extLst>
              <a:ext uri="{FF2B5EF4-FFF2-40B4-BE49-F238E27FC236}">
                <a16:creationId xmlns:a16="http://schemas.microsoft.com/office/drawing/2014/main" id="{04A41E3D-6913-A5C0-D5E4-95B641C69EC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918256" y="4481549"/>
            <a:ext cx="1742274" cy="1742274"/>
          </a:xfrm>
          <a:prstGeom prst="rect">
            <a:avLst/>
          </a:prstGeom>
          <a:noFill/>
          <a:extLst>
            <a:ext uri="{909E8E84-426E-40DD-AFC4-6F175D3DCCD1}">
              <a14:hiddenFill xmlns:a14="http://schemas.microsoft.com/office/drawing/2010/main">
                <a:solidFill>
                  <a:srgbClr val="FFFFFF"/>
                </a:solidFill>
              </a14:hiddenFill>
            </a:ext>
          </a:extLst>
        </p:spPr>
      </p:pic>
      <p:grpSp>
        <p:nvGrpSpPr>
          <p:cNvPr id="32" name="Group 31">
            <a:extLst>
              <a:ext uri="{FF2B5EF4-FFF2-40B4-BE49-F238E27FC236}">
                <a16:creationId xmlns:a16="http://schemas.microsoft.com/office/drawing/2014/main" id="{F6C24D3A-4752-67C9-5280-015BF23254F7}"/>
              </a:ext>
            </a:extLst>
          </p:cNvPr>
          <p:cNvGrpSpPr/>
          <p:nvPr/>
        </p:nvGrpSpPr>
        <p:grpSpPr>
          <a:xfrm>
            <a:off x="6335124" y="2502134"/>
            <a:ext cx="5377427" cy="1804034"/>
            <a:chOff x="6283103" y="1795355"/>
            <a:chExt cx="5377427" cy="1804034"/>
          </a:xfrm>
        </p:grpSpPr>
        <p:pic>
          <p:nvPicPr>
            <p:cNvPr id="29" name="Picture 28">
              <a:extLst>
                <a:ext uri="{FF2B5EF4-FFF2-40B4-BE49-F238E27FC236}">
                  <a16:creationId xmlns:a16="http://schemas.microsoft.com/office/drawing/2014/main" id="{72A55F7C-95AA-07F4-C720-89A41885DC8B}"/>
                </a:ext>
              </a:extLst>
            </p:cNvPr>
            <p:cNvPicPr>
              <a:picLocks noChangeAspect="1"/>
            </p:cNvPicPr>
            <p:nvPr/>
          </p:nvPicPr>
          <p:blipFill rotWithShape="1">
            <a:blip r:embed="rId7"/>
            <a:srcRect l="33510" r="32981"/>
            <a:stretch/>
          </p:blipFill>
          <p:spPr>
            <a:xfrm>
              <a:off x="6283103" y="1795356"/>
              <a:ext cx="1794295" cy="1799719"/>
            </a:xfrm>
            <a:prstGeom prst="rect">
              <a:avLst/>
            </a:prstGeom>
          </p:spPr>
        </p:pic>
        <p:pic>
          <p:nvPicPr>
            <p:cNvPr id="30" name="Picture 29">
              <a:extLst>
                <a:ext uri="{FF2B5EF4-FFF2-40B4-BE49-F238E27FC236}">
                  <a16:creationId xmlns:a16="http://schemas.microsoft.com/office/drawing/2014/main" id="{83B0BF57-5931-0EB4-2BB4-0DC9697CE730}"/>
                </a:ext>
              </a:extLst>
            </p:cNvPr>
            <p:cNvPicPr>
              <a:picLocks noChangeAspect="1"/>
            </p:cNvPicPr>
            <p:nvPr/>
          </p:nvPicPr>
          <p:blipFill rotWithShape="1">
            <a:blip r:embed="rId7"/>
            <a:srcRect l="66823"/>
            <a:stretch/>
          </p:blipFill>
          <p:spPr>
            <a:xfrm>
              <a:off x="9883985" y="1799670"/>
              <a:ext cx="1776545" cy="1799719"/>
            </a:xfrm>
            <a:prstGeom prst="rect">
              <a:avLst/>
            </a:prstGeom>
          </p:spPr>
        </p:pic>
        <p:pic>
          <p:nvPicPr>
            <p:cNvPr id="31" name="Picture 30">
              <a:extLst>
                <a:ext uri="{FF2B5EF4-FFF2-40B4-BE49-F238E27FC236}">
                  <a16:creationId xmlns:a16="http://schemas.microsoft.com/office/drawing/2014/main" id="{FA673DF9-9586-2A36-A5F9-F97505EDF13B}"/>
                </a:ext>
              </a:extLst>
            </p:cNvPr>
            <p:cNvPicPr>
              <a:picLocks noChangeAspect="1"/>
            </p:cNvPicPr>
            <p:nvPr/>
          </p:nvPicPr>
          <p:blipFill rotWithShape="1">
            <a:blip r:embed="rId7"/>
            <a:srcRect l="-1" r="66031"/>
            <a:stretch/>
          </p:blipFill>
          <p:spPr>
            <a:xfrm>
              <a:off x="8058921" y="1795355"/>
              <a:ext cx="1818955" cy="1799719"/>
            </a:xfrm>
            <a:prstGeom prst="rect">
              <a:avLst/>
            </a:prstGeom>
          </p:spPr>
        </p:pic>
      </p:grpSp>
    </p:spTree>
    <p:extLst>
      <p:ext uri="{BB962C8B-B14F-4D97-AF65-F5344CB8AC3E}">
        <p14:creationId xmlns:p14="http://schemas.microsoft.com/office/powerpoint/2010/main" val="18829781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9CC4C3-82CF-2B48-BCA1-01CDBD59A2B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428FE56-3220-C4AA-14D8-6F8799087230}"/>
              </a:ext>
            </a:extLst>
          </p:cNvPr>
          <p:cNvSpPr>
            <a:spLocks noGrp="1"/>
          </p:cNvSpPr>
          <p:nvPr>
            <p:ph type="title"/>
          </p:nvPr>
        </p:nvSpPr>
        <p:spPr/>
        <p:txBody>
          <a:bodyPr/>
          <a:lstStyle/>
          <a:p>
            <a:r>
              <a:rPr lang="en-US" dirty="0"/>
              <a:t>Editing with Generative Models</a:t>
            </a:r>
          </a:p>
        </p:txBody>
      </p:sp>
      <p:sp>
        <p:nvSpPr>
          <p:cNvPr id="13" name="TextBox 12">
            <a:extLst>
              <a:ext uri="{FF2B5EF4-FFF2-40B4-BE49-F238E27FC236}">
                <a16:creationId xmlns:a16="http://schemas.microsoft.com/office/drawing/2014/main" id="{9B88B6EF-C8D4-C5C9-8C6B-29E0BE4543B2}"/>
              </a:ext>
            </a:extLst>
          </p:cNvPr>
          <p:cNvSpPr txBox="1"/>
          <p:nvPr/>
        </p:nvSpPr>
        <p:spPr>
          <a:xfrm>
            <a:off x="3325334" y="2003165"/>
            <a:ext cx="828881" cy="369332"/>
          </a:xfrm>
          <a:prstGeom prst="rect">
            <a:avLst/>
          </a:prstGeom>
          <a:noFill/>
        </p:spPr>
        <p:txBody>
          <a:bodyPr wrap="none" rtlCol="0">
            <a:spAutoFit/>
          </a:bodyPr>
          <a:lstStyle/>
          <a:p>
            <a:r>
              <a:rPr lang="en-US" dirty="0"/>
              <a:t>Editing</a:t>
            </a:r>
          </a:p>
        </p:txBody>
      </p:sp>
      <p:sp>
        <p:nvSpPr>
          <p:cNvPr id="4" name="TextBox 3">
            <a:extLst>
              <a:ext uri="{FF2B5EF4-FFF2-40B4-BE49-F238E27FC236}">
                <a16:creationId xmlns:a16="http://schemas.microsoft.com/office/drawing/2014/main" id="{519BB1F7-5A0F-8DFE-3523-653F6E7BBE8A}"/>
              </a:ext>
            </a:extLst>
          </p:cNvPr>
          <p:cNvSpPr txBox="1"/>
          <p:nvPr/>
        </p:nvSpPr>
        <p:spPr>
          <a:xfrm>
            <a:off x="7344034" y="2269326"/>
            <a:ext cx="3823098" cy="923330"/>
          </a:xfrm>
          <a:prstGeom prst="rect">
            <a:avLst/>
          </a:prstGeom>
          <a:noFill/>
        </p:spPr>
        <p:txBody>
          <a:bodyPr wrap="none" rtlCol="0">
            <a:spAutoFit/>
          </a:bodyPr>
          <a:lstStyle/>
          <a:p>
            <a:r>
              <a:rPr lang="en-US" dirty="0"/>
              <a:t>Same subject, same scene.</a:t>
            </a:r>
          </a:p>
          <a:p>
            <a:r>
              <a:rPr lang="en-US" dirty="0"/>
              <a:t>Subject property changed by user </a:t>
            </a:r>
            <a:r>
              <a:rPr lang="en-US" b="1" dirty="0"/>
              <a:t>edit</a:t>
            </a:r>
            <a:r>
              <a:rPr lang="en-US" dirty="0"/>
              <a:t>.</a:t>
            </a:r>
          </a:p>
          <a:p>
            <a:r>
              <a:rPr lang="en-US" dirty="0"/>
              <a:t>(Property such as position, pose, etc.)</a:t>
            </a:r>
          </a:p>
        </p:txBody>
      </p:sp>
      <p:cxnSp>
        <p:nvCxnSpPr>
          <p:cNvPr id="8" name="Straight Arrow Connector 4">
            <a:extLst>
              <a:ext uri="{FF2B5EF4-FFF2-40B4-BE49-F238E27FC236}">
                <a16:creationId xmlns:a16="http://schemas.microsoft.com/office/drawing/2014/main" id="{BB0429CF-D25A-0E76-8B38-2B3981FB3DED}"/>
              </a:ext>
            </a:extLst>
          </p:cNvPr>
          <p:cNvCxnSpPr>
            <a:cxnSpLocks/>
            <a:stCxn id="4" idx="1"/>
          </p:cNvCxnSpPr>
          <p:nvPr/>
        </p:nvCxnSpPr>
        <p:spPr>
          <a:xfrm rot="10800000" flipV="1">
            <a:off x="6506040" y="2730990"/>
            <a:ext cx="837994" cy="585227"/>
          </a:xfrm>
          <a:prstGeom prst="curvedConnector3">
            <a:avLst>
              <a:gd name="adj1" fmla="val 50000"/>
            </a:avLst>
          </a:prstGeom>
          <a:ln w="38100">
            <a:tailEnd type="triangle"/>
          </a:ln>
        </p:spPr>
        <p:style>
          <a:lnRef idx="1">
            <a:schemeClr val="dk1"/>
          </a:lnRef>
          <a:fillRef idx="0">
            <a:schemeClr val="dk1"/>
          </a:fillRef>
          <a:effectRef idx="0">
            <a:schemeClr val="dk1"/>
          </a:effectRef>
          <a:fontRef idx="minor">
            <a:schemeClr val="tx1"/>
          </a:fontRef>
        </p:style>
      </p:cxnSp>
      <p:cxnSp>
        <p:nvCxnSpPr>
          <p:cNvPr id="9" name="Straight Arrow Connector 5">
            <a:extLst>
              <a:ext uri="{FF2B5EF4-FFF2-40B4-BE49-F238E27FC236}">
                <a16:creationId xmlns:a16="http://schemas.microsoft.com/office/drawing/2014/main" id="{A3F4745C-59F3-E4F7-59B9-65506EF4C8B7}"/>
              </a:ext>
            </a:extLst>
          </p:cNvPr>
          <p:cNvCxnSpPr>
            <a:cxnSpLocks/>
            <a:stCxn id="4" idx="1"/>
            <a:endCxn id="15" idx="3"/>
          </p:cNvCxnSpPr>
          <p:nvPr/>
        </p:nvCxnSpPr>
        <p:spPr>
          <a:xfrm rot="10800000" flipV="1">
            <a:off x="6534638" y="2730990"/>
            <a:ext cx="809397" cy="2538335"/>
          </a:xfrm>
          <a:prstGeom prst="curvedConnector3">
            <a:avLst>
              <a:gd name="adj1" fmla="val 50000"/>
            </a:avLst>
          </a:prstGeom>
          <a:ln w="38100">
            <a:tailEnd type="triangle"/>
          </a:ln>
        </p:spPr>
        <p:style>
          <a:lnRef idx="1">
            <a:schemeClr val="dk1"/>
          </a:lnRef>
          <a:fillRef idx="0">
            <a:schemeClr val="dk1"/>
          </a:fillRef>
          <a:effectRef idx="0">
            <a:schemeClr val="dk1"/>
          </a:effectRef>
          <a:fontRef idx="minor">
            <a:schemeClr val="tx1"/>
          </a:fontRef>
        </p:style>
      </p:cxnSp>
      <p:sp>
        <p:nvSpPr>
          <p:cNvPr id="14" name="TextBox 13">
            <a:extLst>
              <a:ext uri="{FF2B5EF4-FFF2-40B4-BE49-F238E27FC236}">
                <a16:creationId xmlns:a16="http://schemas.microsoft.com/office/drawing/2014/main" id="{55B76313-3D77-7A53-583B-BCA48B1E4E24}"/>
              </a:ext>
            </a:extLst>
          </p:cNvPr>
          <p:cNvSpPr txBox="1"/>
          <p:nvPr/>
        </p:nvSpPr>
        <p:spPr>
          <a:xfrm>
            <a:off x="7276940" y="3507307"/>
            <a:ext cx="4549194" cy="2862322"/>
          </a:xfrm>
          <a:prstGeom prst="rect">
            <a:avLst/>
          </a:prstGeom>
          <a:noFill/>
        </p:spPr>
        <p:txBody>
          <a:bodyPr wrap="none" rtlCol="0">
            <a:spAutoFit/>
          </a:bodyPr>
          <a:lstStyle/>
          <a:p>
            <a:pPr algn="ctr"/>
            <a:r>
              <a:rPr lang="en-US" sz="3600" dirty="0"/>
              <a:t>Editing:</a:t>
            </a:r>
          </a:p>
          <a:p>
            <a:pPr algn="ctr"/>
            <a:endParaRPr lang="en-US" sz="3600" dirty="0"/>
          </a:p>
          <a:p>
            <a:r>
              <a:rPr lang="en-US" sz="3600" dirty="0"/>
              <a:t>Generative Model</a:t>
            </a:r>
            <a:br>
              <a:rPr lang="en-US" sz="3600" b="1" dirty="0"/>
            </a:br>
            <a:r>
              <a:rPr lang="en-US" sz="3600" b="1" dirty="0"/>
              <a:t>+ Identity Preservation</a:t>
            </a:r>
          </a:p>
          <a:p>
            <a:r>
              <a:rPr lang="en-US" sz="3600" b="1" dirty="0"/>
              <a:t>+ Edit Control</a:t>
            </a:r>
          </a:p>
        </p:txBody>
      </p:sp>
      <p:sp>
        <p:nvSpPr>
          <p:cNvPr id="22" name="TextBox 21">
            <a:extLst>
              <a:ext uri="{FF2B5EF4-FFF2-40B4-BE49-F238E27FC236}">
                <a16:creationId xmlns:a16="http://schemas.microsoft.com/office/drawing/2014/main" id="{476A9B3A-BB28-7030-BC7E-0F174053BB37}"/>
              </a:ext>
            </a:extLst>
          </p:cNvPr>
          <p:cNvSpPr txBox="1"/>
          <p:nvPr/>
        </p:nvSpPr>
        <p:spPr>
          <a:xfrm>
            <a:off x="866488" y="6389684"/>
            <a:ext cx="6410452" cy="253916"/>
          </a:xfrm>
          <a:prstGeom prst="rect">
            <a:avLst/>
          </a:prstGeom>
          <a:noFill/>
        </p:spPr>
        <p:txBody>
          <a:bodyPr wrap="square" rtlCol="0">
            <a:spAutoFit/>
          </a:bodyPr>
          <a:lstStyle/>
          <a:p>
            <a:r>
              <a:rPr lang="en-US" sz="1000" dirty="0"/>
              <a:t>Diffusion Handles: Enabling 3D Edits for Diffusion Models by Lifting Activations to 3D Pandey et al., CVPR 2024</a:t>
            </a:r>
          </a:p>
        </p:txBody>
      </p:sp>
      <p:sp>
        <p:nvSpPr>
          <p:cNvPr id="23" name="TextBox 22">
            <a:extLst>
              <a:ext uri="{FF2B5EF4-FFF2-40B4-BE49-F238E27FC236}">
                <a16:creationId xmlns:a16="http://schemas.microsoft.com/office/drawing/2014/main" id="{274E3AC2-0595-B502-2035-03987F210CF2}"/>
              </a:ext>
            </a:extLst>
          </p:cNvPr>
          <p:cNvSpPr txBox="1"/>
          <p:nvPr/>
        </p:nvSpPr>
        <p:spPr>
          <a:xfrm>
            <a:off x="866488" y="6560718"/>
            <a:ext cx="6544644" cy="253916"/>
          </a:xfrm>
          <a:prstGeom prst="rect">
            <a:avLst/>
          </a:prstGeom>
          <a:noFill/>
        </p:spPr>
        <p:txBody>
          <a:bodyPr wrap="square" rtlCol="0">
            <a:spAutoFit/>
          </a:bodyPr>
          <a:lstStyle/>
          <a:p>
            <a:r>
              <a:rPr lang="en-US" sz="1000" dirty="0"/>
              <a:t>Motion Guidance: Diffusion-Based Image Editing with Differentiable Motion Estimators, </a:t>
            </a:r>
            <a:r>
              <a:rPr lang="en-US" sz="1000" dirty="0" err="1"/>
              <a:t>Geng</a:t>
            </a:r>
            <a:r>
              <a:rPr lang="en-US" sz="1000" dirty="0"/>
              <a:t> and Owens, ICLR 2024</a:t>
            </a:r>
          </a:p>
        </p:txBody>
      </p:sp>
      <p:grpSp>
        <p:nvGrpSpPr>
          <p:cNvPr id="3" name="Group 2">
            <a:extLst>
              <a:ext uri="{FF2B5EF4-FFF2-40B4-BE49-F238E27FC236}">
                <a16:creationId xmlns:a16="http://schemas.microsoft.com/office/drawing/2014/main" id="{F2AFC10A-9E10-8EBE-3284-0BBB03280BC8}"/>
              </a:ext>
            </a:extLst>
          </p:cNvPr>
          <p:cNvGrpSpPr/>
          <p:nvPr/>
        </p:nvGrpSpPr>
        <p:grpSpPr>
          <a:xfrm>
            <a:off x="1069514" y="4449580"/>
            <a:ext cx="3542752" cy="1747075"/>
            <a:chOff x="6765416" y="4219678"/>
            <a:chExt cx="4047284" cy="1995880"/>
          </a:xfrm>
        </p:grpSpPr>
        <p:pic>
          <p:nvPicPr>
            <p:cNvPr id="5" name="Picture 2">
              <a:extLst>
                <a:ext uri="{FF2B5EF4-FFF2-40B4-BE49-F238E27FC236}">
                  <a16:creationId xmlns:a16="http://schemas.microsoft.com/office/drawing/2014/main" id="{19A28FCD-9B76-E4A1-1FED-69C4E394F0E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65416" y="4225163"/>
              <a:ext cx="1990395" cy="199039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8">
              <a:extLst>
                <a:ext uri="{FF2B5EF4-FFF2-40B4-BE49-F238E27FC236}">
                  <a16:creationId xmlns:a16="http://schemas.microsoft.com/office/drawing/2014/main" id="{A3F8421D-7DB9-7300-F341-3EE00D64C6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16821" y="4219678"/>
              <a:ext cx="1995879" cy="1995879"/>
            </a:xfrm>
            <a:prstGeom prst="rect">
              <a:avLst/>
            </a:prstGeom>
            <a:noFill/>
            <a:extLst>
              <a:ext uri="{909E8E84-426E-40DD-AFC4-6F175D3DCCD1}">
                <a14:hiddenFill xmlns:a14="http://schemas.microsoft.com/office/drawing/2010/main">
                  <a:solidFill>
                    <a:srgbClr val="FFFFFF"/>
                  </a:solidFill>
                </a14:hiddenFill>
              </a:ext>
            </a:extLst>
          </p:spPr>
        </p:pic>
      </p:grpSp>
      <p:pic>
        <p:nvPicPr>
          <p:cNvPr id="7" name="Picture 10">
            <a:extLst>
              <a:ext uri="{FF2B5EF4-FFF2-40B4-BE49-F238E27FC236}">
                <a16:creationId xmlns:a16="http://schemas.microsoft.com/office/drawing/2014/main" id="{ABD77E32-7EB2-8A7D-4ACA-F715115715A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52646" y="4458242"/>
            <a:ext cx="1742274" cy="1742274"/>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a:extLst>
              <a:ext uri="{FF2B5EF4-FFF2-40B4-BE49-F238E27FC236}">
                <a16:creationId xmlns:a16="http://schemas.microsoft.com/office/drawing/2014/main" id="{0099CC73-A214-7D54-6FBF-F03725FEC475}"/>
              </a:ext>
            </a:extLst>
          </p:cNvPr>
          <p:cNvGrpSpPr/>
          <p:nvPr/>
        </p:nvGrpSpPr>
        <p:grpSpPr>
          <a:xfrm>
            <a:off x="1069514" y="2478827"/>
            <a:ext cx="5377427" cy="1804034"/>
            <a:chOff x="6283103" y="1795355"/>
            <a:chExt cx="5377427" cy="1804034"/>
          </a:xfrm>
        </p:grpSpPr>
        <p:pic>
          <p:nvPicPr>
            <p:cNvPr id="11" name="Picture 10">
              <a:extLst>
                <a:ext uri="{FF2B5EF4-FFF2-40B4-BE49-F238E27FC236}">
                  <a16:creationId xmlns:a16="http://schemas.microsoft.com/office/drawing/2014/main" id="{9129017A-65EF-3508-6326-1E1A23D01CFD}"/>
                </a:ext>
              </a:extLst>
            </p:cNvPr>
            <p:cNvPicPr>
              <a:picLocks noChangeAspect="1"/>
            </p:cNvPicPr>
            <p:nvPr/>
          </p:nvPicPr>
          <p:blipFill rotWithShape="1">
            <a:blip r:embed="rId5"/>
            <a:srcRect l="33510" r="32981"/>
            <a:stretch/>
          </p:blipFill>
          <p:spPr>
            <a:xfrm>
              <a:off x="6283103" y="1795356"/>
              <a:ext cx="1794295" cy="1799719"/>
            </a:xfrm>
            <a:prstGeom prst="rect">
              <a:avLst/>
            </a:prstGeom>
          </p:spPr>
        </p:pic>
        <p:pic>
          <p:nvPicPr>
            <p:cNvPr id="12" name="Picture 11">
              <a:extLst>
                <a:ext uri="{FF2B5EF4-FFF2-40B4-BE49-F238E27FC236}">
                  <a16:creationId xmlns:a16="http://schemas.microsoft.com/office/drawing/2014/main" id="{0324CE6C-3DAF-4E69-4569-E980A47543E5}"/>
                </a:ext>
              </a:extLst>
            </p:cNvPr>
            <p:cNvPicPr>
              <a:picLocks noChangeAspect="1"/>
            </p:cNvPicPr>
            <p:nvPr/>
          </p:nvPicPr>
          <p:blipFill rotWithShape="1">
            <a:blip r:embed="rId5"/>
            <a:srcRect l="66823"/>
            <a:stretch/>
          </p:blipFill>
          <p:spPr>
            <a:xfrm>
              <a:off x="9883985" y="1799670"/>
              <a:ext cx="1776545" cy="1799719"/>
            </a:xfrm>
            <a:prstGeom prst="rect">
              <a:avLst/>
            </a:prstGeom>
          </p:spPr>
        </p:pic>
        <p:pic>
          <p:nvPicPr>
            <p:cNvPr id="24" name="Picture 23">
              <a:extLst>
                <a:ext uri="{FF2B5EF4-FFF2-40B4-BE49-F238E27FC236}">
                  <a16:creationId xmlns:a16="http://schemas.microsoft.com/office/drawing/2014/main" id="{12D3770B-12FB-887E-8D9E-0F8D45430416}"/>
                </a:ext>
              </a:extLst>
            </p:cNvPr>
            <p:cNvPicPr>
              <a:picLocks noChangeAspect="1"/>
            </p:cNvPicPr>
            <p:nvPr/>
          </p:nvPicPr>
          <p:blipFill rotWithShape="1">
            <a:blip r:embed="rId5"/>
            <a:srcRect l="-1" r="66031"/>
            <a:stretch/>
          </p:blipFill>
          <p:spPr>
            <a:xfrm>
              <a:off x="8058921" y="1795355"/>
              <a:ext cx="1818955" cy="1799719"/>
            </a:xfrm>
            <a:prstGeom prst="rect">
              <a:avLst/>
            </a:prstGeom>
          </p:spPr>
        </p:pic>
      </p:grpSp>
      <p:sp>
        <p:nvSpPr>
          <p:cNvPr id="20" name="Rectangle: Rounded Corners 19">
            <a:extLst>
              <a:ext uri="{FF2B5EF4-FFF2-40B4-BE49-F238E27FC236}">
                <a16:creationId xmlns:a16="http://schemas.microsoft.com/office/drawing/2014/main" id="{16F1C498-13B9-00EA-47AD-823D9FDE5DA7}"/>
              </a:ext>
            </a:extLst>
          </p:cNvPr>
          <p:cNvSpPr/>
          <p:nvPr/>
        </p:nvSpPr>
        <p:spPr>
          <a:xfrm>
            <a:off x="2797760" y="2312894"/>
            <a:ext cx="1888384" cy="3949593"/>
          </a:xfrm>
          <a:prstGeom prst="roundRect">
            <a:avLst>
              <a:gd name="adj" fmla="val 8650"/>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22990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4">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uiExpand="1" build="allAtOnce"/>
      <p:bldP spid="2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 name="Picture 64">
            <a:extLst>
              <a:ext uri="{FF2B5EF4-FFF2-40B4-BE49-F238E27FC236}">
                <a16:creationId xmlns:a16="http://schemas.microsoft.com/office/drawing/2014/main" id="{51E538CB-CEC2-6DC4-497E-888B1ED74212}"/>
              </a:ext>
            </a:extLst>
          </p:cNvPr>
          <p:cNvPicPr>
            <a:picLocks noChangeAspect="1"/>
          </p:cNvPicPr>
          <p:nvPr/>
        </p:nvPicPr>
        <p:blipFill>
          <a:blip r:embed="rId3"/>
          <a:stretch>
            <a:fillRect/>
          </a:stretch>
        </p:blipFill>
        <p:spPr>
          <a:xfrm>
            <a:off x="8924212" y="4278066"/>
            <a:ext cx="822076" cy="825643"/>
          </a:xfrm>
          <a:prstGeom prst="rect">
            <a:avLst/>
          </a:prstGeom>
        </p:spPr>
      </p:pic>
      <p:sp>
        <p:nvSpPr>
          <p:cNvPr id="2" name="Title 1">
            <a:extLst>
              <a:ext uri="{FF2B5EF4-FFF2-40B4-BE49-F238E27FC236}">
                <a16:creationId xmlns:a16="http://schemas.microsoft.com/office/drawing/2014/main" id="{4501E73E-5682-5859-A75A-402B78D33BE6}"/>
              </a:ext>
            </a:extLst>
          </p:cNvPr>
          <p:cNvSpPr>
            <a:spLocks noGrp="1"/>
          </p:cNvSpPr>
          <p:nvPr>
            <p:ph type="title"/>
          </p:nvPr>
        </p:nvSpPr>
        <p:spPr/>
        <p:txBody>
          <a:bodyPr/>
          <a:lstStyle/>
          <a:p>
            <a:r>
              <a:rPr lang="en-US" dirty="0"/>
              <a:t>Image-to-Image Translation</a:t>
            </a:r>
          </a:p>
        </p:txBody>
      </p:sp>
      <p:sp>
        <p:nvSpPr>
          <p:cNvPr id="6" name="TextBox 5">
            <a:extLst>
              <a:ext uri="{FF2B5EF4-FFF2-40B4-BE49-F238E27FC236}">
                <a16:creationId xmlns:a16="http://schemas.microsoft.com/office/drawing/2014/main" id="{557A4664-1B75-86B8-E211-36680BAFE975}"/>
              </a:ext>
            </a:extLst>
          </p:cNvPr>
          <p:cNvSpPr txBox="1"/>
          <p:nvPr/>
        </p:nvSpPr>
        <p:spPr>
          <a:xfrm>
            <a:off x="838200" y="1616368"/>
            <a:ext cx="2827634" cy="400110"/>
          </a:xfrm>
          <a:prstGeom prst="rect">
            <a:avLst/>
          </a:prstGeom>
          <a:noFill/>
        </p:spPr>
        <p:txBody>
          <a:bodyPr wrap="none" rtlCol="0">
            <a:spAutoFit/>
          </a:bodyPr>
          <a:lstStyle/>
          <a:p>
            <a:r>
              <a:rPr lang="en-US" sz="2000" b="1" dirty="0"/>
              <a:t>Edit Control:</a:t>
            </a:r>
            <a:r>
              <a:rPr lang="en-US" sz="2000" dirty="0"/>
              <a:t> Text Prompt</a:t>
            </a:r>
          </a:p>
        </p:txBody>
      </p:sp>
      <p:pic>
        <p:nvPicPr>
          <p:cNvPr id="15" name="Picture 14">
            <a:extLst>
              <a:ext uri="{FF2B5EF4-FFF2-40B4-BE49-F238E27FC236}">
                <a16:creationId xmlns:a16="http://schemas.microsoft.com/office/drawing/2014/main" id="{3D71F6B0-E602-E5E3-42BC-AA2DCE712C21}"/>
              </a:ext>
            </a:extLst>
          </p:cNvPr>
          <p:cNvPicPr>
            <a:picLocks noChangeAspect="1"/>
          </p:cNvPicPr>
          <p:nvPr/>
        </p:nvPicPr>
        <p:blipFill>
          <a:blip r:embed="rId4"/>
          <a:stretch>
            <a:fillRect/>
          </a:stretch>
        </p:blipFill>
        <p:spPr>
          <a:xfrm>
            <a:off x="968638" y="2941931"/>
            <a:ext cx="1451314" cy="1448166"/>
          </a:xfrm>
          <a:prstGeom prst="rect">
            <a:avLst/>
          </a:prstGeom>
        </p:spPr>
      </p:pic>
      <p:sp>
        <p:nvSpPr>
          <p:cNvPr id="20" name="TextBox 19">
            <a:extLst>
              <a:ext uri="{FF2B5EF4-FFF2-40B4-BE49-F238E27FC236}">
                <a16:creationId xmlns:a16="http://schemas.microsoft.com/office/drawing/2014/main" id="{BEC6D88F-407B-6AFA-9F30-78C43E0222F0}"/>
              </a:ext>
            </a:extLst>
          </p:cNvPr>
          <p:cNvSpPr txBox="1"/>
          <p:nvPr/>
        </p:nvSpPr>
        <p:spPr>
          <a:xfrm>
            <a:off x="3867891" y="2532901"/>
            <a:ext cx="2377317" cy="646331"/>
          </a:xfrm>
          <a:prstGeom prst="rect">
            <a:avLst/>
          </a:prstGeom>
          <a:noFill/>
        </p:spPr>
        <p:txBody>
          <a:bodyPr wrap="none" rtlCol="0">
            <a:spAutoFit/>
          </a:bodyPr>
          <a:lstStyle/>
          <a:p>
            <a:pPr algn="ctr"/>
            <a:r>
              <a:rPr lang="en-US" i="1" dirty="0"/>
              <a:t>“</a:t>
            </a:r>
            <a:r>
              <a:rPr lang="en-US" i="1" dirty="0">
                <a:solidFill>
                  <a:srgbClr val="FF0000"/>
                </a:solidFill>
              </a:rPr>
              <a:t>Children drawing of</a:t>
            </a:r>
            <a:br>
              <a:rPr lang="en-US" i="1" dirty="0"/>
            </a:br>
            <a:r>
              <a:rPr lang="en-US" i="1" dirty="0"/>
              <a:t>A castle next to a river.”</a:t>
            </a:r>
          </a:p>
        </p:txBody>
      </p:sp>
      <p:cxnSp>
        <p:nvCxnSpPr>
          <p:cNvPr id="21" name="Straight Arrow Connector 20">
            <a:extLst>
              <a:ext uri="{FF2B5EF4-FFF2-40B4-BE49-F238E27FC236}">
                <a16:creationId xmlns:a16="http://schemas.microsoft.com/office/drawing/2014/main" id="{B96BBC4F-14B5-344D-76AB-1402EEA2C5D3}"/>
              </a:ext>
            </a:extLst>
          </p:cNvPr>
          <p:cNvCxnSpPr>
            <a:cxnSpLocks/>
          </p:cNvCxnSpPr>
          <p:nvPr/>
        </p:nvCxnSpPr>
        <p:spPr>
          <a:xfrm>
            <a:off x="5017218" y="3124431"/>
            <a:ext cx="0" cy="1101744"/>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pic>
        <p:nvPicPr>
          <p:cNvPr id="24" name="Picture 23">
            <a:extLst>
              <a:ext uri="{FF2B5EF4-FFF2-40B4-BE49-F238E27FC236}">
                <a16:creationId xmlns:a16="http://schemas.microsoft.com/office/drawing/2014/main" id="{2E2FC3F8-3D2E-649C-D42F-2A0059A85BFD}"/>
              </a:ext>
            </a:extLst>
          </p:cNvPr>
          <p:cNvPicPr>
            <a:picLocks noChangeAspect="1"/>
          </p:cNvPicPr>
          <p:nvPr/>
        </p:nvPicPr>
        <p:blipFill>
          <a:blip r:embed="rId3"/>
          <a:stretch>
            <a:fillRect/>
          </a:stretch>
        </p:blipFill>
        <p:spPr>
          <a:xfrm>
            <a:off x="6942374" y="4010673"/>
            <a:ext cx="1441513" cy="1447767"/>
          </a:xfrm>
          <a:prstGeom prst="rect">
            <a:avLst/>
          </a:prstGeom>
        </p:spPr>
      </p:pic>
      <p:cxnSp>
        <p:nvCxnSpPr>
          <p:cNvPr id="31" name="Straight Arrow Connector 30">
            <a:extLst>
              <a:ext uri="{FF2B5EF4-FFF2-40B4-BE49-F238E27FC236}">
                <a16:creationId xmlns:a16="http://schemas.microsoft.com/office/drawing/2014/main" id="{774134A5-B1CC-BE33-13EB-195D09F8122C}"/>
              </a:ext>
            </a:extLst>
          </p:cNvPr>
          <p:cNvCxnSpPr>
            <a:cxnSpLocks/>
          </p:cNvCxnSpPr>
          <p:nvPr/>
        </p:nvCxnSpPr>
        <p:spPr>
          <a:xfrm>
            <a:off x="4362647" y="4718490"/>
            <a:ext cx="2543307"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32" name="Rectangle: Rounded Corners 31">
            <a:extLst>
              <a:ext uri="{FF2B5EF4-FFF2-40B4-BE49-F238E27FC236}">
                <a16:creationId xmlns:a16="http://schemas.microsoft.com/office/drawing/2014/main" id="{939E7D8A-4E65-B7E2-437D-F594E2F570E2}"/>
              </a:ext>
            </a:extLst>
          </p:cNvPr>
          <p:cNvSpPr/>
          <p:nvPr/>
        </p:nvSpPr>
        <p:spPr>
          <a:xfrm>
            <a:off x="4659913" y="4239519"/>
            <a:ext cx="1817914" cy="957943"/>
          </a:xfrm>
          <a:prstGeom prst="roundRect">
            <a:avLst/>
          </a:prstGeom>
          <a:solidFill>
            <a:schemeClr val="accent4">
              <a:lumMod val="20000"/>
              <a:lumOff val="80000"/>
            </a:schemeClr>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0572621B-B016-C5A6-4042-7610C405C36E}"/>
              </a:ext>
            </a:extLst>
          </p:cNvPr>
          <p:cNvSpPr txBox="1"/>
          <p:nvPr/>
        </p:nvSpPr>
        <p:spPr>
          <a:xfrm>
            <a:off x="5056550" y="4533824"/>
            <a:ext cx="1024639" cy="369332"/>
          </a:xfrm>
          <a:prstGeom prst="rect">
            <a:avLst/>
          </a:prstGeom>
          <a:noFill/>
        </p:spPr>
        <p:txBody>
          <a:bodyPr wrap="square" rtlCol="0">
            <a:spAutoFit/>
          </a:bodyPr>
          <a:lstStyle/>
          <a:p>
            <a:r>
              <a:rPr lang="en-US" dirty="0"/>
              <a:t>Denoiser</a:t>
            </a:r>
          </a:p>
        </p:txBody>
      </p:sp>
      <mc:AlternateContent xmlns:mc="http://schemas.openxmlformats.org/markup-compatibility/2006">
        <mc:Choice xmlns:a14="http://schemas.microsoft.com/office/drawing/2010/main" Requires="a14">
          <p:sp>
            <p:nvSpPr>
              <p:cNvPr id="34" name="TextBox 33">
                <a:extLst>
                  <a:ext uri="{FF2B5EF4-FFF2-40B4-BE49-F238E27FC236}">
                    <a16:creationId xmlns:a16="http://schemas.microsoft.com/office/drawing/2014/main" id="{3C1C68D2-6869-399E-19ED-AAFD6AA09218}"/>
                  </a:ext>
                </a:extLst>
              </p:cNvPr>
              <p:cNvSpPr txBox="1"/>
              <p:nvPr/>
            </p:nvSpPr>
            <p:spPr>
              <a:xfrm>
                <a:off x="4857590" y="5428184"/>
                <a:ext cx="1422556" cy="369332"/>
              </a:xfrm>
              <a:prstGeom prst="rect">
                <a:avLst/>
              </a:prstGeom>
              <a:noFill/>
            </p:spPr>
            <p:txBody>
              <a:bodyPr wrap="square" rtlCol="0">
                <a:spAutoFit/>
              </a:bodyPr>
              <a:lstStyle/>
              <a:p>
                <a:pPr algn="ctr"/>
                <a:r>
                  <a:rPr lang="en-US" b="1" dirty="0">
                    <a:solidFill>
                      <a:srgbClr val="FF0000"/>
                    </a:solidFill>
                  </a:rPr>
                  <a:t>Weights </a:t>
                </a:r>
                <a14:m>
                  <m:oMath xmlns:m="http://schemas.openxmlformats.org/officeDocument/2006/math">
                    <m:r>
                      <a:rPr lang="en-US" b="1" i="1" smtClean="0">
                        <a:solidFill>
                          <a:srgbClr val="FF0000"/>
                        </a:solidFill>
                        <a:latin typeface="Cambria Math" panose="02040503050406030204" pitchFamily="18" charset="0"/>
                        <a:ea typeface="Cambria Math" panose="02040503050406030204" pitchFamily="18" charset="0"/>
                      </a:rPr>
                      <m:t>𝜽</m:t>
                    </m:r>
                  </m:oMath>
                </a14:m>
                <a:endParaRPr lang="en-US" b="1" dirty="0">
                  <a:solidFill>
                    <a:srgbClr val="FF0000"/>
                  </a:solidFill>
                </a:endParaRPr>
              </a:p>
            </p:txBody>
          </p:sp>
        </mc:Choice>
        <mc:Fallback>
          <p:sp>
            <p:nvSpPr>
              <p:cNvPr id="34" name="TextBox 33">
                <a:extLst>
                  <a:ext uri="{FF2B5EF4-FFF2-40B4-BE49-F238E27FC236}">
                    <a16:creationId xmlns:a16="http://schemas.microsoft.com/office/drawing/2014/main" id="{3C1C68D2-6869-399E-19ED-AAFD6AA09218}"/>
                  </a:ext>
                </a:extLst>
              </p:cNvPr>
              <p:cNvSpPr txBox="1">
                <a:spLocks noRot="1" noChangeAspect="1" noMove="1" noResize="1" noEditPoints="1" noAdjustHandles="1" noChangeArrowheads="1" noChangeShapeType="1" noTextEdit="1"/>
              </p:cNvSpPr>
              <p:nvPr/>
            </p:nvSpPr>
            <p:spPr>
              <a:xfrm>
                <a:off x="4857590" y="5428184"/>
                <a:ext cx="1422556" cy="369332"/>
              </a:xfrm>
              <a:prstGeom prst="rect">
                <a:avLst/>
              </a:prstGeom>
              <a:blipFill>
                <a:blip r:embed="rId5"/>
                <a:stretch>
                  <a:fillRect t="-8197" b="-24590"/>
                </a:stretch>
              </a:blipFill>
            </p:spPr>
            <p:txBody>
              <a:bodyPr/>
              <a:lstStyle/>
              <a:p>
                <a:r>
                  <a:rPr lang="en-US">
                    <a:noFill/>
                  </a:rPr>
                  <a:t> </a:t>
                </a:r>
              </a:p>
            </p:txBody>
          </p:sp>
        </mc:Fallback>
      </mc:AlternateContent>
      <p:cxnSp>
        <p:nvCxnSpPr>
          <p:cNvPr id="35" name="Straight Arrow Connector 34">
            <a:extLst>
              <a:ext uri="{FF2B5EF4-FFF2-40B4-BE49-F238E27FC236}">
                <a16:creationId xmlns:a16="http://schemas.microsoft.com/office/drawing/2014/main" id="{B62D23D9-5C7F-22BD-B7F1-0EEFDDBFDD74}"/>
              </a:ext>
            </a:extLst>
          </p:cNvPr>
          <p:cNvCxnSpPr>
            <a:cxnSpLocks/>
            <a:endCxn id="32" idx="0"/>
          </p:cNvCxnSpPr>
          <p:nvPr/>
        </p:nvCxnSpPr>
        <p:spPr>
          <a:xfrm>
            <a:off x="5568868" y="3950350"/>
            <a:ext cx="2" cy="289169"/>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36" name="Straight Arrow Connector 35">
            <a:extLst>
              <a:ext uri="{FF2B5EF4-FFF2-40B4-BE49-F238E27FC236}">
                <a16:creationId xmlns:a16="http://schemas.microsoft.com/office/drawing/2014/main" id="{9A9507B3-F8D7-37CC-3781-28B0E92B8A40}"/>
              </a:ext>
            </a:extLst>
          </p:cNvPr>
          <p:cNvCxnSpPr>
            <a:cxnSpLocks/>
          </p:cNvCxnSpPr>
          <p:nvPr/>
        </p:nvCxnSpPr>
        <p:spPr>
          <a:xfrm flipH="1">
            <a:off x="6499995" y="4924298"/>
            <a:ext cx="374957" cy="0"/>
          </a:xfrm>
          <a:prstGeom prst="straightConnector1">
            <a:avLst/>
          </a:prstGeom>
          <a:ln w="38100">
            <a:solidFill>
              <a:srgbClr val="FF0000"/>
            </a:solidFill>
            <a:prstDash val="sysDot"/>
            <a:tailEnd type="triangle"/>
          </a:ln>
        </p:spPr>
        <p:style>
          <a:lnRef idx="1">
            <a:schemeClr val="dk1"/>
          </a:lnRef>
          <a:fillRef idx="0">
            <a:schemeClr val="dk1"/>
          </a:fillRef>
          <a:effectRef idx="0">
            <a:schemeClr val="dk1"/>
          </a:effectRef>
          <a:fontRef idx="minor">
            <a:schemeClr val="tx1"/>
          </a:fontRef>
        </p:style>
      </p:cxnSp>
      <p:cxnSp>
        <p:nvCxnSpPr>
          <p:cNvPr id="37" name="Straight Arrow Connector 36">
            <a:extLst>
              <a:ext uri="{FF2B5EF4-FFF2-40B4-BE49-F238E27FC236}">
                <a16:creationId xmlns:a16="http://schemas.microsoft.com/office/drawing/2014/main" id="{FB2B5554-7CFB-7CA1-6D14-184222DD76A8}"/>
              </a:ext>
            </a:extLst>
          </p:cNvPr>
          <p:cNvCxnSpPr>
            <a:cxnSpLocks/>
            <a:stCxn id="32" idx="2"/>
          </p:cNvCxnSpPr>
          <p:nvPr/>
        </p:nvCxnSpPr>
        <p:spPr>
          <a:xfrm>
            <a:off x="5568870" y="5197462"/>
            <a:ext cx="0" cy="260978"/>
          </a:xfrm>
          <a:prstGeom prst="straightConnector1">
            <a:avLst/>
          </a:prstGeom>
          <a:ln w="38100">
            <a:solidFill>
              <a:srgbClr val="FF0000"/>
            </a:solidFill>
            <a:prstDash val="sysDot"/>
            <a:tailEnd type="triangle"/>
          </a:ln>
        </p:spPr>
        <p:style>
          <a:lnRef idx="1">
            <a:schemeClr val="dk1"/>
          </a:lnRef>
          <a:fillRef idx="0">
            <a:schemeClr val="dk1"/>
          </a:fillRef>
          <a:effectRef idx="0">
            <a:schemeClr val="dk1"/>
          </a:effectRef>
          <a:fontRef idx="minor">
            <a:schemeClr val="tx1"/>
          </a:fontRef>
        </p:style>
      </p:cxnSp>
      <p:grpSp>
        <p:nvGrpSpPr>
          <p:cNvPr id="38" name="Group 37">
            <a:extLst>
              <a:ext uri="{FF2B5EF4-FFF2-40B4-BE49-F238E27FC236}">
                <a16:creationId xmlns:a16="http://schemas.microsoft.com/office/drawing/2014/main" id="{A8365E67-098B-2A15-05FA-431A99F3A472}"/>
              </a:ext>
            </a:extLst>
          </p:cNvPr>
          <p:cNvGrpSpPr/>
          <p:nvPr/>
        </p:nvGrpSpPr>
        <p:grpSpPr>
          <a:xfrm>
            <a:off x="4535309" y="3502137"/>
            <a:ext cx="2081347" cy="444555"/>
            <a:chOff x="2385914" y="2265250"/>
            <a:chExt cx="2662188" cy="957943"/>
          </a:xfrm>
        </p:grpSpPr>
        <p:sp>
          <p:nvSpPr>
            <p:cNvPr id="39" name="Rectangle: Rounded Corners 38">
              <a:extLst>
                <a:ext uri="{FF2B5EF4-FFF2-40B4-BE49-F238E27FC236}">
                  <a16:creationId xmlns:a16="http://schemas.microsoft.com/office/drawing/2014/main" id="{3F1929A9-BD62-BA86-A282-B9CC1A4D5634}"/>
                </a:ext>
              </a:extLst>
            </p:cNvPr>
            <p:cNvSpPr/>
            <p:nvPr/>
          </p:nvSpPr>
          <p:spPr>
            <a:xfrm>
              <a:off x="2545292" y="2265250"/>
              <a:ext cx="2325238" cy="957943"/>
            </a:xfrm>
            <a:prstGeom prst="roundRect">
              <a:avLst/>
            </a:prstGeom>
            <a:solidFill>
              <a:schemeClr val="accent4">
                <a:lumMod val="20000"/>
                <a:lumOff val="80000"/>
              </a:schemeClr>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A4513461-A63C-2BC1-8A8A-53F28D7E430A}"/>
                </a:ext>
              </a:extLst>
            </p:cNvPr>
            <p:cNvSpPr txBox="1"/>
            <p:nvPr/>
          </p:nvSpPr>
          <p:spPr>
            <a:xfrm>
              <a:off x="2385914" y="2335911"/>
              <a:ext cx="2662188" cy="795850"/>
            </a:xfrm>
            <a:prstGeom prst="rect">
              <a:avLst/>
            </a:prstGeom>
            <a:noFill/>
          </p:spPr>
          <p:txBody>
            <a:bodyPr wrap="square" rtlCol="0">
              <a:spAutoFit/>
            </a:bodyPr>
            <a:lstStyle/>
            <a:p>
              <a:pPr algn="ctr"/>
              <a:r>
                <a:rPr lang="en-US" dirty="0"/>
                <a:t>Condition Encoder</a:t>
              </a:r>
            </a:p>
          </p:txBody>
        </p:sp>
      </p:grpSp>
      <mc:AlternateContent xmlns:mc="http://schemas.openxmlformats.org/markup-compatibility/2006">
        <mc:Choice xmlns:a14="http://schemas.microsoft.com/office/drawing/2010/main" Requires="a14">
          <p:sp>
            <p:nvSpPr>
              <p:cNvPr id="41" name="TextBox 40">
                <a:extLst>
                  <a:ext uri="{FF2B5EF4-FFF2-40B4-BE49-F238E27FC236}">
                    <a16:creationId xmlns:a16="http://schemas.microsoft.com/office/drawing/2014/main" id="{88A05F99-6EC7-9EB0-110A-DE88EE2E7BB6}"/>
                  </a:ext>
                </a:extLst>
              </p:cNvPr>
              <p:cNvSpPr txBox="1"/>
              <p:nvPr/>
            </p:nvSpPr>
            <p:spPr>
              <a:xfrm>
                <a:off x="6685694" y="3523379"/>
                <a:ext cx="1422556" cy="369332"/>
              </a:xfrm>
              <a:prstGeom prst="rect">
                <a:avLst/>
              </a:prstGeom>
              <a:noFill/>
            </p:spPr>
            <p:txBody>
              <a:bodyPr wrap="square" rtlCol="0">
                <a:spAutoFit/>
              </a:bodyPr>
              <a:lstStyle/>
              <a:p>
                <a:pPr algn="ctr"/>
                <a:r>
                  <a:rPr lang="en-US" b="1" dirty="0">
                    <a:solidFill>
                      <a:srgbClr val="FF0000"/>
                    </a:solidFill>
                  </a:rPr>
                  <a:t>Weights </a:t>
                </a:r>
                <a14:m>
                  <m:oMath xmlns:m="http://schemas.openxmlformats.org/officeDocument/2006/math">
                    <m:r>
                      <a:rPr lang="en-US" b="1" i="1" smtClean="0">
                        <a:solidFill>
                          <a:srgbClr val="FF0000"/>
                        </a:solidFill>
                        <a:latin typeface="Cambria Math" panose="02040503050406030204" pitchFamily="18" charset="0"/>
                        <a:ea typeface="Cambria Math" panose="02040503050406030204" pitchFamily="18" charset="0"/>
                      </a:rPr>
                      <m:t>𝝍</m:t>
                    </m:r>
                  </m:oMath>
                </a14:m>
                <a:endParaRPr lang="en-US" b="1" dirty="0">
                  <a:solidFill>
                    <a:srgbClr val="FF0000"/>
                  </a:solidFill>
                </a:endParaRPr>
              </a:p>
            </p:txBody>
          </p:sp>
        </mc:Choice>
        <mc:Fallback>
          <p:sp>
            <p:nvSpPr>
              <p:cNvPr id="41" name="TextBox 40">
                <a:extLst>
                  <a:ext uri="{FF2B5EF4-FFF2-40B4-BE49-F238E27FC236}">
                    <a16:creationId xmlns:a16="http://schemas.microsoft.com/office/drawing/2014/main" id="{88A05F99-6EC7-9EB0-110A-DE88EE2E7BB6}"/>
                  </a:ext>
                </a:extLst>
              </p:cNvPr>
              <p:cNvSpPr txBox="1">
                <a:spLocks noRot="1" noChangeAspect="1" noMove="1" noResize="1" noEditPoints="1" noAdjustHandles="1" noChangeArrowheads="1" noChangeShapeType="1" noTextEdit="1"/>
              </p:cNvSpPr>
              <p:nvPr/>
            </p:nvSpPr>
            <p:spPr>
              <a:xfrm>
                <a:off x="6685694" y="3523379"/>
                <a:ext cx="1422556" cy="369332"/>
              </a:xfrm>
              <a:prstGeom prst="rect">
                <a:avLst/>
              </a:prstGeom>
              <a:blipFill>
                <a:blip r:embed="rId6"/>
                <a:stretch>
                  <a:fillRect t="-9836" b="-24590"/>
                </a:stretch>
              </a:blipFill>
            </p:spPr>
            <p:txBody>
              <a:bodyPr/>
              <a:lstStyle/>
              <a:p>
                <a:r>
                  <a:rPr lang="en-US">
                    <a:noFill/>
                  </a:rPr>
                  <a:t> </a:t>
                </a:r>
              </a:p>
            </p:txBody>
          </p:sp>
        </mc:Fallback>
      </mc:AlternateContent>
      <p:cxnSp>
        <p:nvCxnSpPr>
          <p:cNvPr id="42" name="Straight Arrow Connector 41">
            <a:extLst>
              <a:ext uri="{FF2B5EF4-FFF2-40B4-BE49-F238E27FC236}">
                <a16:creationId xmlns:a16="http://schemas.microsoft.com/office/drawing/2014/main" id="{C2E51C39-688F-BCD0-E44B-59E1D636B642}"/>
              </a:ext>
            </a:extLst>
          </p:cNvPr>
          <p:cNvCxnSpPr>
            <a:cxnSpLocks/>
          </p:cNvCxnSpPr>
          <p:nvPr/>
        </p:nvCxnSpPr>
        <p:spPr>
          <a:xfrm>
            <a:off x="6513999" y="3724692"/>
            <a:ext cx="346948" cy="0"/>
          </a:xfrm>
          <a:prstGeom prst="straightConnector1">
            <a:avLst/>
          </a:prstGeom>
          <a:ln w="38100">
            <a:solidFill>
              <a:srgbClr val="FF0000"/>
            </a:solidFill>
            <a:prstDash val="sysDot"/>
            <a:tailEnd type="triangle"/>
          </a:ln>
        </p:spPr>
        <p:style>
          <a:lnRef idx="1">
            <a:schemeClr val="dk1"/>
          </a:lnRef>
          <a:fillRef idx="0">
            <a:schemeClr val="dk1"/>
          </a:fillRef>
          <a:effectRef idx="0">
            <a:schemeClr val="dk1"/>
          </a:effectRef>
          <a:fontRef idx="minor">
            <a:schemeClr val="tx1"/>
          </a:fontRef>
        </p:style>
      </p:cxnSp>
      <p:cxnSp>
        <p:nvCxnSpPr>
          <p:cNvPr id="43" name="Straight Arrow Connector 42">
            <a:extLst>
              <a:ext uri="{FF2B5EF4-FFF2-40B4-BE49-F238E27FC236}">
                <a16:creationId xmlns:a16="http://schemas.microsoft.com/office/drawing/2014/main" id="{3AFAABF1-8994-2954-8630-77F8147A18AF}"/>
              </a:ext>
            </a:extLst>
          </p:cNvPr>
          <p:cNvCxnSpPr>
            <a:cxnSpLocks/>
          </p:cNvCxnSpPr>
          <p:nvPr/>
        </p:nvCxnSpPr>
        <p:spPr>
          <a:xfrm flipV="1">
            <a:off x="5679447" y="3946692"/>
            <a:ext cx="0" cy="270194"/>
          </a:xfrm>
          <a:prstGeom prst="straightConnector1">
            <a:avLst/>
          </a:prstGeom>
          <a:ln w="38100">
            <a:solidFill>
              <a:srgbClr val="FF0000"/>
            </a:solidFill>
            <a:prstDash val="sysDot"/>
            <a:tailEnd type="triangle"/>
          </a:ln>
        </p:spPr>
        <p:style>
          <a:lnRef idx="1">
            <a:schemeClr val="dk1"/>
          </a:lnRef>
          <a:fillRef idx="0">
            <a:schemeClr val="dk1"/>
          </a:fillRef>
          <a:effectRef idx="0">
            <a:schemeClr val="dk1"/>
          </a:effectRef>
          <a:fontRef idx="minor">
            <a:schemeClr val="tx1"/>
          </a:fontRef>
        </p:style>
      </p:cxnSp>
      <p:pic>
        <p:nvPicPr>
          <p:cNvPr id="45" name="Picture 44">
            <a:extLst>
              <a:ext uri="{FF2B5EF4-FFF2-40B4-BE49-F238E27FC236}">
                <a16:creationId xmlns:a16="http://schemas.microsoft.com/office/drawing/2014/main" id="{FAD92A9E-37D7-BF0D-AB70-C2B3550C34CA}"/>
              </a:ext>
            </a:extLst>
          </p:cNvPr>
          <p:cNvPicPr>
            <a:picLocks noChangeAspect="1"/>
          </p:cNvPicPr>
          <p:nvPr/>
        </p:nvPicPr>
        <p:blipFill>
          <a:blip r:embed="rId7"/>
          <a:stretch>
            <a:fillRect/>
          </a:stretch>
        </p:blipFill>
        <p:spPr>
          <a:xfrm>
            <a:off x="2903271" y="4005230"/>
            <a:ext cx="1451317" cy="1427047"/>
          </a:xfrm>
          <a:prstGeom prst="rect">
            <a:avLst/>
          </a:prstGeom>
        </p:spPr>
      </p:pic>
      <p:sp>
        <p:nvSpPr>
          <p:cNvPr id="48" name="TextBox 47">
            <a:extLst>
              <a:ext uri="{FF2B5EF4-FFF2-40B4-BE49-F238E27FC236}">
                <a16:creationId xmlns:a16="http://schemas.microsoft.com/office/drawing/2014/main" id="{4A9BBE5B-605B-5D52-BFBC-09CE20828146}"/>
              </a:ext>
            </a:extLst>
          </p:cNvPr>
          <p:cNvSpPr txBox="1"/>
          <p:nvPr/>
        </p:nvSpPr>
        <p:spPr>
          <a:xfrm>
            <a:off x="4310873" y="1656299"/>
            <a:ext cx="4215295" cy="369332"/>
          </a:xfrm>
          <a:prstGeom prst="rect">
            <a:avLst/>
          </a:prstGeom>
          <a:noFill/>
        </p:spPr>
        <p:txBody>
          <a:bodyPr wrap="square">
            <a:spAutoFit/>
          </a:bodyPr>
          <a:lstStyle/>
          <a:p>
            <a:r>
              <a:rPr lang="en-US" sz="1800" b="1" dirty="0"/>
              <a:t>Identity Preservation:</a:t>
            </a:r>
            <a:r>
              <a:rPr lang="en-US" sz="1800" dirty="0"/>
              <a:t> Condition Encoder</a:t>
            </a:r>
          </a:p>
        </p:txBody>
      </p:sp>
      <p:cxnSp>
        <p:nvCxnSpPr>
          <p:cNvPr id="49" name="Straight Arrow Connector 48">
            <a:extLst>
              <a:ext uri="{FF2B5EF4-FFF2-40B4-BE49-F238E27FC236}">
                <a16:creationId xmlns:a16="http://schemas.microsoft.com/office/drawing/2014/main" id="{2A52F8DD-DC31-6657-802D-DE24317CA2CD}"/>
              </a:ext>
            </a:extLst>
          </p:cNvPr>
          <p:cNvCxnSpPr>
            <a:cxnSpLocks/>
          </p:cNvCxnSpPr>
          <p:nvPr/>
        </p:nvCxnSpPr>
        <p:spPr>
          <a:xfrm>
            <a:off x="2425622" y="3724692"/>
            <a:ext cx="2234291"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52" name="Straight Arrow Connector 51">
            <a:extLst>
              <a:ext uri="{FF2B5EF4-FFF2-40B4-BE49-F238E27FC236}">
                <a16:creationId xmlns:a16="http://schemas.microsoft.com/office/drawing/2014/main" id="{5AF1F877-E934-800B-A289-AF653BCC4816}"/>
              </a:ext>
            </a:extLst>
          </p:cNvPr>
          <p:cNvCxnSpPr>
            <a:cxnSpLocks/>
          </p:cNvCxnSpPr>
          <p:nvPr/>
        </p:nvCxnSpPr>
        <p:spPr>
          <a:xfrm flipH="1">
            <a:off x="8395919" y="4690888"/>
            <a:ext cx="492599" cy="0"/>
          </a:xfrm>
          <a:prstGeom prst="straightConnector1">
            <a:avLst/>
          </a:prstGeom>
          <a:ln w="38100">
            <a:solidFill>
              <a:srgbClr val="FF0000"/>
            </a:solidFill>
            <a:prstDash val="solid"/>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53" name="TextBox 52">
            <a:extLst>
              <a:ext uri="{FF2B5EF4-FFF2-40B4-BE49-F238E27FC236}">
                <a16:creationId xmlns:a16="http://schemas.microsoft.com/office/drawing/2014/main" id="{267DDD1F-FF85-ECFE-DA58-482BA85E514D}"/>
              </a:ext>
            </a:extLst>
          </p:cNvPr>
          <p:cNvSpPr txBox="1"/>
          <p:nvPr/>
        </p:nvSpPr>
        <p:spPr>
          <a:xfrm>
            <a:off x="8157488" y="4291849"/>
            <a:ext cx="891612" cy="369332"/>
          </a:xfrm>
          <a:prstGeom prst="rect">
            <a:avLst/>
          </a:prstGeom>
          <a:noFill/>
        </p:spPr>
        <p:txBody>
          <a:bodyPr wrap="square">
            <a:spAutoFit/>
          </a:bodyPr>
          <a:lstStyle/>
          <a:p>
            <a:pPr algn="ctr"/>
            <a:r>
              <a:rPr lang="en-US" dirty="0">
                <a:solidFill>
                  <a:srgbClr val="FF0000"/>
                </a:solidFill>
              </a:rPr>
              <a:t>Loss</a:t>
            </a:r>
          </a:p>
        </p:txBody>
      </p:sp>
      <p:sp>
        <p:nvSpPr>
          <p:cNvPr id="57" name="Rectangle: Rounded Corners 56">
            <a:extLst>
              <a:ext uri="{FF2B5EF4-FFF2-40B4-BE49-F238E27FC236}">
                <a16:creationId xmlns:a16="http://schemas.microsoft.com/office/drawing/2014/main" id="{E9A31191-518D-DF31-86D6-2EC490396852}"/>
              </a:ext>
            </a:extLst>
          </p:cNvPr>
          <p:cNvSpPr/>
          <p:nvPr/>
        </p:nvSpPr>
        <p:spPr>
          <a:xfrm>
            <a:off x="9247846" y="2035473"/>
            <a:ext cx="2690949" cy="1763262"/>
          </a:xfrm>
          <a:prstGeom prst="roundRect">
            <a:avLst>
              <a:gd name="adj" fmla="val 6396"/>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a:extLst>
              <a:ext uri="{FF2B5EF4-FFF2-40B4-BE49-F238E27FC236}">
                <a16:creationId xmlns:a16="http://schemas.microsoft.com/office/drawing/2014/main" id="{2F9B6A52-8061-8F5C-AAE5-6045424B9283}"/>
              </a:ext>
            </a:extLst>
          </p:cNvPr>
          <p:cNvSpPr txBox="1"/>
          <p:nvPr/>
        </p:nvSpPr>
        <p:spPr>
          <a:xfrm>
            <a:off x="9204007" y="1662737"/>
            <a:ext cx="2734788" cy="369332"/>
          </a:xfrm>
          <a:prstGeom prst="rect">
            <a:avLst/>
          </a:prstGeom>
          <a:noFill/>
        </p:spPr>
        <p:txBody>
          <a:bodyPr wrap="none" rtlCol="0">
            <a:spAutoFit/>
          </a:bodyPr>
          <a:lstStyle/>
          <a:p>
            <a:r>
              <a:rPr lang="en-US" dirty="0"/>
              <a:t>Large Paired Image Dataset</a:t>
            </a:r>
          </a:p>
        </p:txBody>
      </p:sp>
      <p:sp>
        <p:nvSpPr>
          <p:cNvPr id="60" name="TextBox 59">
            <a:extLst>
              <a:ext uri="{FF2B5EF4-FFF2-40B4-BE49-F238E27FC236}">
                <a16:creationId xmlns:a16="http://schemas.microsoft.com/office/drawing/2014/main" id="{E503E2E4-2AA3-09C2-7872-2A69299A696A}"/>
              </a:ext>
            </a:extLst>
          </p:cNvPr>
          <p:cNvSpPr txBox="1"/>
          <p:nvPr/>
        </p:nvSpPr>
        <p:spPr>
          <a:xfrm>
            <a:off x="11199603" y="2472210"/>
            <a:ext cx="503664" cy="646331"/>
          </a:xfrm>
          <a:prstGeom prst="rect">
            <a:avLst/>
          </a:prstGeom>
          <a:noFill/>
        </p:spPr>
        <p:txBody>
          <a:bodyPr wrap="none" rtlCol="0">
            <a:spAutoFit/>
          </a:bodyPr>
          <a:lstStyle/>
          <a:p>
            <a:r>
              <a:rPr lang="en-US" sz="3600" dirty="0"/>
              <a:t>…</a:t>
            </a:r>
          </a:p>
        </p:txBody>
      </p:sp>
      <p:pic>
        <p:nvPicPr>
          <p:cNvPr id="61" name="Picture 60">
            <a:extLst>
              <a:ext uri="{FF2B5EF4-FFF2-40B4-BE49-F238E27FC236}">
                <a16:creationId xmlns:a16="http://schemas.microsoft.com/office/drawing/2014/main" id="{14C89491-1679-7983-2B1A-942336ED4526}"/>
              </a:ext>
            </a:extLst>
          </p:cNvPr>
          <p:cNvPicPr>
            <a:picLocks noChangeAspect="1"/>
          </p:cNvPicPr>
          <p:nvPr/>
        </p:nvPicPr>
        <p:blipFill>
          <a:blip r:embed="rId3"/>
          <a:stretch>
            <a:fillRect/>
          </a:stretch>
        </p:blipFill>
        <p:spPr>
          <a:xfrm>
            <a:off x="9335250" y="2919074"/>
            <a:ext cx="822076" cy="825643"/>
          </a:xfrm>
          <a:prstGeom prst="rect">
            <a:avLst/>
          </a:prstGeom>
        </p:spPr>
      </p:pic>
      <p:pic>
        <p:nvPicPr>
          <p:cNvPr id="62" name="Picture 61">
            <a:extLst>
              <a:ext uri="{FF2B5EF4-FFF2-40B4-BE49-F238E27FC236}">
                <a16:creationId xmlns:a16="http://schemas.microsoft.com/office/drawing/2014/main" id="{658ED296-6778-A79A-73F1-242E8EE854AB}"/>
              </a:ext>
            </a:extLst>
          </p:cNvPr>
          <p:cNvPicPr>
            <a:picLocks noChangeAspect="1"/>
          </p:cNvPicPr>
          <p:nvPr/>
        </p:nvPicPr>
        <p:blipFill>
          <a:blip r:embed="rId4"/>
          <a:stretch>
            <a:fillRect/>
          </a:stretch>
        </p:blipFill>
        <p:spPr>
          <a:xfrm>
            <a:off x="9307345" y="2077009"/>
            <a:ext cx="812659" cy="810896"/>
          </a:xfrm>
          <a:prstGeom prst="rect">
            <a:avLst/>
          </a:prstGeom>
        </p:spPr>
      </p:pic>
      <p:pic>
        <p:nvPicPr>
          <p:cNvPr id="63" name="Picture 62">
            <a:extLst>
              <a:ext uri="{FF2B5EF4-FFF2-40B4-BE49-F238E27FC236}">
                <a16:creationId xmlns:a16="http://schemas.microsoft.com/office/drawing/2014/main" id="{94BFF724-3F76-7AD0-2D22-E5398F24D5BA}"/>
              </a:ext>
            </a:extLst>
          </p:cNvPr>
          <p:cNvPicPr>
            <a:picLocks noChangeAspect="1"/>
          </p:cNvPicPr>
          <p:nvPr/>
        </p:nvPicPr>
        <p:blipFill>
          <a:blip r:embed="rId8"/>
          <a:stretch>
            <a:fillRect/>
          </a:stretch>
        </p:blipFill>
        <p:spPr>
          <a:xfrm>
            <a:off x="10154431" y="2077010"/>
            <a:ext cx="822133" cy="813966"/>
          </a:xfrm>
          <a:prstGeom prst="rect">
            <a:avLst/>
          </a:prstGeom>
        </p:spPr>
      </p:pic>
      <p:pic>
        <p:nvPicPr>
          <p:cNvPr id="64" name="Picture 63">
            <a:extLst>
              <a:ext uri="{FF2B5EF4-FFF2-40B4-BE49-F238E27FC236}">
                <a16:creationId xmlns:a16="http://schemas.microsoft.com/office/drawing/2014/main" id="{BF09ABB6-DA7D-9025-1CB3-D3F6E02CB74A}"/>
              </a:ext>
            </a:extLst>
          </p:cNvPr>
          <p:cNvPicPr>
            <a:picLocks noChangeAspect="1"/>
          </p:cNvPicPr>
          <p:nvPr/>
        </p:nvPicPr>
        <p:blipFill>
          <a:blip r:embed="rId9"/>
          <a:stretch>
            <a:fillRect/>
          </a:stretch>
        </p:blipFill>
        <p:spPr>
          <a:xfrm>
            <a:off x="10152611" y="2917997"/>
            <a:ext cx="823953" cy="826719"/>
          </a:xfrm>
          <a:prstGeom prst="rect">
            <a:avLst/>
          </a:prstGeom>
        </p:spPr>
      </p:pic>
      <p:sp>
        <p:nvSpPr>
          <p:cNvPr id="68" name="TextBox 67">
            <a:extLst>
              <a:ext uri="{FF2B5EF4-FFF2-40B4-BE49-F238E27FC236}">
                <a16:creationId xmlns:a16="http://schemas.microsoft.com/office/drawing/2014/main" id="{C9699155-36B1-8C4B-C77F-149F9494C7F6}"/>
              </a:ext>
            </a:extLst>
          </p:cNvPr>
          <p:cNvSpPr txBox="1"/>
          <p:nvPr/>
        </p:nvSpPr>
        <p:spPr>
          <a:xfrm>
            <a:off x="838199" y="6218980"/>
            <a:ext cx="3390291" cy="400110"/>
          </a:xfrm>
          <a:prstGeom prst="rect">
            <a:avLst/>
          </a:prstGeom>
          <a:noFill/>
        </p:spPr>
        <p:txBody>
          <a:bodyPr wrap="square" rtlCol="0">
            <a:spAutoFit/>
          </a:bodyPr>
          <a:lstStyle/>
          <a:p>
            <a:r>
              <a:rPr lang="en-US" sz="1000" dirty="0"/>
              <a:t>InstructPix2Pix: Learning to Follow Image Editing Instructions,</a:t>
            </a:r>
            <a:br>
              <a:rPr lang="en-US" sz="1000" dirty="0"/>
            </a:br>
            <a:r>
              <a:rPr lang="en-US" sz="1000" dirty="0"/>
              <a:t>Brooks et al., CVPR 2023</a:t>
            </a:r>
          </a:p>
        </p:txBody>
      </p:sp>
      <p:sp>
        <p:nvSpPr>
          <p:cNvPr id="69" name="TextBox 68">
            <a:extLst>
              <a:ext uri="{FF2B5EF4-FFF2-40B4-BE49-F238E27FC236}">
                <a16:creationId xmlns:a16="http://schemas.microsoft.com/office/drawing/2014/main" id="{306FE654-79EC-EE75-4478-BADF8D58EFD5}"/>
              </a:ext>
            </a:extLst>
          </p:cNvPr>
          <p:cNvSpPr txBox="1"/>
          <p:nvPr/>
        </p:nvSpPr>
        <p:spPr>
          <a:xfrm>
            <a:off x="7648237" y="6219193"/>
            <a:ext cx="3390291" cy="400110"/>
          </a:xfrm>
          <a:prstGeom prst="rect">
            <a:avLst/>
          </a:prstGeom>
          <a:noFill/>
        </p:spPr>
        <p:txBody>
          <a:bodyPr wrap="square" rtlCol="0">
            <a:spAutoFit/>
          </a:bodyPr>
          <a:lstStyle/>
          <a:p>
            <a:r>
              <a:rPr lang="en-US" sz="1000" dirty="0"/>
              <a:t>Palette: Image-to-Image Diffusion Models,</a:t>
            </a:r>
            <a:br>
              <a:rPr lang="en-US" sz="1000" dirty="0"/>
            </a:br>
            <a:r>
              <a:rPr lang="en-US" sz="1000" dirty="0" err="1"/>
              <a:t>Saharia</a:t>
            </a:r>
            <a:r>
              <a:rPr lang="en-US" sz="1000" dirty="0"/>
              <a:t> et al., SIGGRAPH 2022</a:t>
            </a:r>
          </a:p>
        </p:txBody>
      </p:sp>
    </p:spTree>
    <p:extLst>
      <p:ext uri="{BB962C8B-B14F-4D97-AF65-F5344CB8AC3E}">
        <p14:creationId xmlns:p14="http://schemas.microsoft.com/office/powerpoint/2010/main" val="4021592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C04720-7884-F07F-F6EC-BE597F9B77F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7ED3A05-A26F-338B-A749-CF4B2F801184}"/>
              </a:ext>
            </a:extLst>
          </p:cNvPr>
          <p:cNvSpPr>
            <a:spLocks noGrp="1"/>
          </p:cNvSpPr>
          <p:nvPr>
            <p:ph type="title"/>
          </p:nvPr>
        </p:nvSpPr>
        <p:spPr/>
        <p:txBody>
          <a:bodyPr/>
          <a:lstStyle/>
          <a:p>
            <a:r>
              <a:rPr lang="en-US" dirty="0"/>
              <a:t>Image-to-Image Translation</a:t>
            </a:r>
          </a:p>
        </p:txBody>
      </p:sp>
      <p:pic>
        <p:nvPicPr>
          <p:cNvPr id="11" name="Picture 10">
            <a:extLst>
              <a:ext uri="{FF2B5EF4-FFF2-40B4-BE49-F238E27FC236}">
                <a16:creationId xmlns:a16="http://schemas.microsoft.com/office/drawing/2014/main" id="{CF296CEC-7D0E-67BE-7038-1C93676EDDD2}"/>
              </a:ext>
            </a:extLst>
          </p:cNvPr>
          <p:cNvPicPr>
            <a:picLocks noChangeAspect="1"/>
          </p:cNvPicPr>
          <p:nvPr/>
        </p:nvPicPr>
        <p:blipFill rotWithShape="1">
          <a:blip r:embed="rId3"/>
          <a:srcRect l="1" t="524" r="32681" b="-1"/>
          <a:stretch/>
        </p:blipFill>
        <p:spPr>
          <a:xfrm>
            <a:off x="904410" y="2195595"/>
            <a:ext cx="4852578" cy="3690155"/>
          </a:xfrm>
          <a:prstGeom prst="rect">
            <a:avLst/>
          </a:prstGeom>
        </p:spPr>
      </p:pic>
      <p:sp>
        <p:nvSpPr>
          <p:cNvPr id="3" name="TextBox 2">
            <a:extLst>
              <a:ext uri="{FF2B5EF4-FFF2-40B4-BE49-F238E27FC236}">
                <a16:creationId xmlns:a16="http://schemas.microsoft.com/office/drawing/2014/main" id="{D90563A2-B2E6-3ADB-B004-81A8E9BC69BB}"/>
              </a:ext>
            </a:extLst>
          </p:cNvPr>
          <p:cNvSpPr txBox="1"/>
          <p:nvPr/>
        </p:nvSpPr>
        <p:spPr>
          <a:xfrm>
            <a:off x="838199" y="1367522"/>
            <a:ext cx="10756405" cy="646331"/>
          </a:xfrm>
          <a:prstGeom prst="rect">
            <a:avLst/>
          </a:prstGeom>
          <a:noFill/>
        </p:spPr>
        <p:txBody>
          <a:bodyPr wrap="square">
            <a:spAutoFit/>
          </a:bodyPr>
          <a:lstStyle/>
          <a:p>
            <a:pPr marL="285750" indent="-285750">
              <a:buFont typeface="Arial" panose="020B0604020202020204" pitchFamily="34" charset="0"/>
              <a:buChar char="•"/>
            </a:pPr>
            <a:r>
              <a:rPr lang="en-US" dirty="0"/>
              <a:t>Requires paired image dataset.</a:t>
            </a:r>
          </a:p>
          <a:p>
            <a:pPr marL="285750" indent="-285750">
              <a:buFont typeface="Arial" panose="020B0604020202020204" pitchFamily="34" charset="0"/>
              <a:buChar char="•"/>
            </a:pPr>
            <a:r>
              <a:rPr lang="en-US" dirty="0"/>
              <a:t>Text prompt provides only coarse control.</a:t>
            </a:r>
          </a:p>
        </p:txBody>
      </p:sp>
      <p:sp>
        <p:nvSpPr>
          <p:cNvPr id="5" name="TextBox 4">
            <a:extLst>
              <a:ext uri="{FF2B5EF4-FFF2-40B4-BE49-F238E27FC236}">
                <a16:creationId xmlns:a16="http://schemas.microsoft.com/office/drawing/2014/main" id="{CFEA2D64-9E0A-7A01-5856-B35CE3421CBD}"/>
              </a:ext>
            </a:extLst>
          </p:cNvPr>
          <p:cNvSpPr txBox="1"/>
          <p:nvPr/>
        </p:nvSpPr>
        <p:spPr>
          <a:xfrm>
            <a:off x="838199" y="6218980"/>
            <a:ext cx="3390291" cy="400110"/>
          </a:xfrm>
          <a:prstGeom prst="rect">
            <a:avLst/>
          </a:prstGeom>
          <a:noFill/>
        </p:spPr>
        <p:txBody>
          <a:bodyPr wrap="square" rtlCol="0">
            <a:spAutoFit/>
          </a:bodyPr>
          <a:lstStyle/>
          <a:p>
            <a:r>
              <a:rPr lang="en-US" sz="1000" dirty="0"/>
              <a:t>InstructPix2Pix: Learning to Follow Image Editing Instructions,</a:t>
            </a:r>
            <a:br>
              <a:rPr lang="en-US" sz="1000" dirty="0"/>
            </a:br>
            <a:r>
              <a:rPr lang="en-US" sz="1000" dirty="0"/>
              <a:t>Brooks et al., CVPR 2023</a:t>
            </a:r>
          </a:p>
        </p:txBody>
      </p:sp>
      <p:sp>
        <p:nvSpPr>
          <p:cNvPr id="6" name="TextBox 5">
            <a:extLst>
              <a:ext uri="{FF2B5EF4-FFF2-40B4-BE49-F238E27FC236}">
                <a16:creationId xmlns:a16="http://schemas.microsoft.com/office/drawing/2014/main" id="{FF4F3CEE-9FA8-F654-738C-E3A7FCF0BC08}"/>
              </a:ext>
            </a:extLst>
          </p:cNvPr>
          <p:cNvSpPr txBox="1"/>
          <p:nvPr/>
        </p:nvSpPr>
        <p:spPr>
          <a:xfrm>
            <a:off x="7648237" y="6219193"/>
            <a:ext cx="3390291" cy="400110"/>
          </a:xfrm>
          <a:prstGeom prst="rect">
            <a:avLst/>
          </a:prstGeom>
          <a:noFill/>
        </p:spPr>
        <p:txBody>
          <a:bodyPr wrap="square" rtlCol="0">
            <a:spAutoFit/>
          </a:bodyPr>
          <a:lstStyle/>
          <a:p>
            <a:r>
              <a:rPr lang="en-US" sz="1000" dirty="0"/>
              <a:t>Palette: Image-to-Image Diffusion Models,</a:t>
            </a:r>
            <a:br>
              <a:rPr lang="en-US" sz="1000" dirty="0"/>
            </a:br>
            <a:r>
              <a:rPr lang="en-US" sz="1000" dirty="0" err="1"/>
              <a:t>Saharia</a:t>
            </a:r>
            <a:r>
              <a:rPr lang="en-US" sz="1000" dirty="0"/>
              <a:t> et al., SIGGRAPH 2022</a:t>
            </a:r>
          </a:p>
        </p:txBody>
      </p:sp>
      <p:pic>
        <p:nvPicPr>
          <p:cNvPr id="8" name="Picture 7">
            <a:extLst>
              <a:ext uri="{FF2B5EF4-FFF2-40B4-BE49-F238E27FC236}">
                <a16:creationId xmlns:a16="http://schemas.microsoft.com/office/drawing/2014/main" id="{DEF78A9A-DABB-A9EC-509C-1B7477542736}"/>
              </a:ext>
            </a:extLst>
          </p:cNvPr>
          <p:cNvPicPr>
            <a:picLocks noChangeAspect="1"/>
          </p:cNvPicPr>
          <p:nvPr/>
        </p:nvPicPr>
        <p:blipFill>
          <a:blip r:embed="rId4"/>
          <a:stretch>
            <a:fillRect/>
          </a:stretch>
        </p:blipFill>
        <p:spPr>
          <a:xfrm>
            <a:off x="7520474" y="1367522"/>
            <a:ext cx="3645818" cy="4729708"/>
          </a:xfrm>
          <a:prstGeom prst="rect">
            <a:avLst/>
          </a:prstGeom>
        </p:spPr>
      </p:pic>
    </p:spTree>
    <p:extLst>
      <p:ext uri="{BB962C8B-B14F-4D97-AF65-F5344CB8AC3E}">
        <p14:creationId xmlns:p14="http://schemas.microsoft.com/office/powerpoint/2010/main" val="17387827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7600FE-C960-8210-8C15-330677905C9F}"/>
            </a:ext>
          </a:extLst>
        </p:cNvPr>
        <p:cNvGrpSpPr/>
        <p:nvPr/>
      </p:nvGrpSpPr>
      <p:grpSpPr>
        <a:xfrm>
          <a:off x="0" y="0"/>
          <a:ext cx="0" cy="0"/>
          <a:chOff x="0" y="0"/>
          <a:chExt cx="0" cy="0"/>
        </a:xfrm>
      </p:grpSpPr>
      <p:pic>
        <p:nvPicPr>
          <p:cNvPr id="43" name="Picture 42">
            <a:extLst>
              <a:ext uri="{FF2B5EF4-FFF2-40B4-BE49-F238E27FC236}">
                <a16:creationId xmlns:a16="http://schemas.microsoft.com/office/drawing/2014/main" id="{36240BCF-5AE7-0C0C-A755-93949C2007B1}"/>
              </a:ext>
            </a:extLst>
          </p:cNvPr>
          <p:cNvPicPr>
            <a:picLocks noChangeAspect="1"/>
          </p:cNvPicPr>
          <p:nvPr/>
        </p:nvPicPr>
        <p:blipFill>
          <a:blip r:embed="rId3"/>
          <a:stretch>
            <a:fillRect/>
          </a:stretch>
        </p:blipFill>
        <p:spPr>
          <a:xfrm>
            <a:off x="9966716" y="4250865"/>
            <a:ext cx="1441513" cy="1447767"/>
          </a:xfrm>
          <a:prstGeom prst="rect">
            <a:avLst/>
          </a:prstGeom>
        </p:spPr>
      </p:pic>
      <p:pic>
        <p:nvPicPr>
          <p:cNvPr id="42" name="Picture 41">
            <a:extLst>
              <a:ext uri="{FF2B5EF4-FFF2-40B4-BE49-F238E27FC236}">
                <a16:creationId xmlns:a16="http://schemas.microsoft.com/office/drawing/2014/main" id="{58D5FA94-7D0A-28AF-6F26-69E99F9D4C93}"/>
              </a:ext>
            </a:extLst>
          </p:cNvPr>
          <p:cNvPicPr>
            <a:picLocks noChangeAspect="1"/>
          </p:cNvPicPr>
          <p:nvPr/>
        </p:nvPicPr>
        <p:blipFill>
          <a:blip r:embed="rId4"/>
          <a:stretch>
            <a:fillRect/>
          </a:stretch>
        </p:blipFill>
        <p:spPr>
          <a:xfrm>
            <a:off x="9946325" y="1841446"/>
            <a:ext cx="1451314" cy="1448166"/>
          </a:xfrm>
          <a:prstGeom prst="rect">
            <a:avLst/>
          </a:prstGeom>
        </p:spPr>
      </p:pic>
      <p:sp>
        <p:nvSpPr>
          <p:cNvPr id="2" name="Title 1">
            <a:extLst>
              <a:ext uri="{FF2B5EF4-FFF2-40B4-BE49-F238E27FC236}">
                <a16:creationId xmlns:a16="http://schemas.microsoft.com/office/drawing/2014/main" id="{16005734-BE7B-8EDC-F111-5EEEFECB04FA}"/>
              </a:ext>
            </a:extLst>
          </p:cNvPr>
          <p:cNvSpPr>
            <a:spLocks noGrp="1"/>
          </p:cNvSpPr>
          <p:nvPr>
            <p:ph type="title"/>
          </p:nvPr>
        </p:nvSpPr>
        <p:spPr/>
        <p:txBody>
          <a:bodyPr/>
          <a:lstStyle/>
          <a:p>
            <a:r>
              <a:rPr lang="en-US" dirty="0"/>
              <a:t>Image-to-Image Translation</a:t>
            </a:r>
          </a:p>
        </p:txBody>
      </p:sp>
      <p:sp>
        <p:nvSpPr>
          <p:cNvPr id="6" name="TextBox 5">
            <a:extLst>
              <a:ext uri="{FF2B5EF4-FFF2-40B4-BE49-F238E27FC236}">
                <a16:creationId xmlns:a16="http://schemas.microsoft.com/office/drawing/2014/main" id="{3C4E65B4-8EDA-C93A-48EF-1F50C2393E80}"/>
              </a:ext>
            </a:extLst>
          </p:cNvPr>
          <p:cNvSpPr txBox="1"/>
          <p:nvPr/>
        </p:nvSpPr>
        <p:spPr>
          <a:xfrm>
            <a:off x="838200" y="1616368"/>
            <a:ext cx="4336893" cy="1323439"/>
          </a:xfrm>
          <a:prstGeom prst="rect">
            <a:avLst/>
          </a:prstGeom>
          <a:noFill/>
        </p:spPr>
        <p:txBody>
          <a:bodyPr wrap="none" rtlCol="0">
            <a:spAutoFit/>
          </a:bodyPr>
          <a:lstStyle/>
          <a:p>
            <a:r>
              <a:rPr lang="en-US" sz="2000" b="1" dirty="0"/>
              <a:t>Edit Control:</a:t>
            </a:r>
            <a:br>
              <a:rPr lang="en-US" sz="2000" b="1" dirty="0"/>
            </a:br>
            <a:r>
              <a:rPr lang="en-US" sz="2000" dirty="0"/>
              <a:t>Text Prompt</a:t>
            </a:r>
          </a:p>
          <a:p>
            <a:r>
              <a:rPr lang="en-US" sz="2000" b="1" dirty="0"/>
              <a:t>Identity Preservation:</a:t>
            </a:r>
            <a:br>
              <a:rPr lang="en-US" sz="2000" b="1" dirty="0"/>
            </a:br>
            <a:r>
              <a:rPr lang="en-US" sz="2000" dirty="0"/>
              <a:t>Intermediate Features / Attention Maps</a:t>
            </a:r>
          </a:p>
        </p:txBody>
      </p:sp>
      <p:sp>
        <p:nvSpPr>
          <p:cNvPr id="3" name="TextBox 2">
            <a:extLst>
              <a:ext uri="{FF2B5EF4-FFF2-40B4-BE49-F238E27FC236}">
                <a16:creationId xmlns:a16="http://schemas.microsoft.com/office/drawing/2014/main" id="{C0026B00-15BA-E5B4-FAED-860B699CD21C}"/>
              </a:ext>
            </a:extLst>
          </p:cNvPr>
          <p:cNvSpPr txBox="1"/>
          <p:nvPr/>
        </p:nvSpPr>
        <p:spPr>
          <a:xfrm>
            <a:off x="597395" y="6360526"/>
            <a:ext cx="4247644" cy="400110"/>
          </a:xfrm>
          <a:prstGeom prst="rect">
            <a:avLst/>
          </a:prstGeom>
          <a:noFill/>
        </p:spPr>
        <p:txBody>
          <a:bodyPr wrap="square" rtlCol="0">
            <a:spAutoFit/>
          </a:bodyPr>
          <a:lstStyle/>
          <a:p>
            <a:r>
              <a:rPr lang="en-US" sz="1000" dirty="0"/>
              <a:t>Plug-and-Play Diffusion Features for Text-Driven Image-to-Image Translation,</a:t>
            </a:r>
            <a:br>
              <a:rPr lang="en-US" sz="1000" dirty="0"/>
            </a:br>
            <a:r>
              <a:rPr lang="en-US" sz="1000" dirty="0"/>
              <a:t>Tumanyan et al., CVPR 2023</a:t>
            </a:r>
          </a:p>
        </p:txBody>
      </p:sp>
      <p:sp>
        <p:nvSpPr>
          <p:cNvPr id="4" name="TextBox 3">
            <a:extLst>
              <a:ext uri="{FF2B5EF4-FFF2-40B4-BE49-F238E27FC236}">
                <a16:creationId xmlns:a16="http://schemas.microsoft.com/office/drawing/2014/main" id="{6E9D82EB-8891-D96F-CB6A-9BBE404B81F3}"/>
              </a:ext>
            </a:extLst>
          </p:cNvPr>
          <p:cNvSpPr txBox="1"/>
          <p:nvPr/>
        </p:nvSpPr>
        <p:spPr>
          <a:xfrm>
            <a:off x="4845039" y="6341952"/>
            <a:ext cx="3531399" cy="400110"/>
          </a:xfrm>
          <a:prstGeom prst="rect">
            <a:avLst/>
          </a:prstGeom>
          <a:noFill/>
        </p:spPr>
        <p:txBody>
          <a:bodyPr wrap="square" rtlCol="0">
            <a:spAutoFit/>
          </a:bodyPr>
          <a:lstStyle/>
          <a:p>
            <a:r>
              <a:rPr lang="en-US" sz="1000" dirty="0"/>
              <a:t>Prompt-to-Prompt Image Editing with Cross Attention Control,</a:t>
            </a:r>
            <a:br>
              <a:rPr lang="en-US" sz="1000" dirty="0"/>
            </a:br>
            <a:r>
              <a:rPr lang="en-US" sz="1000" dirty="0"/>
              <a:t>Hertz et al., </a:t>
            </a:r>
            <a:r>
              <a:rPr lang="en-US" sz="1000" dirty="0" err="1"/>
              <a:t>ArXiv</a:t>
            </a:r>
            <a:r>
              <a:rPr lang="en-US" sz="1000" dirty="0"/>
              <a:t> Aug. 2022</a:t>
            </a:r>
          </a:p>
        </p:txBody>
      </p:sp>
      <p:cxnSp>
        <p:nvCxnSpPr>
          <p:cNvPr id="5" name="Straight Arrow Connector 4">
            <a:extLst>
              <a:ext uri="{FF2B5EF4-FFF2-40B4-BE49-F238E27FC236}">
                <a16:creationId xmlns:a16="http://schemas.microsoft.com/office/drawing/2014/main" id="{D93646E5-E9E8-815F-5853-7261492F5A09}"/>
              </a:ext>
            </a:extLst>
          </p:cNvPr>
          <p:cNvCxnSpPr>
            <a:cxnSpLocks/>
          </p:cNvCxnSpPr>
          <p:nvPr/>
        </p:nvCxnSpPr>
        <p:spPr>
          <a:xfrm>
            <a:off x="8004477" y="3103354"/>
            <a:ext cx="0" cy="1348007"/>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11" name="Straight Arrow Connector 10">
            <a:extLst>
              <a:ext uri="{FF2B5EF4-FFF2-40B4-BE49-F238E27FC236}">
                <a16:creationId xmlns:a16="http://schemas.microsoft.com/office/drawing/2014/main" id="{704F2AE6-BE65-3C75-E057-BC87957ECA52}"/>
              </a:ext>
            </a:extLst>
          </p:cNvPr>
          <p:cNvCxnSpPr>
            <a:cxnSpLocks/>
          </p:cNvCxnSpPr>
          <p:nvPr/>
        </p:nvCxnSpPr>
        <p:spPr>
          <a:xfrm flipV="1">
            <a:off x="7361407" y="4949167"/>
            <a:ext cx="2595507" cy="25582"/>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14" name="Straight Arrow Connector 13">
            <a:extLst>
              <a:ext uri="{FF2B5EF4-FFF2-40B4-BE49-F238E27FC236}">
                <a16:creationId xmlns:a16="http://schemas.microsoft.com/office/drawing/2014/main" id="{ED5235D6-B367-9DE4-9512-623A79DDC2D4}"/>
              </a:ext>
            </a:extLst>
          </p:cNvPr>
          <p:cNvCxnSpPr>
            <a:cxnSpLocks/>
          </p:cNvCxnSpPr>
          <p:nvPr/>
        </p:nvCxnSpPr>
        <p:spPr>
          <a:xfrm flipV="1">
            <a:off x="7361407" y="2570149"/>
            <a:ext cx="2595507" cy="25582"/>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22" name="Rectangle: Rounded Corners 21">
            <a:extLst>
              <a:ext uri="{FF2B5EF4-FFF2-40B4-BE49-F238E27FC236}">
                <a16:creationId xmlns:a16="http://schemas.microsoft.com/office/drawing/2014/main" id="{ED0206BC-FBED-51A5-C160-1C5DE8F7CE9F}"/>
              </a:ext>
            </a:extLst>
          </p:cNvPr>
          <p:cNvSpPr/>
          <p:nvPr/>
        </p:nvSpPr>
        <p:spPr>
          <a:xfrm>
            <a:off x="7710873" y="2091178"/>
            <a:ext cx="1817914" cy="957943"/>
          </a:xfrm>
          <a:prstGeom prst="roundRect">
            <a:avLst/>
          </a:prstGeom>
          <a:solidFill>
            <a:schemeClr val="accent4">
              <a:lumMod val="20000"/>
              <a:lumOff val="80000"/>
            </a:schemeClr>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2F6F2339-1FA6-4B06-7C1C-9AC95DFFAFFF}"/>
              </a:ext>
            </a:extLst>
          </p:cNvPr>
          <p:cNvSpPr txBox="1"/>
          <p:nvPr/>
        </p:nvSpPr>
        <p:spPr>
          <a:xfrm>
            <a:off x="8107510" y="2385483"/>
            <a:ext cx="1024639" cy="369332"/>
          </a:xfrm>
          <a:prstGeom prst="rect">
            <a:avLst/>
          </a:prstGeom>
          <a:noFill/>
        </p:spPr>
        <p:txBody>
          <a:bodyPr wrap="square" rtlCol="0">
            <a:spAutoFit/>
          </a:bodyPr>
          <a:lstStyle/>
          <a:p>
            <a:r>
              <a:rPr lang="en-US" dirty="0"/>
              <a:t>Denoiser</a:t>
            </a:r>
          </a:p>
        </p:txBody>
      </p:sp>
      <p:cxnSp>
        <p:nvCxnSpPr>
          <p:cNvPr id="25" name="Straight Arrow Connector 24">
            <a:extLst>
              <a:ext uri="{FF2B5EF4-FFF2-40B4-BE49-F238E27FC236}">
                <a16:creationId xmlns:a16="http://schemas.microsoft.com/office/drawing/2014/main" id="{DE426DC8-AB35-165F-9936-870E7D370692}"/>
              </a:ext>
            </a:extLst>
          </p:cNvPr>
          <p:cNvCxnSpPr>
            <a:cxnSpLocks/>
          </p:cNvCxnSpPr>
          <p:nvPr/>
        </p:nvCxnSpPr>
        <p:spPr>
          <a:xfrm flipV="1">
            <a:off x="8685542" y="5505344"/>
            <a:ext cx="0" cy="292563"/>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pic>
        <p:nvPicPr>
          <p:cNvPr id="26" name="Picture 25">
            <a:extLst>
              <a:ext uri="{FF2B5EF4-FFF2-40B4-BE49-F238E27FC236}">
                <a16:creationId xmlns:a16="http://schemas.microsoft.com/office/drawing/2014/main" id="{A20AA251-138B-3470-6FA8-47A4D5AB1F97}"/>
              </a:ext>
            </a:extLst>
          </p:cNvPr>
          <p:cNvPicPr>
            <a:picLocks noChangeAspect="1"/>
          </p:cNvPicPr>
          <p:nvPr/>
        </p:nvPicPr>
        <p:blipFill>
          <a:blip r:embed="rId5"/>
          <a:stretch>
            <a:fillRect/>
          </a:stretch>
        </p:blipFill>
        <p:spPr>
          <a:xfrm>
            <a:off x="5872722" y="1860110"/>
            <a:ext cx="1451317" cy="1427047"/>
          </a:xfrm>
          <a:prstGeom prst="rect">
            <a:avLst/>
          </a:prstGeom>
        </p:spPr>
      </p:pic>
      <p:sp>
        <p:nvSpPr>
          <p:cNvPr id="28" name="TextBox 27">
            <a:extLst>
              <a:ext uri="{FF2B5EF4-FFF2-40B4-BE49-F238E27FC236}">
                <a16:creationId xmlns:a16="http://schemas.microsoft.com/office/drawing/2014/main" id="{15CD66AD-82F6-9254-113E-0373BC6188C3}"/>
              </a:ext>
            </a:extLst>
          </p:cNvPr>
          <p:cNvSpPr txBox="1"/>
          <p:nvPr/>
        </p:nvSpPr>
        <p:spPr>
          <a:xfrm>
            <a:off x="7392441" y="1442223"/>
            <a:ext cx="2454776" cy="369332"/>
          </a:xfrm>
          <a:prstGeom prst="rect">
            <a:avLst/>
          </a:prstGeom>
          <a:noFill/>
        </p:spPr>
        <p:txBody>
          <a:bodyPr wrap="none" rtlCol="0">
            <a:spAutoFit/>
          </a:bodyPr>
          <a:lstStyle/>
          <a:p>
            <a:pPr algn="ctr"/>
            <a:r>
              <a:rPr lang="en-US" i="1" dirty="0"/>
              <a:t>“A castle next to a river.”</a:t>
            </a:r>
          </a:p>
        </p:txBody>
      </p:sp>
      <p:cxnSp>
        <p:nvCxnSpPr>
          <p:cNvPr id="29" name="Straight Arrow Connector 28">
            <a:extLst>
              <a:ext uri="{FF2B5EF4-FFF2-40B4-BE49-F238E27FC236}">
                <a16:creationId xmlns:a16="http://schemas.microsoft.com/office/drawing/2014/main" id="{E51919DA-5170-7C33-4415-89250CAE369A}"/>
              </a:ext>
            </a:extLst>
          </p:cNvPr>
          <p:cNvCxnSpPr>
            <a:cxnSpLocks/>
          </p:cNvCxnSpPr>
          <p:nvPr/>
        </p:nvCxnSpPr>
        <p:spPr>
          <a:xfrm>
            <a:off x="8619828" y="1784190"/>
            <a:ext cx="0" cy="306988"/>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30" name="TextBox 29">
            <a:extLst>
              <a:ext uri="{FF2B5EF4-FFF2-40B4-BE49-F238E27FC236}">
                <a16:creationId xmlns:a16="http://schemas.microsoft.com/office/drawing/2014/main" id="{3DEF04E4-3364-9A58-2FC4-6696C88D84D4}"/>
              </a:ext>
            </a:extLst>
          </p:cNvPr>
          <p:cNvSpPr txBox="1"/>
          <p:nvPr/>
        </p:nvSpPr>
        <p:spPr>
          <a:xfrm>
            <a:off x="7496884" y="5714195"/>
            <a:ext cx="2377317" cy="646331"/>
          </a:xfrm>
          <a:prstGeom prst="rect">
            <a:avLst/>
          </a:prstGeom>
          <a:noFill/>
        </p:spPr>
        <p:txBody>
          <a:bodyPr wrap="none" rtlCol="0">
            <a:spAutoFit/>
          </a:bodyPr>
          <a:lstStyle/>
          <a:p>
            <a:pPr algn="ctr"/>
            <a:r>
              <a:rPr lang="en-US" i="1" dirty="0"/>
              <a:t>“</a:t>
            </a:r>
            <a:r>
              <a:rPr lang="en-US" i="1" dirty="0">
                <a:solidFill>
                  <a:srgbClr val="FF0000"/>
                </a:solidFill>
              </a:rPr>
              <a:t>Children drawing of</a:t>
            </a:r>
            <a:br>
              <a:rPr lang="en-US" i="1" dirty="0"/>
            </a:br>
            <a:r>
              <a:rPr lang="en-US" i="1" dirty="0"/>
              <a:t>A castle next to a river.”</a:t>
            </a:r>
          </a:p>
        </p:txBody>
      </p:sp>
      <p:sp>
        <p:nvSpPr>
          <p:cNvPr id="31" name="Rectangle: Rounded Corners 30">
            <a:extLst>
              <a:ext uri="{FF2B5EF4-FFF2-40B4-BE49-F238E27FC236}">
                <a16:creationId xmlns:a16="http://schemas.microsoft.com/office/drawing/2014/main" id="{0906F45C-9C0B-D2B9-3BF1-51CC5332CBF4}"/>
              </a:ext>
            </a:extLst>
          </p:cNvPr>
          <p:cNvSpPr/>
          <p:nvPr/>
        </p:nvSpPr>
        <p:spPr>
          <a:xfrm>
            <a:off x="7710873" y="4451361"/>
            <a:ext cx="1817914" cy="957943"/>
          </a:xfrm>
          <a:prstGeom prst="roundRect">
            <a:avLst/>
          </a:prstGeom>
          <a:solidFill>
            <a:schemeClr val="accent4">
              <a:lumMod val="20000"/>
              <a:lumOff val="80000"/>
            </a:schemeClr>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FE907761-D828-2DEE-79DF-4BDAB9C8B561}"/>
              </a:ext>
            </a:extLst>
          </p:cNvPr>
          <p:cNvSpPr txBox="1"/>
          <p:nvPr/>
        </p:nvSpPr>
        <p:spPr>
          <a:xfrm>
            <a:off x="8107510" y="4745666"/>
            <a:ext cx="1024639" cy="369332"/>
          </a:xfrm>
          <a:prstGeom prst="rect">
            <a:avLst/>
          </a:prstGeom>
          <a:noFill/>
        </p:spPr>
        <p:txBody>
          <a:bodyPr wrap="square" rtlCol="0">
            <a:spAutoFit/>
          </a:bodyPr>
          <a:lstStyle/>
          <a:p>
            <a:r>
              <a:rPr lang="en-US" dirty="0"/>
              <a:t>Denoiser</a:t>
            </a:r>
          </a:p>
        </p:txBody>
      </p:sp>
      <p:pic>
        <p:nvPicPr>
          <p:cNvPr id="34" name="Picture 33">
            <a:extLst>
              <a:ext uri="{FF2B5EF4-FFF2-40B4-BE49-F238E27FC236}">
                <a16:creationId xmlns:a16="http://schemas.microsoft.com/office/drawing/2014/main" id="{B85BA908-7DCD-4E93-54E1-C7D2A1395ADB}"/>
              </a:ext>
            </a:extLst>
          </p:cNvPr>
          <p:cNvPicPr>
            <a:picLocks noChangeAspect="1"/>
          </p:cNvPicPr>
          <p:nvPr/>
        </p:nvPicPr>
        <p:blipFill>
          <a:blip r:embed="rId5"/>
          <a:stretch>
            <a:fillRect/>
          </a:stretch>
        </p:blipFill>
        <p:spPr>
          <a:xfrm>
            <a:off x="5862918" y="4235643"/>
            <a:ext cx="1451317" cy="1427047"/>
          </a:xfrm>
          <a:prstGeom prst="rect">
            <a:avLst/>
          </a:prstGeom>
        </p:spPr>
      </p:pic>
      <p:cxnSp>
        <p:nvCxnSpPr>
          <p:cNvPr id="35" name="Straight Arrow Connector 34">
            <a:extLst>
              <a:ext uri="{FF2B5EF4-FFF2-40B4-BE49-F238E27FC236}">
                <a16:creationId xmlns:a16="http://schemas.microsoft.com/office/drawing/2014/main" id="{508D4CFE-54A6-F133-0C7E-F65CA9FA07A5}"/>
              </a:ext>
            </a:extLst>
          </p:cNvPr>
          <p:cNvCxnSpPr>
            <a:cxnSpLocks/>
          </p:cNvCxnSpPr>
          <p:nvPr/>
        </p:nvCxnSpPr>
        <p:spPr>
          <a:xfrm>
            <a:off x="8329405" y="3107316"/>
            <a:ext cx="0" cy="1348007"/>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36" name="Straight Arrow Connector 35">
            <a:extLst>
              <a:ext uri="{FF2B5EF4-FFF2-40B4-BE49-F238E27FC236}">
                <a16:creationId xmlns:a16="http://schemas.microsoft.com/office/drawing/2014/main" id="{62B3BC5E-7106-CB95-A2CC-99CDC772B67F}"/>
              </a:ext>
            </a:extLst>
          </p:cNvPr>
          <p:cNvCxnSpPr>
            <a:cxnSpLocks/>
          </p:cNvCxnSpPr>
          <p:nvPr/>
        </p:nvCxnSpPr>
        <p:spPr>
          <a:xfrm>
            <a:off x="8659160" y="3103354"/>
            <a:ext cx="0" cy="1348007"/>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37" name="Straight Arrow Connector 36">
            <a:extLst>
              <a:ext uri="{FF2B5EF4-FFF2-40B4-BE49-F238E27FC236}">
                <a16:creationId xmlns:a16="http://schemas.microsoft.com/office/drawing/2014/main" id="{7FBF300D-3853-6B68-9FEB-6DB739CB06E2}"/>
              </a:ext>
            </a:extLst>
          </p:cNvPr>
          <p:cNvCxnSpPr>
            <a:cxnSpLocks/>
          </p:cNvCxnSpPr>
          <p:nvPr/>
        </p:nvCxnSpPr>
        <p:spPr>
          <a:xfrm>
            <a:off x="8992715" y="3090868"/>
            <a:ext cx="0" cy="1348007"/>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38" name="Straight Arrow Connector 37">
            <a:extLst>
              <a:ext uri="{FF2B5EF4-FFF2-40B4-BE49-F238E27FC236}">
                <a16:creationId xmlns:a16="http://schemas.microsoft.com/office/drawing/2014/main" id="{E0494D6D-E3FB-F06D-5A23-ED31C49BA3E8}"/>
              </a:ext>
            </a:extLst>
          </p:cNvPr>
          <p:cNvCxnSpPr>
            <a:cxnSpLocks/>
          </p:cNvCxnSpPr>
          <p:nvPr/>
        </p:nvCxnSpPr>
        <p:spPr>
          <a:xfrm>
            <a:off x="9334896" y="3090868"/>
            <a:ext cx="0" cy="1348007"/>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mc:AlternateContent xmlns:mc="http://schemas.openxmlformats.org/markup-compatibility/2006">
        <mc:Choice xmlns:a14="http://schemas.microsoft.com/office/drawing/2010/main" Requires="a14">
          <p:sp>
            <p:nvSpPr>
              <p:cNvPr id="39" name="TextBox 38">
                <a:extLst>
                  <a:ext uri="{FF2B5EF4-FFF2-40B4-BE49-F238E27FC236}">
                    <a16:creationId xmlns:a16="http://schemas.microsoft.com/office/drawing/2014/main" id="{A0527C00-C657-B73C-D0A0-607B79F7662E}"/>
                  </a:ext>
                </a:extLst>
              </p:cNvPr>
              <p:cNvSpPr txBox="1"/>
              <p:nvPr/>
            </p:nvSpPr>
            <p:spPr>
              <a:xfrm>
                <a:off x="7314235" y="3423519"/>
                <a:ext cx="2757034" cy="646331"/>
              </a:xfrm>
              <a:prstGeom prst="rect">
                <a:avLst/>
              </a:prstGeom>
              <a:solidFill>
                <a:schemeClr val="bg1"/>
              </a:solidFill>
            </p:spPr>
            <p:txBody>
              <a:bodyPr wrap="square" rtlCol="0">
                <a:spAutoFit/>
              </a:bodyPr>
              <a:lstStyle/>
              <a:p>
                <a:pPr algn="ctr"/>
                <a:r>
                  <a:rPr lang="en-US" b="1" dirty="0"/>
                  <a:t>Intermediate Features </a:t>
                </a:r>
                <a14:m>
                  <m:oMath xmlns:m="http://schemas.openxmlformats.org/officeDocument/2006/math">
                    <m:r>
                      <a:rPr lang="en-US" b="1" i="1" smtClean="0">
                        <a:latin typeface="Cambria Math" panose="02040503050406030204" pitchFamily="18" charset="0"/>
                      </a:rPr>
                      <m:t>𝒇</m:t>
                    </m:r>
                  </m:oMath>
                </a14:m>
                <a:br>
                  <a:rPr lang="en-US" b="1" dirty="0"/>
                </a:br>
                <a:r>
                  <a:rPr lang="en-US" b="1" dirty="0"/>
                  <a:t>or Attention Maps </a:t>
                </a:r>
                <a14:m>
                  <m:oMath xmlns:m="http://schemas.openxmlformats.org/officeDocument/2006/math">
                    <m:r>
                      <a:rPr lang="en-US" b="1" i="1" dirty="0" smtClean="0">
                        <a:latin typeface="Cambria Math" panose="02040503050406030204" pitchFamily="18" charset="0"/>
                      </a:rPr>
                      <m:t>𝑨</m:t>
                    </m:r>
                  </m:oMath>
                </a14:m>
                <a:endParaRPr lang="en-US" b="1" dirty="0"/>
              </a:p>
            </p:txBody>
          </p:sp>
        </mc:Choice>
        <mc:Fallback>
          <p:sp>
            <p:nvSpPr>
              <p:cNvPr id="39" name="TextBox 38">
                <a:extLst>
                  <a:ext uri="{FF2B5EF4-FFF2-40B4-BE49-F238E27FC236}">
                    <a16:creationId xmlns:a16="http://schemas.microsoft.com/office/drawing/2014/main" id="{A0527C00-C657-B73C-D0A0-607B79F7662E}"/>
                  </a:ext>
                </a:extLst>
              </p:cNvPr>
              <p:cNvSpPr txBox="1">
                <a:spLocks noRot="1" noChangeAspect="1" noMove="1" noResize="1" noEditPoints="1" noAdjustHandles="1" noChangeArrowheads="1" noChangeShapeType="1" noTextEdit="1"/>
              </p:cNvSpPr>
              <p:nvPr/>
            </p:nvSpPr>
            <p:spPr>
              <a:xfrm>
                <a:off x="7314235" y="3423519"/>
                <a:ext cx="2757034" cy="646331"/>
              </a:xfrm>
              <a:prstGeom prst="rect">
                <a:avLst/>
              </a:prstGeom>
              <a:blipFill>
                <a:blip r:embed="rId6"/>
                <a:stretch>
                  <a:fillRect t="-5660" b="-14151"/>
                </a:stretch>
              </a:blipFill>
            </p:spPr>
            <p:txBody>
              <a:bodyPr/>
              <a:lstStyle/>
              <a:p>
                <a:r>
                  <a:rPr lang="en-US">
                    <a:noFill/>
                  </a:rPr>
                  <a:t> </a:t>
                </a:r>
              </a:p>
            </p:txBody>
          </p:sp>
        </mc:Fallback>
      </mc:AlternateContent>
      <p:cxnSp>
        <p:nvCxnSpPr>
          <p:cNvPr id="40" name="Straight Arrow Connector 39">
            <a:extLst>
              <a:ext uri="{FF2B5EF4-FFF2-40B4-BE49-F238E27FC236}">
                <a16:creationId xmlns:a16="http://schemas.microsoft.com/office/drawing/2014/main" id="{E5DFA6D0-0EAC-874F-52C1-7BBEA7DF1821}"/>
              </a:ext>
            </a:extLst>
          </p:cNvPr>
          <p:cNvCxnSpPr>
            <a:cxnSpLocks/>
            <a:stCxn id="26" idx="2"/>
            <a:endCxn id="34" idx="0"/>
          </p:cNvCxnSpPr>
          <p:nvPr/>
        </p:nvCxnSpPr>
        <p:spPr>
          <a:xfrm flipH="1">
            <a:off x="6588577" y="3287157"/>
            <a:ext cx="9804" cy="948486"/>
          </a:xfrm>
          <a:prstGeom prst="straightConnector1">
            <a:avLst/>
          </a:prstGeom>
          <a:ln w="38100">
            <a:headEnd type="triangle"/>
            <a:tailEnd type="triangle"/>
          </a:ln>
        </p:spPr>
        <p:style>
          <a:lnRef idx="1">
            <a:schemeClr val="dk1"/>
          </a:lnRef>
          <a:fillRef idx="0">
            <a:schemeClr val="dk1"/>
          </a:fillRef>
          <a:effectRef idx="0">
            <a:schemeClr val="dk1"/>
          </a:effectRef>
          <a:fontRef idx="minor">
            <a:schemeClr val="tx1"/>
          </a:fontRef>
        </p:style>
      </p:cxnSp>
      <p:sp>
        <p:nvSpPr>
          <p:cNvPr id="41" name="TextBox 40">
            <a:extLst>
              <a:ext uri="{FF2B5EF4-FFF2-40B4-BE49-F238E27FC236}">
                <a16:creationId xmlns:a16="http://schemas.microsoft.com/office/drawing/2014/main" id="{3BF084C2-58D3-F58B-0A0A-14D639C5B0DD}"/>
              </a:ext>
            </a:extLst>
          </p:cNvPr>
          <p:cNvSpPr txBox="1"/>
          <p:nvPr/>
        </p:nvSpPr>
        <p:spPr>
          <a:xfrm>
            <a:off x="5974224" y="3553033"/>
            <a:ext cx="1239442" cy="369332"/>
          </a:xfrm>
          <a:prstGeom prst="rect">
            <a:avLst/>
          </a:prstGeom>
          <a:solidFill>
            <a:schemeClr val="bg1"/>
          </a:solidFill>
        </p:spPr>
        <p:txBody>
          <a:bodyPr wrap="none" rtlCol="0">
            <a:spAutoFit/>
          </a:bodyPr>
          <a:lstStyle/>
          <a:p>
            <a:pPr algn="ctr"/>
            <a:r>
              <a:rPr lang="en-US" dirty="0"/>
              <a:t>same noise</a:t>
            </a:r>
          </a:p>
        </p:txBody>
      </p:sp>
      <p:sp>
        <p:nvSpPr>
          <p:cNvPr id="44" name="TextBox 43">
            <a:extLst>
              <a:ext uri="{FF2B5EF4-FFF2-40B4-BE49-F238E27FC236}">
                <a16:creationId xmlns:a16="http://schemas.microsoft.com/office/drawing/2014/main" id="{F560C5FC-B1F6-5175-C1B9-2DD66B0D8CC3}"/>
              </a:ext>
            </a:extLst>
          </p:cNvPr>
          <p:cNvSpPr txBox="1"/>
          <p:nvPr/>
        </p:nvSpPr>
        <p:spPr>
          <a:xfrm>
            <a:off x="8376438" y="6341952"/>
            <a:ext cx="3531399" cy="553998"/>
          </a:xfrm>
          <a:prstGeom prst="rect">
            <a:avLst/>
          </a:prstGeom>
          <a:noFill/>
        </p:spPr>
        <p:txBody>
          <a:bodyPr wrap="square" rtlCol="0">
            <a:spAutoFit/>
          </a:bodyPr>
          <a:lstStyle/>
          <a:p>
            <a:r>
              <a:rPr lang="en-US" sz="1000" dirty="0" err="1"/>
              <a:t>MasaCtrl</a:t>
            </a:r>
            <a:r>
              <a:rPr lang="en-US" sz="1000" dirty="0"/>
              <a:t>: Tuning-Free Mutual Self-Attention Control for Consistent Image Synthesis and Editing, Cao et al., </a:t>
            </a:r>
            <a:r>
              <a:rPr lang="en-US" sz="1000" dirty="0" err="1"/>
              <a:t>ArXiv</a:t>
            </a:r>
            <a:r>
              <a:rPr lang="en-US" sz="1000" dirty="0"/>
              <a:t> Aug. 2022</a:t>
            </a:r>
          </a:p>
        </p:txBody>
      </p:sp>
    </p:spTree>
    <p:extLst>
      <p:ext uri="{BB962C8B-B14F-4D97-AF65-F5344CB8AC3E}">
        <p14:creationId xmlns:p14="http://schemas.microsoft.com/office/powerpoint/2010/main" val="11664510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C2ACBB-F166-EDD6-27CE-0610FF76FF4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2E35A79-2711-ADA7-2753-7970165D5681}"/>
              </a:ext>
            </a:extLst>
          </p:cNvPr>
          <p:cNvSpPr>
            <a:spLocks noGrp="1"/>
          </p:cNvSpPr>
          <p:nvPr>
            <p:ph type="title"/>
          </p:nvPr>
        </p:nvSpPr>
        <p:spPr/>
        <p:txBody>
          <a:bodyPr/>
          <a:lstStyle/>
          <a:p>
            <a:r>
              <a:rPr lang="en-US" dirty="0"/>
              <a:t>Image-to-Image Translation</a:t>
            </a:r>
          </a:p>
        </p:txBody>
      </p:sp>
      <p:sp>
        <p:nvSpPr>
          <p:cNvPr id="28" name="TextBox 27">
            <a:extLst>
              <a:ext uri="{FF2B5EF4-FFF2-40B4-BE49-F238E27FC236}">
                <a16:creationId xmlns:a16="http://schemas.microsoft.com/office/drawing/2014/main" id="{61B8658F-11E2-B91A-3094-6672B9172C6D}"/>
              </a:ext>
            </a:extLst>
          </p:cNvPr>
          <p:cNvSpPr txBox="1"/>
          <p:nvPr/>
        </p:nvSpPr>
        <p:spPr>
          <a:xfrm>
            <a:off x="838199" y="6365799"/>
            <a:ext cx="4247644" cy="400110"/>
          </a:xfrm>
          <a:prstGeom prst="rect">
            <a:avLst/>
          </a:prstGeom>
          <a:noFill/>
        </p:spPr>
        <p:txBody>
          <a:bodyPr wrap="square" rtlCol="0">
            <a:spAutoFit/>
          </a:bodyPr>
          <a:lstStyle/>
          <a:p>
            <a:r>
              <a:rPr lang="en-US" sz="1000" dirty="0"/>
              <a:t>Plug-and-Play Diffusion Features for Text-Driven Image-to-Image Translation,</a:t>
            </a:r>
            <a:br>
              <a:rPr lang="en-US" sz="1000" dirty="0"/>
            </a:br>
            <a:r>
              <a:rPr lang="en-US" sz="1000" dirty="0"/>
              <a:t>Tumanyan et al., CVPR 2023</a:t>
            </a:r>
          </a:p>
        </p:txBody>
      </p:sp>
      <p:sp>
        <p:nvSpPr>
          <p:cNvPr id="30" name="TextBox 29">
            <a:extLst>
              <a:ext uri="{FF2B5EF4-FFF2-40B4-BE49-F238E27FC236}">
                <a16:creationId xmlns:a16="http://schemas.microsoft.com/office/drawing/2014/main" id="{070348C5-CD92-4C74-8950-C7F1E9491B06}"/>
              </a:ext>
            </a:extLst>
          </p:cNvPr>
          <p:cNvSpPr txBox="1"/>
          <p:nvPr/>
        </p:nvSpPr>
        <p:spPr>
          <a:xfrm>
            <a:off x="8242811" y="6360526"/>
            <a:ext cx="3531399" cy="400110"/>
          </a:xfrm>
          <a:prstGeom prst="rect">
            <a:avLst/>
          </a:prstGeom>
          <a:noFill/>
        </p:spPr>
        <p:txBody>
          <a:bodyPr wrap="square" rtlCol="0">
            <a:spAutoFit/>
          </a:bodyPr>
          <a:lstStyle/>
          <a:p>
            <a:r>
              <a:rPr lang="en-US" sz="1000" dirty="0"/>
              <a:t>Prompt-to-Prompt Image Editing with Cross Attention Control,</a:t>
            </a:r>
            <a:br>
              <a:rPr lang="en-US" sz="1000" dirty="0"/>
            </a:br>
            <a:r>
              <a:rPr lang="en-US" sz="1000" dirty="0"/>
              <a:t>Hertz et al., </a:t>
            </a:r>
            <a:r>
              <a:rPr lang="en-US" sz="1000" dirty="0" err="1"/>
              <a:t>ArXiv</a:t>
            </a:r>
            <a:r>
              <a:rPr lang="en-US" sz="1000" dirty="0"/>
              <a:t> Aug. 2022</a:t>
            </a:r>
          </a:p>
        </p:txBody>
      </p:sp>
      <p:pic>
        <p:nvPicPr>
          <p:cNvPr id="4" name="Picture 3">
            <a:extLst>
              <a:ext uri="{FF2B5EF4-FFF2-40B4-BE49-F238E27FC236}">
                <a16:creationId xmlns:a16="http://schemas.microsoft.com/office/drawing/2014/main" id="{B0979348-FE16-8E36-A30C-8A9F2AB32FD6}"/>
              </a:ext>
            </a:extLst>
          </p:cNvPr>
          <p:cNvPicPr>
            <a:picLocks noChangeAspect="1"/>
          </p:cNvPicPr>
          <p:nvPr/>
        </p:nvPicPr>
        <p:blipFill rotWithShape="1">
          <a:blip r:embed="rId3"/>
          <a:srcRect t="-860" b="-1"/>
          <a:stretch/>
        </p:blipFill>
        <p:spPr>
          <a:xfrm>
            <a:off x="819537" y="2363497"/>
            <a:ext cx="7017197" cy="4040596"/>
          </a:xfrm>
          <a:prstGeom prst="rect">
            <a:avLst/>
          </a:prstGeom>
        </p:spPr>
      </p:pic>
      <p:pic>
        <p:nvPicPr>
          <p:cNvPr id="22" name="Picture 21">
            <a:extLst>
              <a:ext uri="{FF2B5EF4-FFF2-40B4-BE49-F238E27FC236}">
                <a16:creationId xmlns:a16="http://schemas.microsoft.com/office/drawing/2014/main" id="{9F9E1F1E-87E9-9ED0-BDFF-0149B58DC8B9}"/>
              </a:ext>
            </a:extLst>
          </p:cNvPr>
          <p:cNvPicPr>
            <a:picLocks noChangeAspect="1"/>
          </p:cNvPicPr>
          <p:nvPr/>
        </p:nvPicPr>
        <p:blipFill>
          <a:blip r:embed="rId4"/>
          <a:stretch>
            <a:fillRect/>
          </a:stretch>
        </p:blipFill>
        <p:spPr>
          <a:xfrm>
            <a:off x="8267567" y="4476388"/>
            <a:ext cx="3523488" cy="1927705"/>
          </a:xfrm>
          <a:prstGeom prst="rect">
            <a:avLst/>
          </a:prstGeom>
        </p:spPr>
      </p:pic>
      <p:pic>
        <p:nvPicPr>
          <p:cNvPr id="31" name="Picture 30">
            <a:extLst>
              <a:ext uri="{FF2B5EF4-FFF2-40B4-BE49-F238E27FC236}">
                <a16:creationId xmlns:a16="http://schemas.microsoft.com/office/drawing/2014/main" id="{8676C8C5-A124-912F-55B0-592752768684}"/>
              </a:ext>
            </a:extLst>
          </p:cNvPr>
          <p:cNvPicPr>
            <a:picLocks noChangeAspect="1"/>
          </p:cNvPicPr>
          <p:nvPr/>
        </p:nvPicPr>
        <p:blipFill>
          <a:blip r:embed="rId5"/>
          <a:stretch>
            <a:fillRect/>
          </a:stretch>
        </p:blipFill>
        <p:spPr>
          <a:xfrm>
            <a:off x="8225967" y="2378433"/>
            <a:ext cx="3565088" cy="2005362"/>
          </a:xfrm>
          <a:prstGeom prst="rect">
            <a:avLst/>
          </a:prstGeom>
        </p:spPr>
      </p:pic>
      <p:sp>
        <p:nvSpPr>
          <p:cNvPr id="32" name="TextBox 31">
            <a:extLst>
              <a:ext uri="{FF2B5EF4-FFF2-40B4-BE49-F238E27FC236}">
                <a16:creationId xmlns:a16="http://schemas.microsoft.com/office/drawing/2014/main" id="{86BE06EF-557B-1803-FF47-E9F082A5FA36}"/>
              </a:ext>
            </a:extLst>
          </p:cNvPr>
          <p:cNvSpPr txBox="1"/>
          <p:nvPr/>
        </p:nvSpPr>
        <p:spPr>
          <a:xfrm>
            <a:off x="838199" y="1367522"/>
            <a:ext cx="10756405" cy="923330"/>
          </a:xfrm>
          <a:prstGeom prst="rect">
            <a:avLst/>
          </a:prstGeom>
          <a:noFill/>
        </p:spPr>
        <p:txBody>
          <a:bodyPr wrap="square">
            <a:spAutoFit/>
          </a:bodyPr>
          <a:lstStyle/>
          <a:p>
            <a:pPr marL="285750" indent="-285750">
              <a:buFont typeface="Arial" panose="020B0604020202020204" pitchFamily="34" charset="0"/>
              <a:buChar char="•"/>
            </a:pPr>
            <a:r>
              <a:rPr lang="en-US" dirty="0"/>
              <a:t>No training or fine-tuning needed.</a:t>
            </a:r>
          </a:p>
          <a:p>
            <a:pPr marL="285750" indent="-285750">
              <a:buFont typeface="Arial" panose="020B0604020202020204" pitchFamily="34" charset="0"/>
              <a:buChar char="•"/>
            </a:pPr>
            <a:r>
              <a:rPr lang="en-US" dirty="0"/>
              <a:t>Cannot strongly change scene layout (object positions in the image remain roughly the same)</a:t>
            </a:r>
          </a:p>
          <a:p>
            <a:pPr marL="285750" indent="-285750">
              <a:buFont typeface="Arial" panose="020B0604020202020204" pitchFamily="34" charset="0"/>
              <a:buChar char="•"/>
            </a:pPr>
            <a:r>
              <a:rPr lang="en-US" dirty="0"/>
              <a:t>Text prompt provides only coarse control.</a:t>
            </a:r>
          </a:p>
        </p:txBody>
      </p:sp>
    </p:spTree>
    <p:extLst>
      <p:ext uri="{BB962C8B-B14F-4D97-AF65-F5344CB8AC3E}">
        <p14:creationId xmlns:p14="http://schemas.microsoft.com/office/powerpoint/2010/main" val="38487988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5B32DC-6EBA-3058-6FF5-C3159FCEDE8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779DBC6-5294-F197-B137-47D5C38FCCA1}"/>
              </a:ext>
            </a:extLst>
          </p:cNvPr>
          <p:cNvSpPr>
            <a:spLocks noGrp="1"/>
          </p:cNvSpPr>
          <p:nvPr>
            <p:ph type="title"/>
          </p:nvPr>
        </p:nvSpPr>
        <p:spPr/>
        <p:txBody>
          <a:bodyPr/>
          <a:lstStyle/>
          <a:p>
            <a:r>
              <a:rPr lang="en-US" dirty="0"/>
              <a:t>Image-to-Image Translation</a:t>
            </a:r>
          </a:p>
        </p:txBody>
      </p:sp>
      <p:sp>
        <p:nvSpPr>
          <p:cNvPr id="32" name="TextBox 31">
            <a:extLst>
              <a:ext uri="{FF2B5EF4-FFF2-40B4-BE49-F238E27FC236}">
                <a16:creationId xmlns:a16="http://schemas.microsoft.com/office/drawing/2014/main" id="{A1E9C1A4-F532-2CAA-52D8-80FF8A5CF82F}"/>
              </a:ext>
            </a:extLst>
          </p:cNvPr>
          <p:cNvSpPr txBox="1"/>
          <p:nvPr/>
        </p:nvSpPr>
        <p:spPr>
          <a:xfrm>
            <a:off x="838199" y="1367522"/>
            <a:ext cx="10756405" cy="923330"/>
          </a:xfrm>
          <a:prstGeom prst="rect">
            <a:avLst/>
          </a:prstGeom>
          <a:noFill/>
        </p:spPr>
        <p:txBody>
          <a:bodyPr wrap="square">
            <a:spAutoFit/>
          </a:bodyPr>
          <a:lstStyle/>
          <a:p>
            <a:pPr marL="285750" indent="-285750">
              <a:buFont typeface="Arial" panose="020B0604020202020204" pitchFamily="34" charset="0"/>
              <a:buChar char="•"/>
            </a:pPr>
            <a:r>
              <a:rPr lang="en-US" dirty="0"/>
              <a:t>No training or fine-tuning needed.</a:t>
            </a:r>
          </a:p>
          <a:p>
            <a:pPr marL="285750" indent="-285750">
              <a:buFont typeface="Arial" panose="020B0604020202020204" pitchFamily="34" charset="0"/>
              <a:buChar char="•"/>
            </a:pPr>
            <a:r>
              <a:rPr lang="en-US" dirty="0"/>
              <a:t>Cannot strongly change scene layout (object positions in the image remain roughly the same)</a:t>
            </a:r>
          </a:p>
          <a:p>
            <a:pPr marL="285750" indent="-285750">
              <a:buFont typeface="Arial" panose="020B0604020202020204" pitchFamily="34" charset="0"/>
              <a:buChar char="•"/>
            </a:pPr>
            <a:r>
              <a:rPr lang="en-US" dirty="0"/>
              <a:t>Text prompt provides only coarse control.</a:t>
            </a:r>
          </a:p>
        </p:txBody>
      </p:sp>
      <p:pic>
        <p:nvPicPr>
          <p:cNvPr id="5" name="Picture 4">
            <a:extLst>
              <a:ext uri="{FF2B5EF4-FFF2-40B4-BE49-F238E27FC236}">
                <a16:creationId xmlns:a16="http://schemas.microsoft.com/office/drawing/2014/main" id="{EDC077F9-1EC5-EABE-7434-02CFEBE13715}"/>
              </a:ext>
            </a:extLst>
          </p:cNvPr>
          <p:cNvPicPr>
            <a:picLocks noChangeAspect="1"/>
          </p:cNvPicPr>
          <p:nvPr/>
        </p:nvPicPr>
        <p:blipFill>
          <a:blip r:embed="rId3"/>
          <a:stretch>
            <a:fillRect/>
          </a:stretch>
        </p:blipFill>
        <p:spPr>
          <a:xfrm>
            <a:off x="838199" y="2290852"/>
            <a:ext cx="9926435" cy="3991532"/>
          </a:xfrm>
          <a:prstGeom prst="rect">
            <a:avLst/>
          </a:prstGeom>
        </p:spPr>
      </p:pic>
      <p:sp>
        <p:nvSpPr>
          <p:cNvPr id="6" name="TextBox 5">
            <a:extLst>
              <a:ext uri="{FF2B5EF4-FFF2-40B4-BE49-F238E27FC236}">
                <a16:creationId xmlns:a16="http://schemas.microsoft.com/office/drawing/2014/main" id="{DA116EE0-20FC-7EFF-543B-C3D3E9540B86}"/>
              </a:ext>
            </a:extLst>
          </p:cNvPr>
          <p:cNvSpPr txBox="1"/>
          <p:nvPr/>
        </p:nvSpPr>
        <p:spPr>
          <a:xfrm>
            <a:off x="838199" y="6337420"/>
            <a:ext cx="4167331" cy="400110"/>
          </a:xfrm>
          <a:prstGeom prst="rect">
            <a:avLst/>
          </a:prstGeom>
          <a:noFill/>
        </p:spPr>
        <p:txBody>
          <a:bodyPr wrap="square" rtlCol="0">
            <a:spAutoFit/>
          </a:bodyPr>
          <a:lstStyle/>
          <a:p>
            <a:r>
              <a:rPr lang="en-US" sz="1000" dirty="0" err="1"/>
              <a:t>MasaCtrl</a:t>
            </a:r>
            <a:r>
              <a:rPr lang="en-US" sz="1000" dirty="0"/>
              <a:t>: Tuning-Free Mutual Self-Attention Control for Consistent Image Synthesis and Editing, Cao et al., ICCV 2023</a:t>
            </a:r>
          </a:p>
        </p:txBody>
      </p:sp>
    </p:spTree>
    <p:extLst>
      <p:ext uri="{BB962C8B-B14F-4D97-AF65-F5344CB8AC3E}">
        <p14:creationId xmlns:p14="http://schemas.microsoft.com/office/powerpoint/2010/main" val="17746623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318184-952A-19D9-A5B1-416F8671E7F7}"/>
            </a:ext>
          </a:extLst>
        </p:cNvPr>
        <p:cNvGrpSpPr/>
        <p:nvPr/>
      </p:nvGrpSpPr>
      <p:grpSpPr>
        <a:xfrm>
          <a:off x="0" y="0"/>
          <a:ext cx="0" cy="0"/>
          <a:chOff x="0" y="0"/>
          <a:chExt cx="0" cy="0"/>
        </a:xfrm>
      </p:grpSpPr>
      <p:cxnSp>
        <p:nvCxnSpPr>
          <p:cNvPr id="28" name="Straight Arrow Connector 27">
            <a:extLst>
              <a:ext uri="{FF2B5EF4-FFF2-40B4-BE49-F238E27FC236}">
                <a16:creationId xmlns:a16="http://schemas.microsoft.com/office/drawing/2014/main" id="{937715A8-BCA2-A4C4-D70C-86DBC1B3C422}"/>
              </a:ext>
            </a:extLst>
          </p:cNvPr>
          <p:cNvCxnSpPr>
            <a:cxnSpLocks/>
            <a:stCxn id="33" idx="2"/>
          </p:cNvCxnSpPr>
          <p:nvPr/>
        </p:nvCxnSpPr>
        <p:spPr>
          <a:xfrm>
            <a:off x="5530880" y="2924674"/>
            <a:ext cx="0" cy="1808201"/>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2" name="Title 1">
            <a:extLst>
              <a:ext uri="{FF2B5EF4-FFF2-40B4-BE49-F238E27FC236}">
                <a16:creationId xmlns:a16="http://schemas.microsoft.com/office/drawing/2014/main" id="{C444FF48-8A99-F008-314C-5E6B818D8CC0}"/>
              </a:ext>
            </a:extLst>
          </p:cNvPr>
          <p:cNvSpPr>
            <a:spLocks noGrp="1"/>
          </p:cNvSpPr>
          <p:nvPr>
            <p:ph type="title"/>
          </p:nvPr>
        </p:nvSpPr>
        <p:spPr/>
        <p:txBody>
          <a:bodyPr/>
          <a:lstStyle/>
          <a:p>
            <a:r>
              <a:rPr lang="en-US" dirty="0"/>
              <a:t>Editing with Attention Maps</a:t>
            </a:r>
            <a:br>
              <a:rPr lang="en-US" dirty="0"/>
            </a:br>
            <a:r>
              <a:rPr lang="en-US" dirty="0"/>
              <a:t>and Intermediate Features</a:t>
            </a:r>
          </a:p>
        </p:txBody>
      </p:sp>
      <p:sp>
        <p:nvSpPr>
          <p:cNvPr id="6" name="TextBox 5">
            <a:extLst>
              <a:ext uri="{FF2B5EF4-FFF2-40B4-BE49-F238E27FC236}">
                <a16:creationId xmlns:a16="http://schemas.microsoft.com/office/drawing/2014/main" id="{B5D97C12-9973-CCA0-3111-E85A063DE615}"/>
              </a:ext>
            </a:extLst>
          </p:cNvPr>
          <p:cNvSpPr txBox="1"/>
          <p:nvPr/>
        </p:nvSpPr>
        <p:spPr>
          <a:xfrm>
            <a:off x="838200" y="1616368"/>
            <a:ext cx="6829818" cy="707886"/>
          </a:xfrm>
          <a:prstGeom prst="rect">
            <a:avLst/>
          </a:prstGeom>
          <a:noFill/>
        </p:spPr>
        <p:txBody>
          <a:bodyPr wrap="none" rtlCol="0">
            <a:spAutoFit/>
          </a:bodyPr>
          <a:lstStyle/>
          <a:p>
            <a:r>
              <a:rPr lang="en-US" sz="2000" b="1" dirty="0"/>
              <a:t>Edit Control:</a:t>
            </a:r>
            <a:r>
              <a:rPr lang="en-US" sz="2000" dirty="0"/>
              <a:t> Transform Intermediate Features / Attention Maps</a:t>
            </a:r>
          </a:p>
          <a:p>
            <a:r>
              <a:rPr lang="en-US" sz="2000" b="1" dirty="0"/>
              <a:t>Identity Preservation:</a:t>
            </a:r>
            <a:r>
              <a:rPr lang="en-US" sz="2000" dirty="0"/>
              <a:t> Intermediate Features / Attention Maps</a:t>
            </a:r>
          </a:p>
        </p:txBody>
      </p:sp>
      <p:pic>
        <p:nvPicPr>
          <p:cNvPr id="4" name="Picture 3">
            <a:extLst>
              <a:ext uri="{FF2B5EF4-FFF2-40B4-BE49-F238E27FC236}">
                <a16:creationId xmlns:a16="http://schemas.microsoft.com/office/drawing/2014/main" id="{3F651158-FB25-2ADD-76C5-7CB34C54F152}"/>
              </a:ext>
            </a:extLst>
          </p:cNvPr>
          <p:cNvPicPr>
            <a:picLocks noChangeAspect="1"/>
          </p:cNvPicPr>
          <p:nvPr/>
        </p:nvPicPr>
        <p:blipFill rotWithShape="1">
          <a:blip r:embed="rId3"/>
          <a:srcRect b="68727"/>
          <a:stretch/>
        </p:blipFill>
        <p:spPr>
          <a:xfrm>
            <a:off x="1854374" y="3068559"/>
            <a:ext cx="7672182" cy="1325563"/>
          </a:xfrm>
          <a:prstGeom prst="rect">
            <a:avLst/>
          </a:prstGeom>
        </p:spPr>
      </p:pic>
      <p:sp>
        <p:nvSpPr>
          <p:cNvPr id="5" name="TextBox 4">
            <a:extLst>
              <a:ext uri="{FF2B5EF4-FFF2-40B4-BE49-F238E27FC236}">
                <a16:creationId xmlns:a16="http://schemas.microsoft.com/office/drawing/2014/main" id="{F54501A8-54E4-529D-DF55-C9A1F432A532}"/>
              </a:ext>
            </a:extLst>
          </p:cNvPr>
          <p:cNvSpPr txBox="1"/>
          <p:nvPr/>
        </p:nvSpPr>
        <p:spPr>
          <a:xfrm>
            <a:off x="838200" y="6211236"/>
            <a:ext cx="3531399" cy="400110"/>
          </a:xfrm>
          <a:prstGeom prst="rect">
            <a:avLst/>
          </a:prstGeom>
          <a:noFill/>
        </p:spPr>
        <p:txBody>
          <a:bodyPr wrap="square" rtlCol="0">
            <a:spAutoFit/>
          </a:bodyPr>
          <a:lstStyle/>
          <a:p>
            <a:r>
              <a:rPr lang="en-US" sz="1000" dirty="0"/>
              <a:t>Prompt-to-Prompt Image Editing with Cross Attention Control,</a:t>
            </a:r>
            <a:br>
              <a:rPr lang="en-US" sz="1000" dirty="0"/>
            </a:br>
            <a:r>
              <a:rPr lang="en-US" sz="1000" dirty="0"/>
              <a:t>Hertz et al., </a:t>
            </a:r>
            <a:r>
              <a:rPr lang="en-US" sz="1000" dirty="0" err="1"/>
              <a:t>ArXiv</a:t>
            </a:r>
            <a:r>
              <a:rPr lang="en-US" sz="1000" dirty="0"/>
              <a:t> Aug. 2022</a:t>
            </a:r>
          </a:p>
        </p:txBody>
      </p:sp>
      <p:sp>
        <p:nvSpPr>
          <p:cNvPr id="11" name="TextBox 10">
            <a:extLst>
              <a:ext uri="{FF2B5EF4-FFF2-40B4-BE49-F238E27FC236}">
                <a16:creationId xmlns:a16="http://schemas.microsoft.com/office/drawing/2014/main" id="{904CD81B-7628-C8C0-238C-2293ADB180CE}"/>
              </a:ext>
            </a:extLst>
          </p:cNvPr>
          <p:cNvSpPr txBox="1"/>
          <p:nvPr/>
        </p:nvSpPr>
        <p:spPr>
          <a:xfrm>
            <a:off x="4233493" y="6221096"/>
            <a:ext cx="3531399" cy="400110"/>
          </a:xfrm>
          <a:prstGeom prst="rect">
            <a:avLst/>
          </a:prstGeom>
          <a:noFill/>
        </p:spPr>
        <p:txBody>
          <a:bodyPr wrap="square" rtlCol="0">
            <a:spAutoFit/>
          </a:bodyPr>
          <a:lstStyle/>
          <a:p>
            <a:r>
              <a:rPr lang="en-US" sz="1000" dirty="0"/>
              <a:t>Diffusion Self-Guidance for Controllable Image Generation,</a:t>
            </a:r>
            <a:br>
              <a:rPr lang="en-US" sz="1000" dirty="0"/>
            </a:br>
            <a:r>
              <a:rPr lang="en-US" sz="1000" dirty="0"/>
              <a:t>Epstein et al., </a:t>
            </a:r>
            <a:r>
              <a:rPr lang="en-US" sz="1000" dirty="0" err="1"/>
              <a:t>NeurIPS</a:t>
            </a:r>
            <a:r>
              <a:rPr lang="en-US" sz="1000" dirty="0"/>
              <a:t> 2023</a:t>
            </a:r>
          </a:p>
        </p:txBody>
      </p:sp>
      <p:pic>
        <p:nvPicPr>
          <p:cNvPr id="22" name="Picture 21">
            <a:extLst>
              <a:ext uri="{FF2B5EF4-FFF2-40B4-BE49-F238E27FC236}">
                <a16:creationId xmlns:a16="http://schemas.microsoft.com/office/drawing/2014/main" id="{350513E2-588D-3494-9526-5976F772EA88}"/>
              </a:ext>
            </a:extLst>
          </p:cNvPr>
          <p:cNvPicPr>
            <a:picLocks noChangeAspect="1"/>
          </p:cNvPicPr>
          <p:nvPr/>
        </p:nvPicPr>
        <p:blipFill>
          <a:blip r:embed="rId4"/>
          <a:stretch>
            <a:fillRect/>
          </a:stretch>
        </p:blipFill>
        <p:spPr>
          <a:xfrm>
            <a:off x="6821385" y="4546103"/>
            <a:ext cx="1441512" cy="1434044"/>
          </a:xfrm>
          <a:prstGeom prst="rect">
            <a:avLst/>
          </a:prstGeom>
        </p:spPr>
      </p:pic>
      <p:cxnSp>
        <p:nvCxnSpPr>
          <p:cNvPr id="27" name="Straight Arrow Connector 26">
            <a:extLst>
              <a:ext uri="{FF2B5EF4-FFF2-40B4-BE49-F238E27FC236}">
                <a16:creationId xmlns:a16="http://schemas.microsoft.com/office/drawing/2014/main" id="{5374CEB2-814F-ABD9-8384-FB421B09609E}"/>
              </a:ext>
            </a:extLst>
          </p:cNvPr>
          <p:cNvCxnSpPr>
            <a:cxnSpLocks/>
          </p:cNvCxnSpPr>
          <p:nvPr/>
        </p:nvCxnSpPr>
        <p:spPr>
          <a:xfrm flipV="1">
            <a:off x="4216076" y="5230681"/>
            <a:ext cx="2595507" cy="25582"/>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29" name="Rectangle: Rounded Corners 28">
            <a:extLst>
              <a:ext uri="{FF2B5EF4-FFF2-40B4-BE49-F238E27FC236}">
                <a16:creationId xmlns:a16="http://schemas.microsoft.com/office/drawing/2014/main" id="{DB1013E6-FDCE-A3FB-B808-7D60920F578A}"/>
              </a:ext>
            </a:extLst>
          </p:cNvPr>
          <p:cNvSpPr/>
          <p:nvPr/>
        </p:nvSpPr>
        <p:spPr>
          <a:xfrm>
            <a:off x="4565542" y="4732875"/>
            <a:ext cx="1817914" cy="957943"/>
          </a:xfrm>
          <a:prstGeom prst="roundRect">
            <a:avLst/>
          </a:prstGeom>
          <a:solidFill>
            <a:schemeClr val="accent4">
              <a:lumMod val="20000"/>
              <a:lumOff val="80000"/>
            </a:schemeClr>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DB37D042-5315-8D3C-A827-3A6626F8B27D}"/>
              </a:ext>
            </a:extLst>
          </p:cNvPr>
          <p:cNvSpPr txBox="1"/>
          <p:nvPr/>
        </p:nvSpPr>
        <p:spPr>
          <a:xfrm>
            <a:off x="4962179" y="5027180"/>
            <a:ext cx="1024639" cy="369332"/>
          </a:xfrm>
          <a:prstGeom prst="rect">
            <a:avLst/>
          </a:prstGeom>
          <a:noFill/>
        </p:spPr>
        <p:txBody>
          <a:bodyPr wrap="square" rtlCol="0">
            <a:spAutoFit/>
          </a:bodyPr>
          <a:lstStyle/>
          <a:p>
            <a:r>
              <a:rPr lang="en-US" dirty="0"/>
              <a:t>Denoiser</a:t>
            </a:r>
          </a:p>
        </p:txBody>
      </p:sp>
      <p:pic>
        <p:nvPicPr>
          <p:cNvPr id="31" name="Picture 30">
            <a:extLst>
              <a:ext uri="{FF2B5EF4-FFF2-40B4-BE49-F238E27FC236}">
                <a16:creationId xmlns:a16="http://schemas.microsoft.com/office/drawing/2014/main" id="{AF912D07-F7D9-70BC-9577-487AA5D4B476}"/>
              </a:ext>
            </a:extLst>
          </p:cNvPr>
          <p:cNvPicPr>
            <a:picLocks noChangeAspect="1"/>
          </p:cNvPicPr>
          <p:nvPr/>
        </p:nvPicPr>
        <p:blipFill>
          <a:blip r:embed="rId5"/>
          <a:stretch>
            <a:fillRect/>
          </a:stretch>
        </p:blipFill>
        <p:spPr>
          <a:xfrm>
            <a:off x="2717587" y="4517157"/>
            <a:ext cx="1451317" cy="1427047"/>
          </a:xfrm>
          <a:prstGeom prst="rect">
            <a:avLst/>
          </a:prstGeom>
        </p:spPr>
      </p:pic>
      <p:sp>
        <p:nvSpPr>
          <p:cNvPr id="33" name="TextBox 32">
            <a:extLst>
              <a:ext uri="{FF2B5EF4-FFF2-40B4-BE49-F238E27FC236}">
                <a16:creationId xmlns:a16="http://schemas.microsoft.com/office/drawing/2014/main" id="{C6EE64E8-DA14-FB51-023D-386608C502E7}"/>
              </a:ext>
            </a:extLst>
          </p:cNvPr>
          <p:cNvSpPr txBox="1"/>
          <p:nvPr/>
        </p:nvSpPr>
        <p:spPr>
          <a:xfrm>
            <a:off x="4040952" y="2555342"/>
            <a:ext cx="2979855" cy="369332"/>
          </a:xfrm>
          <a:prstGeom prst="rect">
            <a:avLst/>
          </a:prstGeom>
          <a:noFill/>
        </p:spPr>
        <p:txBody>
          <a:bodyPr wrap="none" rtlCol="0">
            <a:spAutoFit/>
          </a:bodyPr>
          <a:lstStyle/>
          <a:p>
            <a:pPr algn="ctr"/>
            <a:r>
              <a:rPr lang="en-US" i="1" dirty="0"/>
              <a:t>“a furry bear watching a bird”</a:t>
            </a:r>
          </a:p>
        </p:txBody>
      </p:sp>
      <p:sp>
        <p:nvSpPr>
          <p:cNvPr id="35" name="TextBox 34">
            <a:extLst>
              <a:ext uri="{FF2B5EF4-FFF2-40B4-BE49-F238E27FC236}">
                <a16:creationId xmlns:a16="http://schemas.microsoft.com/office/drawing/2014/main" id="{D0B7F584-FBF8-8324-6DE0-E42A36B8A3BE}"/>
              </a:ext>
            </a:extLst>
          </p:cNvPr>
          <p:cNvSpPr txBox="1"/>
          <p:nvPr/>
        </p:nvSpPr>
        <p:spPr>
          <a:xfrm>
            <a:off x="9652697" y="3219061"/>
            <a:ext cx="1626920" cy="923330"/>
          </a:xfrm>
          <a:prstGeom prst="rect">
            <a:avLst/>
          </a:prstGeom>
          <a:noFill/>
        </p:spPr>
        <p:txBody>
          <a:bodyPr wrap="none" rtlCol="0">
            <a:spAutoFit/>
          </a:bodyPr>
          <a:lstStyle/>
          <a:p>
            <a:r>
              <a:rPr lang="en-US" dirty="0"/>
              <a:t>Attention maps</a:t>
            </a:r>
          </a:p>
          <a:p>
            <a:r>
              <a:rPr lang="en-US" dirty="0"/>
              <a:t>from pixels</a:t>
            </a:r>
          </a:p>
          <a:p>
            <a:r>
              <a:rPr lang="en-US" dirty="0"/>
              <a:t>to text tokens.</a:t>
            </a:r>
          </a:p>
        </p:txBody>
      </p:sp>
      <p:sp>
        <p:nvSpPr>
          <p:cNvPr id="8" name="TextBox 7">
            <a:extLst>
              <a:ext uri="{FF2B5EF4-FFF2-40B4-BE49-F238E27FC236}">
                <a16:creationId xmlns:a16="http://schemas.microsoft.com/office/drawing/2014/main" id="{9FA5BCBA-37DD-3D72-3C8F-B33C480F7489}"/>
              </a:ext>
            </a:extLst>
          </p:cNvPr>
          <p:cNvSpPr txBox="1"/>
          <p:nvPr/>
        </p:nvSpPr>
        <p:spPr>
          <a:xfrm>
            <a:off x="7628786" y="6230956"/>
            <a:ext cx="3531399" cy="400110"/>
          </a:xfrm>
          <a:prstGeom prst="rect">
            <a:avLst/>
          </a:prstGeom>
          <a:noFill/>
        </p:spPr>
        <p:txBody>
          <a:bodyPr wrap="square" rtlCol="0">
            <a:spAutoFit/>
          </a:bodyPr>
          <a:lstStyle/>
          <a:p>
            <a:r>
              <a:rPr lang="en-US" sz="1000" dirty="0"/>
              <a:t>Diffusion Handles Enabling 3D Edits for Diffusion Models by Lifting Activations to 3D, CVPR 2024</a:t>
            </a:r>
          </a:p>
        </p:txBody>
      </p:sp>
    </p:spTree>
    <p:extLst>
      <p:ext uri="{BB962C8B-B14F-4D97-AF65-F5344CB8AC3E}">
        <p14:creationId xmlns:p14="http://schemas.microsoft.com/office/powerpoint/2010/main" val="916388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2EB81B-4E89-2A97-D151-B1336B64610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F1CB6A2-B50F-D5C0-A1F2-09E99645B132}"/>
              </a:ext>
            </a:extLst>
          </p:cNvPr>
          <p:cNvSpPr>
            <a:spLocks noGrp="1"/>
          </p:cNvSpPr>
          <p:nvPr>
            <p:ph type="title"/>
          </p:nvPr>
        </p:nvSpPr>
        <p:spPr/>
        <p:txBody>
          <a:bodyPr>
            <a:normAutofit/>
          </a:bodyPr>
          <a:lstStyle/>
          <a:p>
            <a:r>
              <a:rPr lang="en-US" dirty="0"/>
              <a:t>Editing with Attention Maps</a:t>
            </a:r>
            <a:br>
              <a:rPr lang="en-US" dirty="0"/>
            </a:br>
            <a:r>
              <a:rPr lang="en-US" dirty="0"/>
              <a:t>and Intermediate Features</a:t>
            </a:r>
          </a:p>
        </p:txBody>
      </p:sp>
      <p:cxnSp>
        <p:nvCxnSpPr>
          <p:cNvPr id="40" name="Straight Arrow Connector 39">
            <a:extLst>
              <a:ext uri="{FF2B5EF4-FFF2-40B4-BE49-F238E27FC236}">
                <a16:creationId xmlns:a16="http://schemas.microsoft.com/office/drawing/2014/main" id="{05385D38-50A4-337C-077B-AF4251DD3E60}"/>
              </a:ext>
            </a:extLst>
          </p:cNvPr>
          <p:cNvCxnSpPr>
            <a:cxnSpLocks/>
          </p:cNvCxnSpPr>
          <p:nvPr/>
        </p:nvCxnSpPr>
        <p:spPr>
          <a:xfrm>
            <a:off x="8004477" y="3103354"/>
            <a:ext cx="0" cy="1348007"/>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41" name="Straight Arrow Connector 40">
            <a:extLst>
              <a:ext uri="{FF2B5EF4-FFF2-40B4-BE49-F238E27FC236}">
                <a16:creationId xmlns:a16="http://schemas.microsoft.com/office/drawing/2014/main" id="{F7E5540C-B2CB-9938-5B6D-9A09BBC27F77}"/>
              </a:ext>
            </a:extLst>
          </p:cNvPr>
          <p:cNvCxnSpPr>
            <a:cxnSpLocks/>
          </p:cNvCxnSpPr>
          <p:nvPr/>
        </p:nvCxnSpPr>
        <p:spPr>
          <a:xfrm flipV="1">
            <a:off x="7361407" y="4949167"/>
            <a:ext cx="2595507" cy="25582"/>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42" name="Straight Arrow Connector 41">
            <a:extLst>
              <a:ext uri="{FF2B5EF4-FFF2-40B4-BE49-F238E27FC236}">
                <a16:creationId xmlns:a16="http://schemas.microsoft.com/office/drawing/2014/main" id="{48A79FB7-0B64-3D35-6BA8-6007D9C5A788}"/>
              </a:ext>
            </a:extLst>
          </p:cNvPr>
          <p:cNvCxnSpPr>
            <a:cxnSpLocks/>
          </p:cNvCxnSpPr>
          <p:nvPr/>
        </p:nvCxnSpPr>
        <p:spPr>
          <a:xfrm flipV="1">
            <a:off x="7361407" y="2570149"/>
            <a:ext cx="2595507" cy="25582"/>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43" name="Rectangle: Rounded Corners 42">
            <a:extLst>
              <a:ext uri="{FF2B5EF4-FFF2-40B4-BE49-F238E27FC236}">
                <a16:creationId xmlns:a16="http://schemas.microsoft.com/office/drawing/2014/main" id="{FA22A776-6EE1-B901-E463-89DF0ED94D26}"/>
              </a:ext>
            </a:extLst>
          </p:cNvPr>
          <p:cNvSpPr/>
          <p:nvPr/>
        </p:nvSpPr>
        <p:spPr>
          <a:xfrm>
            <a:off x="7710873" y="2091178"/>
            <a:ext cx="1817914" cy="957943"/>
          </a:xfrm>
          <a:prstGeom prst="roundRect">
            <a:avLst/>
          </a:prstGeom>
          <a:solidFill>
            <a:schemeClr val="accent4">
              <a:lumMod val="20000"/>
              <a:lumOff val="80000"/>
            </a:schemeClr>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5EB92C93-E7E3-E55E-0748-A3AC0E102308}"/>
              </a:ext>
            </a:extLst>
          </p:cNvPr>
          <p:cNvSpPr txBox="1"/>
          <p:nvPr/>
        </p:nvSpPr>
        <p:spPr>
          <a:xfrm>
            <a:off x="8107510" y="2385483"/>
            <a:ext cx="1024639" cy="369332"/>
          </a:xfrm>
          <a:prstGeom prst="rect">
            <a:avLst/>
          </a:prstGeom>
          <a:noFill/>
        </p:spPr>
        <p:txBody>
          <a:bodyPr wrap="square" rtlCol="0">
            <a:spAutoFit/>
          </a:bodyPr>
          <a:lstStyle/>
          <a:p>
            <a:r>
              <a:rPr lang="en-US" dirty="0"/>
              <a:t>Denoiser</a:t>
            </a:r>
          </a:p>
        </p:txBody>
      </p:sp>
      <p:cxnSp>
        <p:nvCxnSpPr>
          <p:cNvPr id="45" name="Straight Arrow Connector 44">
            <a:extLst>
              <a:ext uri="{FF2B5EF4-FFF2-40B4-BE49-F238E27FC236}">
                <a16:creationId xmlns:a16="http://schemas.microsoft.com/office/drawing/2014/main" id="{D26640D4-4CEF-40C6-241B-C4DF90088CE8}"/>
              </a:ext>
            </a:extLst>
          </p:cNvPr>
          <p:cNvCxnSpPr>
            <a:cxnSpLocks/>
          </p:cNvCxnSpPr>
          <p:nvPr/>
        </p:nvCxnSpPr>
        <p:spPr>
          <a:xfrm flipV="1">
            <a:off x="9388929" y="5505344"/>
            <a:ext cx="0" cy="292563"/>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pic>
        <p:nvPicPr>
          <p:cNvPr id="46" name="Picture 45">
            <a:extLst>
              <a:ext uri="{FF2B5EF4-FFF2-40B4-BE49-F238E27FC236}">
                <a16:creationId xmlns:a16="http://schemas.microsoft.com/office/drawing/2014/main" id="{507A4B03-75EB-BE22-BA9F-1790042C0C68}"/>
              </a:ext>
            </a:extLst>
          </p:cNvPr>
          <p:cNvPicPr>
            <a:picLocks noChangeAspect="1"/>
          </p:cNvPicPr>
          <p:nvPr/>
        </p:nvPicPr>
        <p:blipFill>
          <a:blip r:embed="rId3"/>
          <a:stretch>
            <a:fillRect/>
          </a:stretch>
        </p:blipFill>
        <p:spPr>
          <a:xfrm>
            <a:off x="5872722" y="1860110"/>
            <a:ext cx="1451317" cy="1427047"/>
          </a:xfrm>
          <a:prstGeom prst="rect">
            <a:avLst/>
          </a:prstGeom>
        </p:spPr>
      </p:pic>
      <p:cxnSp>
        <p:nvCxnSpPr>
          <p:cNvPr id="48" name="Straight Arrow Connector 47">
            <a:extLst>
              <a:ext uri="{FF2B5EF4-FFF2-40B4-BE49-F238E27FC236}">
                <a16:creationId xmlns:a16="http://schemas.microsoft.com/office/drawing/2014/main" id="{68BAA14B-444B-5F49-27EE-357637B81127}"/>
              </a:ext>
            </a:extLst>
          </p:cNvPr>
          <p:cNvCxnSpPr>
            <a:cxnSpLocks/>
          </p:cNvCxnSpPr>
          <p:nvPr/>
        </p:nvCxnSpPr>
        <p:spPr>
          <a:xfrm>
            <a:off x="9358383" y="1784190"/>
            <a:ext cx="0" cy="306988"/>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50" name="Rectangle: Rounded Corners 49">
            <a:extLst>
              <a:ext uri="{FF2B5EF4-FFF2-40B4-BE49-F238E27FC236}">
                <a16:creationId xmlns:a16="http://schemas.microsoft.com/office/drawing/2014/main" id="{4C0CA11F-CFB3-04B7-57A5-33494D64BF82}"/>
              </a:ext>
            </a:extLst>
          </p:cNvPr>
          <p:cNvSpPr/>
          <p:nvPr/>
        </p:nvSpPr>
        <p:spPr>
          <a:xfrm>
            <a:off x="7710873" y="4451361"/>
            <a:ext cx="1817914" cy="957943"/>
          </a:xfrm>
          <a:prstGeom prst="roundRect">
            <a:avLst/>
          </a:prstGeom>
          <a:solidFill>
            <a:schemeClr val="accent4">
              <a:lumMod val="20000"/>
              <a:lumOff val="80000"/>
            </a:schemeClr>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1EA77283-236B-DF87-F47F-E3BF1B353B7A}"/>
              </a:ext>
            </a:extLst>
          </p:cNvPr>
          <p:cNvSpPr txBox="1"/>
          <p:nvPr/>
        </p:nvSpPr>
        <p:spPr>
          <a:xfrm>
            <a:off x="8107510" y="4745666"/>
            <a:ext cx="1024639" cy="369332"/>
          </a:xfrm>
          <a:prstGeom prst="rect">
            <a:avLst/>
          </a:prstGeom>
          <a:noFill/>
        </p:spPr>
        <p:txBody>
          <a:bodyPr wrap="square" rtlCol="0">
            <a:spAutoFit/>
          </a:bodyPr>
          <a:lstStyle/>
          <a:p>
            <a:r>
              <a:rPr lang="en-US" dirty="0"/>
              <a:t>Denoiser</a:t>
            </a:r>
          </a:p>
        </p:txBody>
      </p:sp>
      <p:pic>
        <p:nvPicPr>
          <p:cNvPr id="52" name="Picture 51">
            <a:extLst>
              <a:ext uri="{FF2B5EF4-FFF2-40B4-BE49-F238E27FC236}">
                <a16:creationId xmlns:a16="http://schemas.microsoft.com/office/drawing/2014/main" id="{3901F8BA-665C-BB94-6C78-96695A49D759}"/>
              </a:ext>
            </a:extLst>
          </p:cNvPr>
          <p:cNvPicPr>
            <a:picLocks noChangeAspect="1"/>
          </p:cNvPicPr>
          <p:nvPr/>
        </p:nvPicPr>
        <p:blipFill>
          <a:blip r:embed="rId3"/>
          <a:stretch>
            <a:fillRect/>
          </a:stretch>
        </p:blipFill>
        <p:spPr>
          <a:xfrm>
            <a:off x="5862918" y="4235643"/>
            <a:ext cx="1451317" cy="1427047"/>
          </a:xfrm>
          <a:prstGeom prst="rect">
            <a:avLst/>
          </a:prstGeom>
        </p:spPr>
      </p:pic>
      <p:cxnSp>
        <p:nvCxnSpPr>
          <p:cNvPr id="53" name="Straight Arrow Connector 52">
            <a:extLst>
              <a:ext uri="{FF2B5EF4-FFF2-40B4-BE49-F238E27FC236}">
                <a16:creationId xmlns:a16="http://schemas.microsoft.com/office/drawing/2014/main" id="{1D79E65B-4CE6-F1C5-13FA-CBBBECD83C32}"/>
              </a:ext>
            </a:extLst>
          </p:cNvPr>
          <p:cNvCxnSpPr>
            <a:cxnSpLocks/>
          </p:cNvCxnSpPr>
          <p:nvPr/>
        </p:nvCxnSpPr>
        <p:spPr>
          <a:xfrm>
            <a:off x="8329405" y="3107316"/>
            <a:ext cx="0" cy="1348007"/>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54" name="Straight Arrow Connector 53">
            <a:extLst>
              <a:ext uri="{FF2B5EF4-FFF2-40B4-BE49-F238E27FC236}">
                <a16:creationId xmlns:a16="http://schemas.microsoft.com/office/drawing/2014/main" id="{D04AB619-929D-AC91-1215-EFFFC41064F1}"/>
              </a:ext>
            </a:extLst>
          </p:cNvPr>
          <p:cNvCxnSpPr>
            <a:cxnSpLocks/>
          </p:cNvCxnSpPr>
          <p:nvPr/>
        </p:nvCxnSpPr>
        <p:spPr>
          <a:xfrm>
            <a:off x="8659160" y="3103354"/>
            <a:ext cx="0" cy="1348007"/>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55" name="Straight Arrow Connector 54">
            <a:extLst>
              <a:ext uri="{FF2B5EF4-FFF2-40B4-BE49-F238E27FC236}">
                <a16:creationId xmlns:a16="http://schemas.microsoft.com/office/drawing/2014/main" id="{282AF437-9A7F-8474-C2E7-33F70402C02C}"/>
              </a:ext>
            </a:extLst>
          </p:cNvPr>
          <p:cNvCxnSpPr>
            <a:cxnSpLocks/>
          </p:cNvCxnSpPr>
          <p:nvPr/>
        </p:nvCxnSpPr>
        <p:spPr>
          <a:xfrm>
            <a:off x="8992715" y="3090868"/>
            <a:ext cx="0" cy="1348007"/>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56" name="Straight Arrow Connector 55">
            <a:extLst>
              <a:ext uri="{FF2B5EF4-FFF2-40B4-BE49-F238E27FC236}">
                <a16:creationId xmlns:a16="http://schemas.microsoft.com/office/drawing/2014/main" id="{E77444F0-A0B7-19A1-87AD-9BC809A4E76B}"/>
              </a:ext>
            </a:extLst>
          </p:cNvPr>
          <p:cNvCxnSpPr>
            <a:cxnSpLocks/>
          </p:cNvCxnSpPr>
          <p:nvPr/>
        </p:nvCxnSpPr>
        <p:spPr>
          <a:xfrm>
            <a:off x="9334896" y="3090868"/>
            <a:ext cx="0" cy="1348007"/>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mc:AlternateContent xmlns:mc="http://schemas.openxmlformats.org/markup-compatibility/2006">
        <mc:Choice xmlns:a14="http://schemas.microsoft.com/office/drawing/2010/main" Requires="a14">
          <p:sp>
            <p:nvSpPr>
              <p:cNvPr id="57" name="TextBox 56">
                <a:extLst>
                  <a:ext uri="{FF2B5EF4-FFF2-40B4-BE49-F238E27FC236}">
                    <a16:creationId xmlns:a16="http://schemas.microsoft.com/office/drawing/2014/main" id="{E97A4C12-A5EC-A4E6-A493-2FE8C64A5D50}"/>
                  </a:ext>
                </a:extLst>
              </p:cNvPr>
              <p:cNvSpPr txBox="1"/>
              <p:nvPr/>
            </p:nvSpPr>
            <p:spPr>
              <a:xfrm>
                <a:off x="7314235" y="3423519"/>
                <a:ext cx="2757034" cy="646331"/>
              </a:xfrm>
              <a:prstGeom prst="rect">
                <a:avLst/>
              </a:prstGeom>
              <a:solidFill>
                <a:schemeClr val="bg1"/>
              </a:solidFill>
            </p:spPr>
            <p:txBody>
              <a:bodyPr wrap="square" rtlCol="0">
                <a:spAutoFit/>
              </a:bodyPr>
              <a:lstStyle/>
              <a:p>
                <a:pPr algn="ctr"/>
                <a:r>
                  <a:rPr lang="en-US" b="1" dirty="0"/>
                  <a:t>Intermediate Features </a:t>
                </a:r>
                <a14:m>
                  <m:oMath xmlns:m="http://schemas.openxmlformats.org/officeDocument/2006/math">
                    <m:r>
                      <a:rPr lang="en-US" b="1" i="1" smtClean="0">
                        <a:latin typeface="Cambria Math" panose="02040503050406030204" pitchFamily="18" charset="0"/>
                      </a:rPr>
                      <m:t>𝒇</m:t>
                    </m:r>
                  </m:oMath>
                </a14:m>
                <a:br>
                  <a:rPr lang="en-US" b="1" dirty="0"/>
                </a:br>
                <a:r>
                  <a:rPr lang="en-US" b="1" dirty="0"/>
                  <a:t>or Attention Maps </a:t>
                </a:r>
                <a14:m>
                  <m:oMath xmlns:m="http://schemas.openxmlformats.org/officeDocument/2006/math">
                    <m:r>
                      <a:rPr lang="en-US" b="1" i="1" dirty="0" smtClean="0">
                        <a:latin typeface="Cambria Math" panose="02040503050406030204" pitchFamily="18" charset="0"/>
                      </a:rPr>
                      <m:t>𝑨</m:t>
                    </m:r>
                  </m:oMath>
                </a14:m>
                <a:endParaRPr lang="en-US" b="1" dirty="0"/>
              </a:p>
            </p:txBody>
          </p:sp>
        </mc:Choice>
        <mc:Fallback>
          <p:sp>
            <p:nvSpPr>
              <p:cNvPr id="57" name="TextBox 56">
                <a:extLst>
                  <a:ext uri="{FF2B5EF4-FFF2-40B4-BE49-F238E27FC236}">
                    <a16:creationId xmlns:a16="http://schemas.microsoft.com/office/drawing/2014/main" id="{E97A4C12-A5EC-A4E6-A493-2FE8C64A5D50}"/>
                  </a:ext>
                </a:extLst>
              </p:cNvPr>
              <p:cNvSpPr txBox="1">
                <a:spLocks noRot="1" noChangeAspect="1" noMove="1" noResize="1" noEditPoints="1" noAdjustHandles="1" noChangeArrowheads="1" noChangeShapeType="1" noTextEdit="1"/>
              </p:cNvSpPr>
              <p:nvPr/>
            </p:nvSpPr>
            <p:spPr>
              <a:xfrm>
                <a:off x="7314235" y="3423519"/>
                <a:ext cx="2757034" cy="646331"/>
              </a:xfrm>
              <a:prstGeom prst="rect">
                <a:avLst/>
              </a:prstGeom>
              <a:blipFill>
                <a:blip r:embed="rId4"/>
                <a:stretch>
                  <a:fillRect t="-5660" b="-14151"/>
                </a:stretch>
              </a:blipFill>
            </p:spPr>
            <p:txBody>
              <a:bodyPr/>
              <a:lstStyle/>
              <a:p>
                <a:r>
                  <a:rPr lang="en-US">
                    <a:noFill/>
                  </a:rPr>
                  <a:t> </a:t>
                </a:r>
              </a:p>
            </p:txBody>
          </p:sp>
        </mc:Fallback>
      </mc:AlternateContent>
      <p:cxnSp>
        <p:nvCxnSpPr>
          <p:cNvPr id="58" name="Straight Arrow Connector 57">
            <a:extLst>
              <a:ext uri="{FF2B5EF4-FFF2-40B4-BE49-F238E27FC236}">
                <a16:creationId xmlns:a16="http://schemas.microsoft.com/office/drawing/2014/main" id="{5D3A3F37-E577-9897-5933-AD9D8B3F7EB0}"/>
              </a:ext>
            </a:extLst>
          </p:cNvPr>
          <p:cNvCxnSpPr>
            <a:cxnSpLocks/>
            <a:stCxn id="46" idx="2"/>
            <a:endCxn id="52" idx="0"/>
          </p:cNvCxnSpPr>
          <p:nvPr/>
        </p:nvCxnSpPr>
        <p:spPr>
          <a:xfrm flipH="1">
            <a:off x="6588577" y="3287157"/>
            <a:ext cx="9804" cy="948486"/>
          </a:xfrm>
          <a:prstGeom prst="straightConnector1">
            <a:avLst/>
          </a:prstGeom>
          <a:ln w="38100">
            <a:headEnd type="triangle"/>
            <a:tailEnd type="triangle"/>
          </a:ln>
        </p:spPr>
        <p:style>
          <a:lnRef idx="1">
            <a:schemeClr val="dk1"/>
          </a:lnRef>
          <a:fillRef idx="0">
            <a:schemeClr val="dk1"/>
          </a:fillRef>
          <a:effectRef idx="0">
            <a:schemeClr val="dk1"/>
          </a:effectRef>
          <a:fontRef idx="minor">
            <a:schemeClr val="tx1"/>
          </a:fontRef>
        </p:style>
      </p:cxnSp>
      <p:sp>
        <p:nvSpPr>
          <p:cNvPr id="59" name="TextBox 58">
            <a:extLst>
              <a:ext uri="{FF2B5EF4-FFF2-40B4-BE49-F238E27FC236}">
                <a16:creationId xmlns:a16="http://schemas.microsoft.com/office/drawing/2014/main" id="{F3F659D2-868D-FCFF-9B85-3A4AE3E95DE4}"/>
              </a:ext>
            </a:extLst>
          </p:cNvPr>
          <p:cNvSpPr txBox="1"/>
          <p:nvPr/>
        </p:nvSpPr>
        <p:spPr>
          <a:xfrm>
            <a:off x="5974224" y="3553033"/>
            <a:ext cx="1239442" cy="369332"/>
          </a:xfrm>
          <a:prstGeom prst="rect">
            <a:avLst/>
          </a:prstGeom>
          <a:solidFill>
            <a:schemeClr val="bg1"/>
          </a:solidFill>
        </p:spPr>
        <p:txBody>
          <a:bodyPr wrap="none" rtlCol="0">
            <a:spAutoFit/>
          </a:bodyPr>
          <a:lstStyle/>
          <a:p>
            <a:pPr algn="ctr"/>
            <a:r>
              <a:rPr lang="en-US" dirty="0"/>
              <a:t>same noise</a:t>
            </a:r>
          </a:p>
        </p:txBody>
      </p:sp>
      <p:sp>
        <p:nvSpPr>
          <p:cNvPr id="61" name="TextBox 60">
            <a:extLst>
              <a:ext uri="{FF2B5EF4-FFF2-40B4-BE49-F238E27FC236}">
                <a16:creationId xmlns:a16="http://schemas.microsoft.com/office/drawing/2014/main" id="{C51B6906-8822-4591-6FE1-3E0695BA27D1}"/>
              </a:ext>
            </a:extLst>
          </p:cNvPr>
          <p:cNvSpPr txBox="1"/>
          <p:nvPr/>
        </p:nvSpPr>
        <p:spPr>
          <a:xfrm>
            <a:off x="838200" y="1693223"/>
            <a:ext cx="4452757" cy="1323439"/>
          </a:xfrm>
          <a:prstGeom prst="rect">
            <a:avLst/>
          </a:prstGeom>
          <a:noFill/>
        </p:spPr>
        <p:txBody>
          <a:bodyPr wrap="none" rtlCol="0">
            <a:spAutoFit/>
          </a:bodyPr>
          <a:lstStyle/>
          <a:p>
            <a:r>
              <a:rPr lang="en-US" sz="2000" b="1" dirty="0"/>
              <a:t>Edit Control:</a:t>
            </a:r>
            <a:endParaRPr lang="en-US" sz="2000" dirty="0"/>
          </a:p>
          <a:p>
            <a:r>
              <a:rPr lang="en-US" sz="2000" dirty="0"/>
              <a:t>Transform Intermediate Feat. / Att. Maps</a:t>
            </a:r>
          </a:p>
          <a:p>
            <a:r>
              <a:rPr lang="en-US" sz="2000" b="1" dirty="0"/>
              <a:t>Identity Preservation:</a:t>
            </a:r>
            <a:endParaRPr lang="en-US" sz="2000" dirty="0"/>
          </a:p>
          <a:p>
            <a:r>
              <a:rPr lang="en-US" sz="2000" dirty="0"/>
              <a:t>Intermediate Features / Attention Maps</a:t>
            </a:r>
          </a:p>
        </p:txBody>
      </p:sp>
      <p:sp>
        <p:nvSpPr>
          <p:cNvPr id="63" name="TextBox 62">
            <a:extLst>
              <a:ext uri="{FF2B5EF4-FFF2-40B4-BE49-F238E27FC236}">
                <a16:creationId xmlns:a16="http://schemas.microsoft.com/office/drawing/2014/main" id="{5117470B-38F2-74F9-EFD6-0B59A5A1F09F}"/>
              </a:ext>
            </a:extLst>
          </p:cNvPr>
          <p:cNvSpPr txBox="1"/>
          <p:nvPr/>
        </p:nvSpPr>
        <p:spPr>
          <a:xfrm>
            <a:off x="8241342" y="841684"/>
            <a:ext cx="2979855" cy="369332"/>
          </a:xfrm>
          <a:prstGeom prst="rect">
            <a:avLst/>
          </a:prstGeom>
          <a:noFill/>
        </p:spPr>
        <p:txBody>
          <a:bodyPr wrap="none" rtlCol="0">
            <a:spAutoFit/>
          </a:bodyPr>
          <a:lstStyle/>
          <a:p>
            <a:pPr algn="ctr"/>
            <a:r>
              <a:rPr lang="en-US" i="1" dirty="0"/>
              <a:t>“a furry bear watching a bird”</a:t>
            </a:r>
          </a:p>
        </p:txBody>
      </p:sp>
      <p:sp>
        <p:nvSpPr>
          <p:cNvPr id="64" name="TextBox 63">
            <a:extLst>
              <a:ext uri="{FF2B5EF4-FFF2-40B4-BE49-F238E27FC236}">
                <a16:creationId xmlns:a16="http://schemas.microsoft.com/office/drawing/2014/main" id="{E7661BF7-4AD2-0E6E-B3EE-0B0AC3704CE2}"/>
              </a:ext>
            </a:extLst>
          </p:cNvPr>
          <p:cNvSpPr txBox="1"/>
          <p:nvPr/>
        </p:nvSpPr>
        <p:spPr>
          <a:xfrm>
            <a:off x="8206173" y="6492875"/>
            <a:ext cx="2979855" cy="369332"/>
          </a:xfrm>
          <a:prstGeom prst="rect">
            <a:avLst/>
          </a:prstGeom>
          <a:noFill/>
        </p:spPr>
        <p:txBody>
          <a:bodyPr wrap="none" rtlCol="0">
            <a:spAutoFit/>
          </a:bodyPr>
          <a:lstStyle/>
          <a:p>
            <a:pPr algn="ctr"/>
            <a:r>
              <a:rPr lang="en-US" i="1" dirty="0"/>
              <a:t>“a furry bear watching a bird”</a:t>
            </a:r>
          </a:p>
        </p:txBody>
      </p:sp>
      <p:pic>
        <p:nvPicPr>
          <p:cNvPr id="65" name="Picture 64">
            <a:extLst>
              <a:ext uri="{FF2B5EF4-FFF2-40B4-BE49-F238E27FC236}">
                <a16:creationId xmlns:a16="http://schemas.microsoft.com/office/drawing/2014/main" id="{730EEF76-2496-DF21-0059-30EB1C337510}"/>
              </a:ext>
            </a:extLst>
          </p:cNvPr>
          <p:cNvPicPr>
            <a:picLocks noChangeAspect="1"/>
          </p:cNvPicPr>
          <p:nvPr/>
        </p:nvPicPr>
        <p:blipFill rotWithShape="1">
          <a:blip r:embed="rId5"/>
          <a:srcRect l="43814" t="1355" r="42224" b="71856"/>
          <a:stretch/>
        </p:blipFill>
        <p:spPr>
          <a:xfrm>
            <a:off x="9016203" y="1165840"/>
            <a:ext cx="666326" cy="706374"/>
          </a:xfrm>
          <a:prstGeom prst="rect">
            <a:avLst/>
          </a:prstGeom>
        </p:spPr>
      </p:pic>
      <p:pic>
        <p:nvPicPr>
          <p:cNvPr id="66" name="Picture 65">
            <a:extLst>
              <a:ext uri="{FF2B5EF4-FFF2-40B4-BE49-F238E27FC236}">
                <a16:creationId xmlns:a16="http://schemas.microsoft.com/office/drawing/2014/main" id="{4F886D21-E1B2-B801-1622-BA0135F55D6A}"/>
              </a:ext>
            </a:extLst>
          </p:cNvPr>
          <p:cNvPicPr>
            <a:picLocks noChangeAspect="1"/>
          </p:cNvPicPr>
          <p:nvPr/>
        </p:nvPicPr>
        <p:blipFill>
          <a:blip r:embed="rId6"/>
          <a:stretch>
            <a:fillRect/>
          </a:stretch>
        </p:blipFill>
        <p:spPr>
          <a:xfrm>
            <a:off x="10011019" y="1850988"/>
            <a:ext cx="1441512" cy="1434044"/>
          </a:xfrm>
          <a:prstGeom prst="rect">
            <a:avLst/>
          </a:prstGeom>
        </p:spPr>
      </p:pic>
      <p:pic>
        <p:nvPicPr>
          <p:cNvPr id="67" name="Picture 66">
            <a:extLst>
              <a:ext uri="{FF2B5EF4-FFF2-40B4-BE49-F238E27FC236}">
                <a16:creationId xmlns:a16="http://schemas.microsoft.com/office/drawing/2014/main" id="{4D7FABBE-B5E1-210D-092B-81AF9640B952}"/>
              </a:ext>
            </a:extLst>
          </p:cNvPr>
          <p:cNvPicPr>
            <a:picLocks noChangeAspect="1"/>
          </p:cNvPicPr>
          <p:nvPr/>
        </p:nvPicPr>
        <p:blipFill>
          <a:blip r:embed="rId6"/>
          <a:stretch>
            <a:fillRect/>
          </a:stretch>
        </p:blipFill>
        <p:spPr>
          <a:xfrm>
            <a:off x="10031897" y="4206212"/>
            <a:ext cx="1441512" cy="1434044"/>
          </a:xfrm>
          <a:prstGeom prst="rect">
            <a:avLst/>
          </a:prstGeom>
        </p:spPr>
      </p:pic>
      <p:graphicFrame>
        <p:nvGraphicFramePr>
          <p:cNvPr id="68" name="Object 67">
            <a:extLst>
              <a:ext uri="{FF2B5EF4-FFF2-40B4-BE49-F238E27FC236}">
                <a16:creationId xmlns:a16="http://schemas.microsoft.com/office/drawing/2014/main" id="{0B4F2A29-A734-C6D2-CF05-E6DBA382113D}"/>
              </a:ext>
            </a:extLst>
          </p:cNvPr>
          <p:cNvGraphicFramePr>
            <a:graphicFrameLocks noChangeAspect="1"/>
          </p:cNvGraphicFramePr>
          <p:nvPr>
            <p:extLst>
              <p:ext uri="{D42A27DB-BD31-4B8C-83A1-F6EECF244321}">
                <p14:modId xmlns:p14="http://schemas.microsoft.com/office/powerpoint/2010/main" val="2794308178"/>
              </p:ext>
            </p:extLst>
          </p:nvPr>
        </p:nvGraphicFramePr>
        <p:xfrm>
          <a:off x="10016458" y="4208093"/>
          <a:ext cx="1456950" cy="1447301"/>
        </p:xfrm>
        <a:graphic>
          <a:graphicData uri="http://schemas.openxmlformats.org/presentationml/2006/ole">
            <mc:AlternateContent xmlns:mc="http://schemas.openxmlformats.org/markup-compatibility/2006">
              <mc:Choice xmlns:v="urn:schemas-microsoft-com:vml" Requires="v">
                <p:oleObj r:id="rId7" imgW="1437840" imgH="1428480" progId="">
                  <p:embed/>
                </p:oleObj>
              </mc:Choice>
              <mc:Fallback>
                <p:oleObj r:id="rId7" imgW="1437840" imgH="1428480" progId="">
                  <p:embed/>
                  <p:pic>
                    <p:nvPicPr>
                      <p:cNvPr id="0" name=""/>
                      <p:cNvPicPr/>
                      <p:nvPr/>
                    </p:nvPicPr>
                    <p:blipFill>
                      <a:blip r:embed="rId8"/>
                      <a:stretch>
                        <a:fillRect/>
                      </a:stretch>
                    </p:blipFill>
                    <p:spPr>
                      <a:xfrm>
                        <a:off x="10016458" y="4208093"/>
                        <a:ext cx="1456950" cy="1447301"/>
                      </a:xfrm>
                      <a:prstGeom prst="rect">
                        <a:avLst/>
                      </a:prstGeom>
                    </p:spPr>
                  </p:pic>
                </p:oleObj>
              </mc:Fallback>
            </mc:AlternateContent>
          </a:graphicData>
        </a:graphic>
      </p:graphicFrame>
      <p:graphicFrame>
        <p:nvGraphicFramePr>
          <p:cNvPr id="69" name="Object 68">
            <a:extLst>
              <a:ext uri="{FF2B5EF4-FFF2-40B4-BE49-F238E27FC236}">
                <a16:creationId xmlns:a16="http://schemas.microsoft.com/office/drawing/2014/main" id="{FF3C2CF6-30FA-2B08-B546-CD579EA7C268}"/>
              </a:ext>
            </a:extLst>
          </p:cNvPr>
          <p:cNvGraphicFramePr>
            <a:graphicFrameLocks noChangeAspect="1"/>
          </p:cNvGraphicFramePr>
          <p:nvPr>
            <p:extLst>
              <p:ext uri="{D42A27DB-BD31-4B8C-83A1-F6EECF244321}">
                <p14:modId xmlns:p14="http://schemas.microsoft.com/office/powerpoint/2010/main" val="112829493"/>
              </p:ext>
            </p:extLst>
          </p:nvPr>
        </p:nvGraphicFramePr>
        <p:xfrm>
          <a:off x="9059094" y="5819281"/>
          <a:ext cx="666750" cy="704850"/>
        </p:xfrm>
        <a:graphic>
          <a:graphicData uri="http://schemas.openxmlformats.org/presentationml/2006/ole">
            <mc:AlternateContent xmlns:mc="http://schemas.openxmlformats.org/markup-compatibility/2006">
              <mc:Choice xmlns:v="urn:schemas-microsoft-com:vml" Requires="v">
                <p:oleObj r:id="rId9" imgW="666360" imgH="704520" progId="">
                  <p:embed/>
                </p:oleObj>
              </mc:Choice>
              <mc:Fallback>
                <p:oleObj r:id="rId9" imgW="666360" imgH="704520" progId="">
                  <p:embed/>
                  <p:pic>
                    <p:nvPicPr>
                      <p:cNvPr id="0" name=""/>
                      <p:cNvPicPr/>
                      <p:nvPr/>
                    </p:nvPicPr>
                    <p:blipFill>
                      <a:blip r:embed="rId10"/>
                      <a:stretch>
                        <a:fillRect/>
                      </a:stretch>
                    </p:blipFill>
                    <p:spPr>
                      <a:xfrm>
                        <a:off x="9059094" y="5819281"/>
                        <a:ext cx="666750" cy="704850"/>
                      </a:xfrm>
                      <a:prstGeom prst="rect">
                        <a:avLst/>
                      </a:prstGeom>
                    </p:spPr>
                  </p:pic>
                </p:oleObj>
              </mc:Fallback>
            </mc:AlternateContent>
          </a:graphicData>
        </a:graphic>
      </p:graphicFrame>
      <p:sp>
        <p:nvSpPr>
          <p:cNvPr id="71" name="TextBox 70">
            <a:extLst>
              <a:ext uri="{FF2B5EF4-FFF2-40B4-BE49-F238E27FC236}">
                <a16:creationId xmlns:a16="http://schemas.microsoft.com/office/drawing/2014/main" id="{B2C6DED5-74E6-5EBA-9C5D-8B6FCF12BE52}"/>
              </a:ext>
            </a:extLst>
          </p:cNvPr>
          <p:cNvSpPr txBox="1"/>
          <p:nvPr/>
        </p:nvSpPr>
        <p:spPr>
          <a:xfrm>
            <a:off x="838200" y="6011181"/>
            <a:ext cx="3531399" cy="400110"/>
          </a:xfrm>
          <a:prstGeom prst="rect">
            <a:avLst/>
          </a:prstGeom>
          <a:noFill/>
        </p:spPr>
        <p:txBody>
          <a:bodyPr wrap="square" rtlCol="0">
            <a:spAutoFit/>
          </a:bodyPr>
          <a:lstStyle/>
          <a:p>
            <a:r>
              <a:rPr lang="en-US" sz="1000" dirty="0"/>
              <a:t>Prompt-to-Prompt Image Editing with Cross Attention Control,</a:t>
            </a:r>
            <a:br>
              <a:rPr lang="en-US" sz="1000" dirty="0"/>
            </a:br>
            <a:r>
              <a:rPr lang="en-US" sz="1000" dirty="0"/>
              <a:t>Hertz et al., </a:t>
            </a:r>
            <a:r>
              <a:rPr lang="en-US" sz="1000" dirty="0" err="1"/>
              <a:t>ArXiv</a:t>
            </a:r>
            <a:r>
              <a:rPr lang="en-US" sz="1000" dirty="0"/>
              <a:t> Aug. 2022</a:t>
            </a:r>
          </a:p>
        </p:txBody>
      </p:sp>
      <p:sp>
        <p:nvSpPr>
          <p:cNvPr id="72" name="TextBox 71">
            <a:extLst>
              <a:ext uri="{FF2B5EF4-FFF2-40B4-BE49-F238E27FC236}">
                <a16:creationId xmlns:a16="http://schemas.microsoft.com/office/drawing/2014/main" id="{400A7368-F15E-E229-23C8-508CC5857CB2}"/>
              </a:ext>
            </a:extLst>
          </p:cNvPr>
          <p:cNvSpPr txBox="1"/>
          <p:nvPr/>
        </p:nvSpPr>
        <p:spPr>
          <a:xfrm>
            <a:off x="828561" y="6356287"/>
            <a:ext cx="3531399" cy="400110"/>
          </a:xfrm>
          <a:prstGeom prst="rect">
            <a:avLst/>
          </a:prstGeom>
          <a:noFill/>
        </p:spPr>
        <p:txBody>
          <a:bodyPr wrap="square" rtlCol="0">
            <a:spAutoFit/>
          </a:bodyPr>
          <a:lstStyle/>
          <a:p>
            <a:r>
              <a:rPr lang="en-US" sz="1000" dirty="0"/>
              <a:t>Diffusion Self-Guidance for Controllable Image Generation,</a:t>
            </a:r>
            <a:br>
              <a:rPr lang="en-US" sz="1000" dirty="0"/>
            </a:br>
            <a:r>
              <a:rPr lang="en-US" sz="1000" dirty="0"/>
              <a:t>Epstein et al., </a:t>
            </a:r>
            <a:r>
              <a:rPr lang="en-US" sz="1000" dirty="0" err="1"/>
              <a:t>NeurIPS</a:t>
            </a:r>
            <a:r>
              <a:rPr lang="en-US" sz="1000" dirty="0"/>
              <a:t> 2023</a:t>
            </a:r>
          </a:p>
        </p:txBody>
      </p:sp>
      <p:sp>
        <p:nvSpPr>
          <p:cNvPr id="73" name="TextBox 72">
            <a:extLst>
              <a:ext uri="{FF2B5EF4-FFF2-40B4-BE49-F238E27FC236}">
                <a16:creationId xmlns:a16="http://schemas.microsoft.com/office/drawing/2014/main" id="{5DBC7966-A9DB-58A5-66CE-ED90424B3054}"/>
              </a:ext>
            </a:extLst>
          </p:cNvPr>
          <p:cNvSpPr txBox="1"/>
          <p:nvPr/>
        </p:nvSpPr>
        <p:spPr>
          <a:xfrm>
            <a:off x="888760" y="3103354"/>
            <a:ext cx="2981394" cy="1200329"/>
          </a:xfrm>
          <a:prstGeom prst="rect">
            <a:avLst/>
          </a:prstGeom>
          <a:noFill/>
        </p:spPr>
        <p:txBody>
          <a:bodyPr wrap="none" rtlCol="0">
            <a:spAutoFit/>
          </a:bodyPr>
          <a:lstStyle/>
          <a:p>
            <a:r>
              <a:rPr lang="en-US" b="1" dirty="0"/>
              <a:t>Intensity:</a:t>
            </a:r>
            <a:endParaRPr lang="en-US" i="1" dirty="0"/>
          </a:p>
          <a:p>
            <a:r>
              <a:rPr lang="en-US" i="1" dirty="0"/>
              <a:t>Make the bear more furry:</a:t>
            </a:r>
          </a:p>
          <a:p>
            <a:r>
              <a:rPr lang="en-US" dirty="0"/>
              <a:t>Increase intensity of the</a:t>
            </a:r>
            <a:br>
              <a:rPr lang="en-US" dirty="0"/>
            </a:br>
            <a:r>
              <a:rPr lang="en-US" dirty="0"/>
              <a:t>corresponding attention map.</a:t>
            </a:r>
          </a:p>
        </p:txBody>
      </p:sp>
      <p:sp>
        <p:nvSpPr>
          <p:cNvPr id="74" name="TextBox 73">
            <a:extLst>
              <a:ext uri="{FF2B5EF4-FFF2-40B4-BE49-F238E27FC236}">
                <a16:creationId xmlns:a16="http://schemas.microsoft.com/office/drawing/2014/main" id="{5C06144E-D056-BBC7-EC0D-03EB1EA67189}"/>
              </a:ext>
            </a:extLst>
          </p:cNvPr>
          <p:cNvSpPr txBox="1"/>
          <p:nvPr/>
        </p:nvSpPr>
        <p:spPr>
          <a:xfrm>
            <a:off x="900875" y="4359676"/>
            <a:ext cx="4075475" cy="1200329"/>
          </a:xfrm>
          <a:prstGeom prst="rect">
            <a:avLst/>
          </a:prstGeom>
          <a:noFill/>
        </p:spPr>
        <p:txBody>
          <a:bodyPr wrap="none" rtlCol="0">
            <a:spAutoFit/>
          </a:bodyPr>
          <a:lstStyle/>
          <a:p>
            <a:r>
              <a:rPr lang="en-US" b="1" dirty="0"/>
              <a:t>Location:</a:t>
            </a:r>
          </a:p>
          <a:p>
            <a:r>
              <a:rPr lang="en-US" i="1" dirty="0"/>
              <a:t>Move the bear:</a:t>
            </a:r>
          </a:p>
          <a:p>
            <a:r>
              <a:rPr lang="en-US" dirty="0"/>
              <a:t>Move the corresponding</a:t>
            </a:r>
            <a:br>
              <a:rPr lang="en-US" dirty="0"/>
            </a:br>
            <a:r>
              <a:rPr lang="en-US" dirty="0"/>
              <a:t>attention map and intermediate features.</a:t>
            </a:r>
          </a:p>
        </p:txBody>
      </p:sp>
      <p:sp>
        <p:nvSpPr>
          <p:cNvPr id="75" name="TextBox 74">
            <a:extLst>
              <a:ext uri="{FF2B5EF4-FFF2-40B4-BE49-F238E27FC236}">
                <a16:creationId xmlns:a16="http://schemas.microsoft.com/office/drawing/2014/main" id="{B53A7A65-9E01-7AB0-9E3C-0DAE32BE1AAF}"/>
              </a:ext>
            </a:extLst>
          </p:cNvPr>
          <p:cNvSpPr txBox="1"/>
          <p:nvPr/>
        </p:nvSpPr>
        <p:spPr>
          <a:xfrm>
            <a:off x="4179474" y="6356287"/>
            <a:ext cx="3531399" cy="400110"/>
          </a:xfrm>
          <a:prstGeom prst="rect">
            <a:avLst/>
          </a:prstGeom>
          <a:noFill/>
        </p:spPr>
        <p:txBody>
          <a:bodyPr wrap="square" rtlCol="0">
            <a:spAutoFit/>
          </a:bodyPr>
          <a:lstStyle/>
          <a:p>
            <a:r>
              <a:rPr lang="en-US" sz="1000" dirty="0"/>
              <a:t>Diffusion Handles Enabling 3D Edits for Diffusion Models by Lifting Activations to 3D, CVPR 2024</a:t>
            </a:r>
          </a:p>
        </p:txBody>
      </p:sp>
    </p:spTree>
    <p:extLst>
      <p:ext uri="{BB962C8B-B14F-4D97-AF65-F5344CB8AC3E}">
        <p14:creationId xmlns:p14="http://schemas.microsoft.com/office/powerpoint/2010/main" val="2875136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7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0F1D64-2CF0-F830-5C53-B1FA396F9592}"/>
              </a:ext>
            </a:extLst>
          </p:cNvPr>
          <p:cNvSpPr>
            <a:spLocks noGrp="1"/>
          </p:cNvSpPr>
          <p:nvPr>
            <p:ph type="title"/>
          </p:nvPr>
        </p:nvSpPr>
        <p:spPr>
          <a:xfrm>
            <a:off x="769044" y="365125"/>
            <a:ext cx="5160469" cy="1325563"/>
          </a:xfrm>
        </p:spPr>
        <p:txBody>
          <a:bodyPr/>
          <a:lstStyle/>
          <a:p>
            <a:pPr algn="ctr"/>
            <a:r>
              <a:rPr lang="en-US" dirty="0"/>
              <a:t>Personalization</a:t>
            </a:r>
          </a:p>
        </p:txBody>
      </p:sp>
      <p:sp>
        <p:nvSpPr>
          <p:cNvPr id="4" name="Title 1">
            <a:extLst>
              <a:ext uri="{FF2B5EF4-FFF2-40B4-BE49-F238E27FC236}">
                <a16:creationId xmlns:a16="http://schemas.microsoft.com/office/drawing/2014/main" id="{E9A26675-E2A5-7E9C-885B-BD6BEF1004F3}"/>
              </a:ext>
            </a:extLst>
          </p:cNvPr>
          <p:cNvSpPr txBox="1">
            <a:spLocks/>
          </p:cNvSpPr>
          <p:nvPr/>
        </p:nvSpPr>
        <p:spPr>
          <a:xfrm>
            <a:off x="6390538" y="384183"/>
            <a:ext cx="5444778"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Ubuntu" panose="020B0504030602030204" pitchFamily="34" charset="0"/>
                <a:ea typeface="+mj-ea"/>
                <a:cs typeface="+mj-cs"/>
              </a:defRPr>
            </a:lvl1pPr>
          </a:lstStyle>
          <a:p>
            <a:pPr algn="ctr"/>
            <a:r>
              <a:rPr lang="en-US" dirty="0"/>
              <a:t>Editing</a:t>
            </a:r>
          </a:p>
        </p:txBody>
      </p:sp>
      <p:sp>
        <p:nvSpPr>
          <p:cNvPr id="8" name="TextBox 7">
            <a:extLst>
              <a:ext uri="{FF2B5EF4-FFF2-40B4-BE49-F238E27FC236}">
                <a16:creationId xmlns:a16="http://schemas.microsoft.com/office/drawing/2014/main" id="{F6308D8F-7C02-1172-9F88-019342BDDDB4}"/>
              </a:ext>
            </a:extLst>
          </p:cNvPr>
          <p:cNvSpPr txBox="1"/>
          <p:nvPr/>
        </p:nvSpPr>
        <p:spPr>
          <a:xfrm>
            <a:off x="618284" y="6282933"/>
            <a:ext cx="5821116" cy="400110"/>
          </a:xfrm>
          <a:prstGeom prst="rect">
            <a:avLst/>
          </a:prstGeom>
          <a:noFill/>
        </p:spPr>
        <p:txBody>
          <a:bodyPr wrap="square" rtlCol="0">
            <a:spAutoFit/>
          </a:bodyPr>
          <a:lstStyle/>
          <a:p>
            <a:r>
              <a:rPr lang="en-US" sz="1000" dirty="0" err="1"/>
              <a:t>DreamBooth</a:t>
            </a:r>
            <a:r>
              <a:rPr lang="en-US" sz="1000" dirty="0"/>
              <a:t>: Fine Tuning Text-to-Image Diffusion Models for Subject-Driven Generation,</a:t>
            </a:r>
            <a:br>
              <a:rPr lang="en-US" sz="1000" dirty="0"/>
            </a:br>
            <a:r>
              <a:rPr lang="en-US" sz="1000" dirty="0"/>
              <a:t>Ruiz et al., CVPR 2023</a:t>
            </a:r>
          </a:p>
        </p:txBody>
      </p:sp>
      <p:sp>
        <p:nvSpPr>
          <p:cNvPr id="14" name="TextBox 13">
            <a:extLst>
              <a:ext uri="{FF2B5EF4-FFF2-40B4-BE49-F238E27FC236}">
                <a16:creationId xmlns:a16="http://schemas.microsoft.com/office/drawing/2014/main" id="{C2781228-1EEA-68AE-59E0-EBC3E5F55633}"/>
              </a:ext>
            </a:extLst>
          </p:cNvPr>
          <p:cNvSpPr txBox="1"/>
          <p:nvPr/>
        </p:nvSpPr>
        <p:spPr>
          <a:xfrm>
            <a:off x="6633602" y="6282932"/>
            <a:ext cx="5558398" cy="400110"/>
          </a:xfrm>
          <a:prstGeom prst="rect">
            <a:avLst/>
          </a:prstGeom>
          <a:noFill/>
        </p:spPr>
        <p:txBody>
          <a:bodyPr wrap="square" rtlCol="0">
            <a:spAutoFit/>
          </a:bodyPr>
          <a:lstStyle/>
          <a:p>
            <a:r>
              <a:rPr lang="en-US" sz="1000" dirty="0"/>
              <a:t>Diffusion Handles: Enabling 3D Edits for Diffusion Models by Lifting Activations to 3D</a:t>
            </a:r>
            <a:br>
              <a:rPr lang="en-US" sz="1000" dirty="0"/>
            </a:br>
            <a:r>
              <a:rPr lang="en-US" sz="1000" dirty="0"/>
              <a:t>Pandey et al., CVPR 2024</a:t>
            </a:r>
          </a:p>
        </p:txBody>
      </p:sp>
      <p:sp>
        <p:nvSpPr>
          <p:cNvPr id="15" name="TextBox 14">
            <a:extLst>
              <a:ext uri="{FF2B5EF4-FFF2-40B4-BE49-F238E27FC236}">
                <a16:creationId xmlns:a16="http://schemas.microsoft.com/office/drawing/2014/main" id="{33E42EBB-5EDD-EA6C-DC0A-A29A79D1B04A}"/>
              </a:ext>
            </a:extLst>
          </p:cNvPr>
          <p:cNvSpPr txBox="1"/>
          <p:nvPr/>
        </p:nvSpPr>
        <p:spPr>
          <a:xfrm>
            <a:off x="6633602" y="3697470"/>
            <a:ext cx="5558398" cy="400110"/>
          </a:xfrm>
          <a:prstGeom prst="rect">
            <a:avLst/>
          </a:prstGeom>
          <a:noFill/>
        </p:spPr>
        <p:txBody>
          <a:bodyPr wrap="square" rtlCol="0">
            <a:spAutoFit/>
          </a:bodyPr>
          <a:lstStyle/>
          <a:p>
            <a:r>
              <a:rPr lang="en-US" sz="1000" dirty="0"/>
              <a:t>Motion Guidance: Diffusion-Based Image Editing with Differentiable Motion Estimators, </a:t>
            </a:r>
            <a:r>
              <a:rPr lang="en-US" sz="1000" dirty="0" err="1"/>
              <a:t>Geng</a:t>
            </a:r>
            <a:r>
              <a:rPr lang="en-US" sz="1000" dirty="0"/>
              <a:t> and Owens, ICLR 2024</a:t>
            </a:r>
          </a:p>
        </p:txBody>
      </p:sp>
      <p:pic>
        <p:nvPicPr>
          <p:cNvPr id="11" name="Picture 10">
            <a:extLst>
              <a:ext uri="{FF2B5EF4-FFF2-40B4-BE49-F238E27FC236}">
                <a16:creationId xmlns:a16="http://schemas.microsoft.com/office/drawing/2014/main" id="{CF20955D-B362-28CF-3D8E-F679C2CA5CBA}"/>
              </a:ext>
            </a:extLst>
          </p:cNvPr>
          <p:cNvPicPr>
            <a:picLocks noChangeAspect="1"/>
          </p:cNvPicPr>
          <p:nvPr/>
        </p:nvPicPr>
        <p:blipFill>
          <a:blip r:embed="rId2"/>
          <a:stretch>
            <a:fillRect/>
          </a:stretch>
        </p:blipFill>
        <p:spPr>
          <a:xfrm>
            <a:off x="1837668" y="1442187"/>
            <a:ext cx="2579057" cy="2642737"/>
          </a:xfrm>
          <a:prstGeom prst="rect">
            <a:avLst/>
          </a:prstGeom>
        </p:spPr>
      </p:pic>
      <p:pic>
        <p:nvPicPr>
          <p:cNvPr id="16" name="Picture 15">
            <a:extLst>
              <a:ext uri="{FF2B5EF4-FFF2-40B4-BE49-F238E27FC236}">
                <a16:creationId xmlns:a16="http://schemas.microsoft.com/office/drawing/2014/main" id="{647B1C25-F6E8-A28F-2D4A-355E1EA4ED58}"/>
              </a:ext>
            </a:extLst>
          </p:cNvPr>
          <p:cNvPicPr>
            <a:picLocks noChangeAspect="1"/>
          </p:cNvPicPr>
          <p:nvPr/>
        </p:nvPicPr>
        <p:blipFill>
          <a:blip r:embed="rId3"/>
          <a:stretch>
            <a:fillRect/>
          </a:stretch>
        </p:blipFill>
        <p:spPr>
          <a:xfrm>
            <a:off x="679091" y="4164046"/>
            <a:ext cx="5250422" cy="1995879"/>
          </a:xfrm>
          <a:prstGeom prst="rect">
            <a:avLst/>
          </a:prstGeom>
        </p:spPr>
      </p:pic>
      <p:grpSp>
        <p:nvGrpSpPr>
          <p:cNvPr id="5" name="Group 4">
            <a:extLst>
              <a:ext uri="{FF2B5EF4-FFF2-40B4-BE49-F238E27FC236}">
                <a16:creationId xmlns:a16="http://schemas.microsoft.com/office/drawing/2014/main" id="{56DDE110-24D6-1C5D-81E5-99035173034C}"/>
              </a:ext>
            </a:extLst>
          </p:cNvPr>
          <p:cNvGrpSpPr/>
          <p:nvPr/>
        </p:nvGrpSpPr>
        <p:grpSpPr>
          <a:xfrm>
            <a:off x="6765416" y="4468482"/>
            <a:ext cx="4747493" cy="1560924"/>
            <a:chOff x="6765416" y="4468482"/>
            <a:chExt cx="5325406" cy="1750936"/>
          </a:xfrm>
        </p:grpSpPr>
        <p:grpSp>
          <p:nvGrpSpPr>
            <p:cNvPr id="21" name="Group 20">
              <a:extLst>
                <a:ext uri="{FF2B5EF4-FFF2-40B4-BE49-F238E27FC236}">
                  <a16:creationId xmlns:a16="http://schemas.microsoft.com/office/drawing/2014/main" id="{059F262F-FADC-5695-5BB3-1EA8D5F89E02}"/>
                </a:ext>
              </a:extLst>
            </p:cNvPr>
            <p:cNvGrpSpPr/>
            <p:nvPr/>
          </p:nvGrpSpPr>
          <p:grpSpPr>
            <a:xfrm>
              <a:off x="6765416" y="4468482"/>
              <a:ext cx="3542752" cy="1747075"/>
              <a:chOff x="6765416" y="4219678"/>
              <a:chExt cx="4047284" cy="1995880"/>
            </a:xfrm>
          </p:grpSpPr>
          <p:pic>
            <p:nvPicPr>
              <p:cNvPr id="19" name="Picture 2">
                <a:extLst>
                  <a:ext uri="{FF2B5EF4-FFF2-40B4-BE49-F238E27FC236}">
                    <a16:creationId xmlns:a16="http://schemas.microsoft.com/office/drawing/2014/main" id="{BEF80A45-7C1E-20B1-7EF0-EA3336A6A4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65416" y="4225163"/>
                <a:ext cx="1990395" cy="199039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30C7E14A-29AB-17BA-45A4-001CB296154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816821" y="4219678"/>
                <a:ext cx="1995879" cy="1995879"/>
              </a:xfrm>
              <a:prstGeom prst="rect">
                <a:avLst/>
              </a:prstGeom>
              <a:noFill/>
              <a:extLst>
                <a:ext uri="{909E8E84-426E-40DD-AFC4-6F175D3DCCD1}">
                  <a14:hiddenFill xmlns:a14="http://schemas.microsoft.com/office/drawing/2010/main">
                    <a:solidFill>
                      <a:srgbClr val="FFFFFF"/>
                    </a:solidFill>
                  </a14:hiddenFill>
                </a:ext>
              </a:extLst>
            </p:spPr>
          </p:pic>
        </p:grpSp>
        <p:pic>
          <p:nvPicPr>
            <p:cNvPr id="1034" name="Picture 10">
              <a:extLst>
                <a:ext uri="{FF2B5EF4-FFF2-40B4-BE49-F238E27FC236}">
                  <a16:creationId xmlns:a16="http://schemas.microsoft.com/office/drawing/2014/main" id="{BCC0D947-ABA8-574B-10D2-17A97DD26FE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348548" y="4477144"/>
              <a:ext cx="1742274" cy="174227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 name="Group 2">
            <a:extLst>
              <a:ext uri="{FF2B5EF4-FFF2-40B4-BE49-F238E27FC236}">
                <a16:creationId xmlns:a16="http://schemas.microsoft.com/office/drawing/2014/main" id="{4A55C423-CBD7-ECD9-51D5-FC5C2A85952E}"/>
              </a:ext>
            </a:extLst>
          </p:cNvPr>
          <p:cNvGrpSpPr/>
          <p:nvPr/>
        </p:nvGrpSpPr>
        <p:grpSpPr>
          <a:xfrm>
            <a:off x="6719040" y="1959425"/>
            <a:ext cx="4793869" cy="1608260"/>
            <a:chOff x="6713395" y="1690687"/>
            <a:chExt cx="5377427" cy="1804034"/>
          </a:xfrm>
        </p:grpSpPr>
        <p:pic>
          <p:nvPicPr>
            <p:cNvPr id="22" name="Picture 21">
              <a:extLst>
                <a:ext uri="{FF2B5EF4-FFF2-40B4-BE49-F238E27FC236}">
                  <a16:creationId xmlns:a16="http://schemas.microsoft.com/office/drawing/2014/main" id="{540BAA7C-306D-C38C-F6F6-6030C62092EA}"/>
                </a:ext>
              </a:extLst>
            </p:cNvPr>
            <p:cNvPicPr>
              <a:picLocks noChangeAspect="1"/>
            </p:cNvPicPr>
            <p:nvPr/>
          </p:nvPicPr>
          <p:blipFill rotWithShape="1">
            <a:blip r:embed="rId7"/>
            <a:srcRect l="33510" r="32981"/>
            <a:stretch/>
          </p:blipFill>
          <p:spPr>
            <a:xfrm>
              <a:off x="6713395" y="1690688"/>
              <a:ext cx="1794295" cy="1799719"/>
            </a:xfrm>
            <a:prstGeom prst="rect">
              <a:avLst/>
            </a:prstGeom>
          </p:spPr>
        </p:pic>
        <p:pic>
          <p:nvPicPr>
            <p:cNvPr id="23" name="Picture 22">
              <a:extLst>
                <a:ext uri="{FF2B5EF4-FFF2-40B4-BE49-F238E27FC236}">
                  <a16:creationId xmlns:a16="http://schemas.microsoft.com/office/drawing/2014/main" id="{53591226-5CC3-1965-7F5D-4ED92A3156B9}"/>
                </a:ext>
              </a:extLst>
            </p:cNvPr>
            <p:cNvPicPr>
              <a:picLocks noChangeAspect="1"/>
            </p:cNvPicPr>
            <p:nvPr/>
          </p:nvPicPr>
          <p:blipFill rotWithShape="1">
            <a:blip r:embed="rId7"/>
            <a:srcRect l="66823"/>
            <a:stretch/>
          </p:blipFill>
          <p:spPr>
            <a:xfrm>
              <a:off x="10314277" y="1695002"/>
              <a:ext cx="1776545" cy="1799719"/>
            </a:xfrm>
            <a:prstGeom prst="rect">
              <a:avLst/>
            </a:prstGeom>
          </p:spPr>
        </p:pic>
        <p:pic>
          <p:nvPicPr>
            <p:cNvPr id="24" name="Picture 23">
              <a:extLst>
                <a:ext uri="{FF2B5EF4-FFF2-40B4-BE49-F238E27FC236}">
                  <a16:creationId xmlns:a16="http://schemas.microsoft.com/office/drawing/2014/main" id="{C678E9DA-F78B-52CC-0326-7ED267552D7D}"/>
                </a:ext>
              </a:extLst>
            </p:cNvPr>
            <p:cNvPicPr>
              <a:picLocks noChangeAspect="1"/>
            </p:cNvPicPr>
            <p:nvPr/>
          </p:nvPicPr>
          <p:blipFill rotWithShape="1">
            <a:blip r:embed="rId7"/>
            <a:srcRect l="-1" r="66031"/>
            <a:stretch/>
          </p:blipFill>
          <p:spPr>
            <a:xfrm>
              <a:off x="8489213" y="1690687"/>
              <a:ext cx="1818955" cy="1799719"/>
            </a:xfrm>
            <a:prstGeom prst="rect">
              <a:avLst/>
            </a:prstGeom>
          </p:spPr>
        </p:pic>
      </p:grpSp>
    </p:spTree>
    <p:extLst>
      <p:ext uri="{BB962C8B-B14F-4D97-AF65-F5344CB8AC3E}">
        <p14:creationId xmlns:p14="http://schemas.microsoft.com/office/powerpoint/2010/main" val="40608972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3AC48A-6997-41E1-3444-5D6C9F4F21B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D805A1C-60B0-FF88-CE8C-76EB8FB9AD5B}"/>
              </a:ext>
            </a:extLst>
          </p:cNvPr>
          <p:cNvSpPr>
            <a:spLocks noGrp="1"/>
          </p:cNvSpPr>
          <p:nvPr>
            <p:ph type="title"/>
          </p:nvPr>
        </p:nvSpPr>
        <p:spPr/>
        <p:txBody>
          <a:bodyPr/>
          <a:lstStyle/>
          <a:p>
            <a:r>
              <a:rPr lang="en-US" dirty="0"/>
              <a:t>Editing with Attention Maps</a:t>
            </a:r>
            <a:br>
              <a:rPr lang="en-US" dirty="0"/>
            </a:br>
            <a:r>
              <a:rPr lang="en-US" dirty="0"/>
              <a:t>and Intermediate Features</a:t>
            </a:r>
          </a:p>
        </p:txBody>
      </p:sp>
      <p:sp>
        <p:nvSpPr>
          <p:cNvPr id="5" name="TextBox 4">
            <a:extLst>
              <a:ext uri="{FF2B5EF4-FFF2-40B4-BE49-F238E27FC236}">
                <a16:creationId xmlns:a16="http://schemas.microsoft.com/office/drawing/2014/main" id="{99D995EC-0AEB-B612-AAF1-3689899996E8}"/>
              </a:ext>
            </a:extLst>
          </p:cNvPr>
          <p:cNvSpPr txBox="1"/>
          <p:nvPr/>
        </p:nvSpPr>
        <p:spPr>
          <a:xfrm>
            <a:off x="838200" y="6211235"/>
            <a:ext cx="3531399" cy="400110"/>
          </a:xfrm>
          <a:prstGeom prst="rect">
            <a:avLst/>
          </a:prstGeom>
          <a:noFill/>
        </p:spPr>
        <p:txBody>
          <a:bodyPr wrap="square" rtlCol="0">
            <a:spAutoFit/>
          </a:bodyPr>
          <a:lstStyle/>
          <a:p>
            <a:r>
              <a:rPr lang="en-US" sz="1000" dirty="0"/>
              <a:t>Prompt-to-Prompt Image Editing with Cross Attention Control,</a:t>
            </a:r>
            <a:br>
              <a:rPr lang="en-US" sz="1000" dirty="0"/>
            </a:br>
            <a:r>
              <a:rPr lang="en-US" sz="1000" dirty="0"/>
              <a:t>Hertz et al., </a:t>
            </a:r>
            <a:r>
              <a:rPr lang="en-US" sz="1000" dirty="0" err="1"/>
              <a:t>ArXiv</a:t>
            </a:r>
            <a:r>
              <a:rPr lang="en-US" sz="1000" dirty="0"/>
              <a:t> Aug. 2022</a:t>
            </a:r>
          </a:p>
        </p:txBody>
      </p:sp>
      <p:pic>
        <p:nvPicPr>
          <p:cNvPr id="13" name="Picture 12">
            <a:extLst>
              <a:ext uri="{FF2B5EF4-FFF2-40B4-BE49-F238E27FC236}">
                <a16:creationId xmlns:a16="http://schemas.microsoft.com/office/drawing/2014/main" id="{63CC237F-10C3-9B80-57E6-415F4420F6FB}"/>
              </a:ext>
            </a:extLst>
          </p:cNvPr>
          <p:cNvPicPr>
            <a:picLocks noChangeAspect="1"/>
          </p:cNvPicPr>
          <p:nvPr/>
        </p:nvPicPr>
        <p:blipFill>
          <a:blip r:embed="rId3"/>
          <a:stretch>
            <a:fillRect/>
          </a:stretch>
        </p:blipFill>
        <p:spPr>
          <a:xfrm>
            <a:off x="838200" y="3973812"/>
            <a:ext cx="10700657" cy="2062840"/>
          </a:xfrm>
          <a:prstGeom prst="rect">
            <a:avLst/>
          </a:prstGeom>
        </p:spPr>
      </p:pic>
      <p:pic>
        <p:nvPicPr>
          <p:cNvPr id="15" name="Picture 14">
            <a:extLst>
              <a:ext uri="{FF2B5EF4-FFF2-40B4-BE49-F238E27FC236}">
                <a16:creationId xmlns:a16="http://schemas.microsoft.com/office/drawing/2014/main" id="{191DDCCA-137D-788D-E0DE-6D230C57AFC7}"/>
              </a:ext>
            </a:extLst>
          </p:cNvPr>
          <p:cNvPicPr>
            <a:picLocks noChangeAspect="1"/>
          </p:cNvPicPr>
          <p:nvPr/>
        </p:nvPicPr>
        <p:blipFill>
          <a:blip r:embed="rId4"/>
          <a:stretch>
            <a:fillRect/>
          </a:stretch>
        </p:blipFill>
        <p:spPr>
          <a:xfrm>
            <a:off x="838200" y="1690688"/>
            <a:ext cx="10781065" cy="2115072"/>
          </a:xfrm>
          <a:prstGeom prst="rect">
            <a:avLst/>
          </a:prstGeom>
        </p:spPr>
      </p:pic>
    </p:spTree>
    <p:extLst>
      <p:ext uri="{BB962C8B-B14F-4D97-AF65-F5344CB8AC3E}">
        <p14:creationId xmlns:p14="http://schemas.microsoft.com/office/powerpoint/2010/main" val="192814740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E38B4A-6662-DFF6-E185-0164C7CEDAF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4EC098C-B58C-E964-4857-7AE1DC9B7FD4}"/>
              </a:ext>
            </a:extLst>
          </p:cNvPr>
          <p:cNvSpPr>
            <a:spLocks noGrp="1"/>
          </p:cNvSpPr>
          <p:nvPr>
            <p:ph type="title"/>
          </p:nvPr>
        </p:nvSpPr>
        <p:spPr/>
        <p:txBody>
          <a:bodyPr/>
          <a:lstStyle/>
          <a:p>
            <a:r>
              <a:rPr lang="en-US" dirty="0"/>
              <a:t>Editing with Attention Maps</a:t>
            </a:r>
            <a:br>
              <a:rPr lang="en-US" dirty="0"/>
            </a:br>
            <a:r>
              <a:rPr lang="en-US" dirty="0"/>
              <a:t>and Intermediate Features</a:t>
            </a:r>
          </a:p>
        </p:txBody>
      </p:sp>
      <p:pic>
        <p:nvPicPr>
          <p:cNvPr id="4" name="Picture 3">
            <a:extLst>
              <a:ext uri="{FF2B5EF4-FFF2-40B4-BE49-F238E27FC236}">
                <a16:creationId xmlns:a16="http://schemas.microsoft.com/office/drawing/2014/main" id="{9BB727CA-C122-F598-DEE0-ACE8F0EEC1ED}"/>
              </a:ext>
            </a:extLst>
          </p:cNvPr>
          <p:cNvPicPr>
            <a:picLocks noChangeAspect="1"/>
          </p:cNvPicPr>
          <p:nvPr/>
        </p:nvPicPr>
        <p:blipFill>
          <a:blip r:embed="rId3"/>
          <a:stretch>
            <a:fillRect/>
          </a:stretch>
        </p:blipFill>
        <p:spPr>
          <a:xfrm>
            <a:off x="916577" y="1690688"/>
            <a:ext cx="8245861" cy="2008020"/>
          </a:xfrm>
          <a:prstGeom prst="rect">
            <a:avLst/>
          </a:prstGeom>
        </p:spPr>
      </p:pic>
      <p:grpSp>
        <p:nvGrpSpPr>
          <p:cNvPr id="9" name="Group 8">
            <a:extLst>
              <a:ext uri="{FF2B5EF4-FFF2-40B4-BE49-F238E27FC236}">
                <a16:creationId xmlns:a16="http://schemas.microsoft.com/office/drawing/2014/main" id="{5307AA37-076C-4F89-A490-783188808CA5}"/>
              </a:ext>
            </a:extLst>
          </p:cNvPr>
          <p:cNvGrpSpPr/>
          <p:nvPr/>
        </p:nvGrpSpPr>
        <p:grpSpPr>
          <a:xfrm>
            <a:off x="916578" y="3792397"/>
            <a:ext cx="8278924" cy="2468198"/>
            <a:chOff x="1195251" y="3672009"/>
            <a:chExt cx="8245861" cy="2458341"/>
          </a:xfrm>
        </p:grpSpPr>
        <p:pic>
          <p:nvPicPr>
            <p:cNvPr id="7" name="Picture 6">
              <a:extLst>
                <a:ext uri="{FF2B5EF4-FFF2-40B4-BE49-F238E27FC236}">
                  <a16:creationId xmlns:a16="http://schemas.microsoft.com/office/drawing/2014/main" id="{9CFE32F5-FE3E-9DAD-99DA-46E82360F0EE}"/>
                </a:ext>
              </a:extLst>
            </p:cNvPr>
            <p:cNvPicPr>
              <a:picLocks noChangeAspect="1"/>
            </p:cNvPicPr>
            <p:nvPr/>
          </p:nvPicPr>
          <p:blipFill>
            <a:blip r:embed="rId4"/>
            <a:stretch>
              <a:fillRect/>
            </a:stretch>
          </p:blipFill>
          <p:spPr>
            <a:xfrm>
              <a:off x="1195251" y="3672009"/>
              <a:ext cx="8245861" cy="2387345"/>
            </a:xfrm>
            <a:prstGeom prst="rect">
              <a:avLst/>
            </a:prstGeom>
          </p:spPr>
        </p:pic>
        <p:sp>
          <p:nvSpPr>
            <p:cNvPr id="8" name="Rectangle 7">
              <a:extLst>
                <a:ext uri="{FF2B5EF4-FFF2-40B4-BE49-F238E27FC236}">
                  <a16:creationId xmlns:a16="http://schemas.microsoft.com/office/drawing/2014/main" id="{8CEEDF3E-661B-C63B-17C3-676259486B13}"/>
                </a:ext>
              </a:extLst>
            </p:cNvPr>
            <p:cNvSpPr/>
            <p:nvPr/>
          </p:nvSpPr>
          <p:spPr>
            <a:xfrm>
              <a:off x="1288869" y="5730240"/>
              <a:ext cx="1759131" cy="40011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TextBox 2">
            <a:extLst>
              <a:ext uri="{FF2B5EF4-FFF2-40B4-BE49-F238E27FC236}">
                <a16:creationId xmlns:a16="http://schemas.microsoft.com/office/drawing/2014/main" id="{231EFA60-3B3C-AD41-9623-B74C1CC82C1C}"/>
              </a:ext>
            </a:extLst>
          </p:cNvPr>
          <p:cNvSpPr txBox="1"/>
          <p:nvPr/>
        </p:nvSpPr>
        <p:spPr>
          <a:xfrm>
            <a:off x="916577" y="6260595"/>
            <a:ext cx="3531399" cy="400110"/>
          </a:xfrm>
          <a:prstGeom prst="rect">
            <a:avLst/>
          </a:prstGeom>
          <a:noFill/>
        </p:spPr>
        <p:txBody>
          <a:bodyPr wrap="square" rtlCol="0">
            <a:spAutoFit/>
          </a:bodyPr>
          <a:lstStyle/>
          <a:p>
            <a:r>
              <a:rPr lang="en-US" sz="1000" dirty="0"/>
              <a:t>Diffusion Self-Guidance for Controllable Image Generation,</a:t>
            </a:r>
            <a:br>
              <a:rPr lang="en-US" sz="1000" dirty="0"/>
            </a:br>
            <a:r>
              <a:rPr lang="en-US" sz="1000" dirty="0"/>
              <a:t>Epstein et al., </a:t>
            </a:r>
            <a:r>
              <a:rPr lang="en-US" sz="1000" dirty="0" err="1"/>
              <a:t>NeurIPS</a:t>
            </a:r>
            <a:r>
              <a:rPr lang="en-US" sz="1000" dirty="0"/>
              <a:t> 2023</a:t>
            </a:r>
          </a:p>
        </p:txBody>
      </p:sp>
    </p:spTree>
    <p:extLst>
      <p:ext uri="{BB962C8B-B14F-4D97-AF65-F5344CB8AC3E}">
        <p14:creationId xmlns:p14="http://schemas.microsoft.com/office/powerpoint/2010/main" val="10249638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80D7FA-F0A8-EED5-BD46-18F52194BEB0}"/>
              </a:ext>
            </a:extLst>
          </p:cNvPr>
          <p:cNvSpPr>
            <a:spLocks noGrp="1"/>
          </p:cNvSpPr>
          <p:nvPr>
            <p:ph type="title"/>
          </p:nvPr>
        </p:nvSpPr>
        <p:spPr/>
        <p:txBody>
          <a:bodyPr/>
          <a:lstStyle/>
          <a:p>
            <a:r>
              <a:rPr lang="en-US" dirty="0"/>
              <a:t>Editing with Attention Maps</a:t>
            </a:r>
            <a:br>
              <a:rPr lang="en-US" dirty="0"/>
            </a:br>
            <a:r>
              <a:rPr lang="en-US" dirty="0"/>
              <a:t>and Intermediate Features</a:t>
            </a:r>
          </a:p>
        </p:txBody>
      </p:sp>
      <p:pic>
        <p:nvPicPr>
          <p:cNvPr id="5" name="Picture 4">
            <a:extLst>
              <a:ext uri="{FF2B5EF4-FFF2-40B4-BE49-F238E27FC236}">
                <a16:creationId xmlns:a16="http://schemas.microsoft.com/office/drawing/2014/main" id="{720DFF53-7948-08F9-06D4-5482EF2852CA}"/>
              </a:ext>
            </a:extLst>
          </p:cNvPr>
          <p:cNvPicPr>
            <a:picLocks noChangeAspect="1"/>
          </p:cNvPicPr>
          <p:nvPr/>
        </p:nvPicPr>
        <p:blipFill>
          <a:blip r:embed="rId2"/>
          <a:stretch>
            <a:fillRect/>
          </a:stretch>
        </p:blipFill>
        <p:spPr>
          <a:xfrm>
            <a:off x="2806338" y="2683486"/>
            <a:ext cx="6015445" cy="3383272"/>
          </a:xfrm>
          <a:prstGeom prst="rect">
            <a:avLst/>
          </a:prstGeom>
        </p:spPr>
      </p:pic>
      <p:sp>
        <p:nvSpPr>
          <p:cNvPr id="6" name="TextBox 5">
            <a:extLst>
              <a:ext uri="{FF2B5EF4-FFF2-40B4-BE49-F238E27FC236}">
                <a16:creationId xmlns:a16="http://schemas.microsoft.com/office/drawing/2014/main" id="{CB79EA4C-625E-23A6-42FF-8D8FC922BE5C}"/>
              </a:ext>
            </a:extLst>
          </p:cNvPr>
          <p:cNvSpPr txBox="1"/>
          <p:nvPr/>
        </p:nvSpPr>
        <p:spPr>
          <a:xfrm>
            <a:off x="838200" y="1882771"/>
            <a:ext cx="10418558" cy="400110"/>
          </a:xfrm>
          <a:prstGeom prst="rect">
            <a:avLst/>
          </a:prstGeom>
          <a:noFill/>
        </p:spPr>
        <p:txBody>
          <a:bodyPr wrap="none" rtlCol="0">
            <a:spAutoFit/>
          </a:bodyPr>
          <a:lstStyle/>
          <a:p>
            <a:r>
              <a:rPr lang="en-US" sz="2000" dirty="0"/>
              <a:t>Attention maps / intermediate features can be 3D-transformed using monocular depth estimates.</a:t>
            </a:r>
          </a:p>
        </p:txBody>
      </p:sp>
      <p:sp>
        <p:nvSpPr>
          <p:cNvPr id="8" name="TextBox 7">
            <a:extLst>
              <a:ext uri="{FF2B5EF4-FFF2-40B4-BE49-F238E27FC236}">
                <a16:creationId xmlns:a16="http://schemas.microsoft.com/office/drawing/2014/main" id="{7EF04523-2C00-2775-0ECC-ACE83B174BF9}"/>
              </a:ext>
            </a:extLst>
          </p:cNvPr>
          <p:cNvSpPr txBox="1"/>
          <p:nvPr/>
        </p:nvSpPr>
        <p:spPr>
          <a:xfrm>
            <a:off x="775063" y="6192050"/>
            <a:ext cx="3531399" cy="400110"/>
          </a:xfrm>
          <a:prstGeom prst="rect">
            <a:avLst/>
          </a:prstGeom>
          <a:noFill/>
        </p:spPr>
        <p:txBody>
          <a:bodyPr wrap="square" rtlCol="0">
            <a:spAutoFit/>
          </a:bodyPr>
          <a:lstStyle/>
          <a:p>
            <a:r>
              <a:rPr lang="en-US" sz="1000" dirty="0"/>
              <a:t>Diffusion Handles Enabling 3D Edits for Diffusion Models by Lifting Activations to 3D, CVPR 2024</a:t>
            </a:r>
          </a:p>
        </p:txBody>
      </p:sp>
    </p:spTree>
    <p:extLst>
      <p:ext uri="{BB962C8B-B14F-4D97-AF65-F5344CB8AC3E}">
        <p14:creationId xmlns:p14="http://schemas.microsoft.com/office/powerpoint/2010/main" val="275368183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01CE1A-B76B-9B69-FEC7-9235C706241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52995A8-409D-0178-EA27-96A826EFE5F5}"/>
              </a:ext>
            </a:extLst>
          </p:cNvPr>
          <p:cNvSpPr>
            <a:spLocks noGrp="1"/>
          </p:cNvSpPr>
          <p:nvPr>
            <p:ph type="title"/>
          </p:nvPr>
        </p:nvSpPr>
        <p:spPr/>
        <p:txBody>
          <a:bodyPr/>
          <a:lstStyle/>
          <a:p>
            <a:r>
              <a:rPr lang="en-US" dirty="0"/>
              <a:t>Editing with Attention Maps</a:t>
            </a:r>
            <a:br>
              <a:rPr lang="en-US" dirty="0"/>
            </a:br>
            <a:r>
              <a:rPr lang="en-US" dirty="0"/>
              <a:t>and Intermediate Features</a:t>
            </a:r>
          </a:p>
        </p:txBody>
      </p:sp>
      <p:sp>
        <p:nvSpPr>
          <p:cNvPr id="6" name="TextBox 5">
            <a:extLst>
              <a:ext uri="{FF2B5EF4-FFF2-40B4-BE49-F238E27FC236}">
                <a16:creationId xmlns:a16="http://schemas.microsoft.com/office/drawing/2014/main" id="{B08BCA12-0E14-20FF-7D6E-F64C9BF845FC}"/>
              </a:ext>
            </a:extLst>
          </p:cNvPr>
          <p:cNvSpPr txBox="1"/>
          <p:nvPr/>
        </p:nvSpPr>
        <p:spPr>
          <a:xfrm>
            <a:off x="838200" y="1760851"/>
            <a:ext cx="10418558" cy="400110"/>
          </a:xfrm>
          <a:prstGeom prst="rect">
            <a:avLst/>
          </a:prstGeom>
          <a:noFill/>
        </p:spPr>
        <p:txBody>
          <a:bodyPr wrap="none" rtlCol="0">
            <a:spAutoFit/>
          </a:bodyPr>
          <a:lstStyle/>
          <a:p>
            <a:r>
              <a:rPr lang="en-US" sz="2000" dirty="0"/>
              <a:t>Attention maps / intermediate features can be 3D-transformed using monocular depth estimates.</a:t>
            </a:r>
          </a:p>
        </p:txBody>
      </p:sp>
      <p:sp>
        <p:nvSpPr>
          <p:cNvPr id="7" name="TextBox 6">
            <a:extLst>
              <a:ext uri="{FF2B5EF4-FFF2-40B4-BE49-F238E27FC236}">
                <a16:creationId xmlns:a16="http://schemas.microsoft.com/office/drawing/2014/main" id="{45371EB8-0806-6ADE-4168-407079EA210C}"/>
              </a:ext>
            </a:extLst>
          </p:cNvPr>
          <p:cNvSpPr txBox="1"/>
          <p:nvPr/>
        </p:nvSpPr>
        <p:spPr>
          <a:xfrm>
            <a:off x="775063" y="6192050"/>
            <a:ext cx="3531399" cy="400110"/>
          </a:xfrm>
          <a:prstGeom prst="rect">
            <a:avLst/>
          </a:prstGeom>
          <a:noFill/>
        </p:spPr>
        <p:txBody>
          <a:bodyPr wrap="square" rtlCol="0">
            <a:spAutoFit/>
          </a:bodyPr>
          <a:lstStyle/>
          <a:p>
            <a:r>
              <a:rPr lang="en-US" sz="1000" dirty="0"/>
              <a:t>Diffusion Handles Enabling 3D Edits for Diffusion Models by Lifting Activations to 3D, CVPR 2024</a:t>
            </a:r>
          </a:p>
        </p:txBody>
      </p:sp>
      <p:pic>
        <p:nvPicPr>
          <p:cNvPr id="4" name="Picture 3">
            <a:extLst>
              <a:ext uri="{FF2B5EF4-FFF2-40B4-BE49-F238E27FC236}">
                <a16:creationId xmlns:a16="http://schemas.microsoft.com/office/drawing/2014/main" id="{B86E5EED-3C73-F5E0-6EE6-6CFFE4C27DAC}"/>
              </a:ext>
            </a:extLst>
          </p:cNvPr>
          <p:cNvPicPr>
            <a:picLocks noChangeAspect="1"/>
          </p:cNvPicPr>
          <p:nvPr/>
        </p:nvPicPr>
        <p:blipFill>
          <a:blip r:embed="rId2"/>
          <a:stretch>
            <a:fillRect/>
          </a:stretch>
        </p:blipFill>
        <p:spPr>
          <a:xfrm>
            <a:off x="775063" y="2413283"/>
            <a:ext cx="10180319" cy="3526445"/>
          </a:xfrm>
          <a:prstGeom prst="rect">
            <a:avLst/>
          </a:prstGeom>
        </p:spPr>
      </p:pic>
    </p:spTree>
    <p:extLst>
      <p:ext uri="{BB962C8B-B14F-4D97-AF65-F5344CB8AC3E}">
        <p14:creationId xmlns:p14="http://schemas.microsoft.com/office/powerpoint/2010/main" val="355336163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168F4A-D4FB-A905-E1C3-CD7B6DE33A72}"/>
              </a:ext>
            </a:extLst>
          </p:cNvPr>
          <p:cNvSpPr>
            <a:spLocks noGrp="1"/>
          </p:cNvSpPr>
          <p:nvPr>
            <p:ph type="title"/>
          </p:nvPr>
        </p:nvSpPr>
        <p:spPr/>
        <p:txBody>
          <a:bodyPr/>
          <a:lstStyle/>
          <a:p>
            <a:r>
              <a:rPr lang="en-US" dirty="0"/>
              <a:t>Editing with Optical Flow Guidance</a:t>
            </a:r>
          </a:p>
        </p:txBody>
      </p:sp>
      <p:sp>
        <p:nvSpPr>
          <p:cNvPr id="4" name="TextBox 3">
            <a:extLst>
              <a:ext uri="{FF2B5EF4-FFF2-40B4-BE49-F238E27FC236}">
                <a16:creationId xmlns:a16="http://schemas.microsoft.com/office/drawing/2014/main" id="{9E72EEAC-2025-31D0-4679-7AD3FCE4B34D}"/>
              </a:ext>
            </a:extLst>
          </p:cNvPr>
          <p:cNvSpPr txBox="1"/>
          <p:nvPr/>
        </p:nvSpPr>
        <p:spPr>
          <a:xfrm>
            <a:off x="838200" y="1616368"/>
            <a:ext cx="5168659" cy="707886"/>
          </a:xfrm>
          <a:prstGeom prst="rect">
            <a:avLst/>
          </a:prstGeom>
          <a:noFill/>
        </p:spPr>
        <p:txBody>
          <a:bodyPr wrap="none" rtlCol="0">
            <a:spAutoFit/>
          </a:bodyPr>
          <a:lstStyle/>
          <a:p>
            <a:r>
              <a:rPr lang="en-US" sz="2000" b="1" dirty="0"/>
              <a:t>Edit Control:</a:t>
            </a:r>
            <a:r>
              <a:rPr lang="en-US" sz="2000" dirty="0"/>
              <a:t> Optical Flow from Source to Target</a:t>
            </a:r>
          </a:p>
          <a:p>
            <a:r>
              <a:rPr lang="en-US" sz="2000" b="1" dirty="0"/>
              <a:t>Identity Preservation: </a:t>
            </a:r>
            <a:r>
              <a:rPr lang="en-US" sz="2000" dirty="0"/>
              <a:t>Match colors.</a:t>
            </a:r>
          </a:p>
        </p:txBody>
      </p:sp>
    </p:spTree>
    <p:extLst>
      <p:ext uri="{BB962C8B-B14F-4D97-AF65-F5344CB8AC3E}">
        <p14:creationId xmlns:p14="http://schemas.microsoft.com/office/powerpoint/2010/main" val="414338425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069A7C3F-0FBF-552C-4523-C4CF3DB5B3E2}"/>
            </a:ext>
          </a:extLst>
        </p:cNvPr>
        <p:cNvGrpSpPr/>
        <p:nvPr/>
      </p:nvGrpSpPr>
      <p:grpSpPr>
        <a:xfrm>
          <a:off x="0" y="0"/>
          <a:ext cx="0" cy="0"/>
          <a:chOff x="0" y="0"/>
          <a:chExt cx="0" cy="0"/>
        </a:xfrm>
      </p:grpSpPr>
      <p:cxnSp>
        <p:nvCxnSpPr>
          <p:cNvPr id="28" name="Straight Arrow Connector 27">
            <a:extLst>
              <a:ext uri="{FF2B5EF4-FFF2-40B4-BE49-F238E27FC236}">
                <a16:creationId xmlns:a16="http://schemas.microsoft.com/office/drawing/2014/main" id="{AC86F5DD-0D81-40BF-181D-4327E805B594}"/>
              </a:ext>
            </a:extLst>
          </p:cNvPr>
          <p:cNvCxnSpPr>
            <a:cxnSpLocks/>
            <a:stCxn id="27" idx="3"/>
            <a:endCxn id="4098" idx="1"/>
          </p:cNvCxnSpPr>
          <p:nvPr/>
        </p:nvCxnSpPr>
        <p:spPr>
          <a:xfrm flipV="1">
            <a:off x="2153298" y="4308475"/>
            <a:ext cx="2595507" cy="25582"/>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2" name="Title 1">
            <a:extLst>
              <a:ext uri="{FF2B5EF4-FFF2-40B4-BE49-F238E27FC236}">
                <a16:creationId xmlns:a16="http://schemas.microsoft.com/office/drawing/2014/main" id="{D13DCA3E-FF14-A78B-3C75-210DAB7DDA2E}"/>
              </a:ext>
            </a:extLst>
          </p:cNvPr>
          <p:cNvSpPr>
            <a:spLocks noGrp="1"/>
          </p:cNvSpPr>
          <p:nvPr>
            <p:ph type="title"/>
          </p:nvPr>
        </p:nvSpPr>
        <p:spPr/>
        <p:txBody>
          <a:bodyPr/>
          <a:lstStyle/>
          <a:p>
            <a:r>
              <a:rPr lang="en-US" dirty="0"/>
              <a:t>Identity Preservation</a:t>
            </a:r>
          </a:p>
        </p:txBody>
      </p:sp>
      <p:sp>
        <p:nvSpPr>
          <p:cNvPr id="4" name="TextBox 3">
            <a:extLst>
              <a:ext uri="{FF2B5EF4-FFF2-40B4-BE49-F238E27FC236}">
                <a16:creationId xmlns:a16="http://schemas.microsoft.com/office/drawing/2014/main" id="{12583F78-424F-3276-423A-E744B2264ECC}"/>
              </a:ext>
            </a:extLst>
          </p:cNvPr>
          <p:cNvSpPr txBox="1"/>
          <p:nvPr/>
        </p:nvSpPr>
        <p:spPr>
          <a:xfrm>
            <a:off x="9460632" y="383937"/>
            <a:ext cx="2434897" cy="369332"/>
          </a:xfrm>
          <a:prstGeom prst="rect">
            <a:avLst/>
          </a:prstGeom>
          <a:noFill/>
        </p:spPr>
        <p:txBody>
          <a:bodyPr wrap="none" rtlCol="0">
            <a:spAutoFit/>
          </a:bodyPr>
          <a:lstStyle/>
          <a:p>
            <a:r>
              <a:rPr lang="en-US" dirty="0"/>
              <a:t>Per-instance fine-tuning</a:t>
            </a:r>
          </a:p>
        </p:txBody>
      </p:sp>
      <p:sp>
        <p:nvSpPr>
          <p:cNvPr id="5" name="TextBox 4">
            <a:extLst>
              <a:ext uri="{FF2B5EF4-FFF2-40B4-BE49-F238E27FC236}">
                <a16:creationId xmlns:a16="http://schemas.microsoft.com/office/drawing/2014/main" id="{7DACE5AF-1E4B-CAA0-C3EF-5B365AEFE1CF}"/>
              </a:ext>
            </a:extLst>
          </p:cNvPr>
          <p:cNvSpPr txBox="1"/>
          <p:nvPr/>
        </p:nvSpPr>
        <p:spPr>
          <a:xfrm>
            <a:off x="9460632" y="1491933"/>
            <a:ext cx="1376082" cy="369332"/>
          </a:xfrm>
          <a:prstGeom prst="rect">
            <a:avLst/>
          </a:prstGeom>
          <a:noFill/>
        </p:spPr>
        <p:txBody>
          <a:bodyPr wrap="none" rtlCol="0">
            <a:spAutoFit/>
          </a:bodyPr>
          <a:lstStyle/>
          <a:p>
            <a:r>
              <a:rPr lang="en-US" dirty="0"/>
              <a:t>Training-free</a:t>
            </a:r>
          </a:p>
        </p:txBody>
      </p:sp>
      <p:sp>
        <p:nvSpPr>
          <p:cNvPr id="7" name="TextBox 6">
            <a:extLst>
              <a:ext uri="{FF2B5EF4-FFF2-40B4-BE49-F238E27FC236}">
                <a16:creationId xmlns:a16="http://schemas.microsoft.com/office/drawing/2014/main" id="{B30859C2-CDF0-595E-DBAF-83B6EF65D244}"/>
              </a:ext>
            </a:extLst>
          </p:cNvPr>
          <p:cNvSpPr txBox="1"/>
          <p:nvPr/>
        </p:nvSpPr>
        <p:spPr>
          <a:xfrm>
            <a:off x="9460632" y="753269"/>
            <a:ext cx="2331279" cy="369332"/>
          </a:xfrm>
          <a:prstGeom prst="rect">
            <a:avLst/>
          </a:prstGeom>
          <a:noFill/>
        </p:spPr>
        <p:txBody>
          <a:bodyPr wrap="none" rtlCol="0">
            <a:spAutoFit/>
          </a:bodyPr>
          <a:lstStyle/>
          <a:p>
            <a:r>
              <a:rPr lang="en-US" dirty="0"/>
              <a:t>Per-subject fine-tuning</a:t>
            </a:r>
          </a:p>
        </p:txBody>
      </p:sp>
      <p:sp>
        <p:nvSpPr>
          <p:cNvPr id="8" name="TextBox 7">
            <a:extLst>
              <a:ext uri="{FF2B5EF4-FFF2-40B4-BE49-F238E27FC236}">
                <a16:creationId xmlns:a16="http://schemas.microsoft.com/office/drawing/2014/main" id="{3280000D-7539-084B-5793-A96B892B7D9C}"/>
              </a:ext>
            </a:extLst>
          </p:cNvPr>
          <p:cNvSpPr txBox="1"/>
          <p:nvPr/>
        </p:nvSpPr>
        <p:spPr>
          <a:xfrm>
            <a:off x="9464128" y="1132705"/>
            <a:ext cx="2010550" cy="369332"/>
          </a:xfrm>
          <a:prstGeom prst="rect">
            <a:avLst/>
          </a:prstGeom>
          <a:noFill/>
        </p:spPr>
        <p:txBody>
          <a:bodyPr wrap="none" rtlCol="0">
            <a:spAutoFit/>
          </a:bodyPr>
          <a:lstStyle/>
          <a:p>
            <a:r>
              <a:rPr lang="en-US" dirty="0"/>
              <a:t>General fine-tuning</a:t>
            </a:r>
          </a:p>
        </p:txBody>
      </p:sp>
      <p:sp>
        <p:nvSpPr>
          <p:cNvPr id="9" name="TextBox 8">
            <a:extLst>
              <a:ext uri="{FF2B5EF4-FFF2-40B4-BE49-F238E27FC236}">
                <a16:creationId xmlns:a16="http://schemas.microsoft.com/office/drawing/2014/main" id="{C29C8190-75B9-3C0A-9B91-2C7ED357473C}"/>
              </a:ext>
            </a:extLst>
          </p:cNvPr>
          <p:cNvSpPr txBox="1"/>
          <p:nvPr/>
        </p:nvSpPr>
        <p:spPr>
          <a:xfrm>
            <a:off x="6947359" y="2295055"/>
            <a:ext cx="5244641" cy="1754326"/>
          </a:xfrm>
          <a:prstGeom prst="rect">
            <a:avLst/>
          </a:prstGeom>
          <a:noFill/>
        </p:spPr>
        <p:txBody>
          <a:bodyPr wrap="none" rtlCol="0">
            <a:spAutoFit/>
          </a:bodyPr>
          <a:lstStyle/>
          <a:p>
            <a:r>
              <a:rPr lang="en-US" dirty="0"/>
              <a:t>How can we represent the identity of a subject?</a:t>
            </a:r>
          </a:p>
          <a:p>
            <a:pPr marL="285750" indent="-285750">
              <a:buFont typeface="Arial" panose="020B0604020202020204" pitchFamily="34" charset="0"/>
              <a:buChar char="•"/>
            </a:pPr>
            <a:r>
              <a:rPr lang="en-US" dirty="0"/>
              <a:t>With a fine-tuned text embedding.</a:t>
            </a:r>
          </a:p>
          <a:p>
            <a:pPr marL="285750" indent="-285750">
              <a:buFont typeface="Arial" panose="020B0604020202020204" pitchFamily="34" charset="0"/>
              <a:buChar char="•"/>
            </a:pPr>
            <a:r>
              <a:rPr lang="en-US" dirty="0"/>
              <a:t>With fine-tuned denoiser weights.</a:t>
            </a:r>
          </a:p>
          <a:p>
            <a:pPr marL="285750" indent="-285750">
              <a:buFont typeface="Arial" panose="020B0604020202020204" pitchFamily="34" charset="0"/>
              <a:buChar char="•"/>
            </a:pPr>
            <a:r>
              <a:rPr lang="en-US" dirty="0"/>
              <a:t>With intermediate denoiser features.</a:t>
            </a:r>
          </a:p>
          <a:p>
            <a:pPr marL="285750" indent="-285750">
              <a:buFont typeface="Arial" panose="020B0604020202020204" pitchFamily="34" charset="0"/>
              <a:buChar char="•"/>
            </a:pPr>
            <a:r>
              <a:rPr lang="en-US" dirty="0"/>
              <a:t>With features obtained from a specialized encoder.</a:t>
            </a:r>
          </a:p>
          <a:p>
            <a:endParaRPr lang="en-US" dirty="0"/>
          </a:p>
        </p:txBody>
      </p:sp>
      <p:sp>
        <p:nvSpPr>
          <p:cNvPr id="16" name="Rectangle: Rounded Corners 15">
            <a:extLst>
              <a:ext uri="{FF2B5EF4-FFF2-40B4-BE49-F238E27FC236}">
                <a16:creationId xmlns:a16="http://schemas.microsoft.com/office/drawing/2014/main" id="{59685974-67C4-2BE1-F5E6-A456917F35B6}"/>
              </a:ext>
            </a:extLst>
          </p:cNvPr>
          <p:cNvSpPr/>
          <p:nvPr/>
        </p:nvSpPr>
        <p:spPr>
          <a:xfrm>
            <a:off x="2502764" y="3829504"/>
            <a:ext cx="1817914" cy="957943"/>
          </a:xfrm>
          <a:prstGeom prst="roundRect">
            <a:avLst/>
          </a:prstGeom>
          <a:solidFill>
            <a:schemeClr val="accent4">
              <a:lumMod val="20000"/>
              <a:lumOff val="80000"/>
            </a:schemeClr>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BD1B1034-73FD-9219-89F2-57EFB57FD2AE}"/>
              </a:ext>
            </a:extLst>
          </p:cNvPr>
          <p:cNvSpPr txBox="1"/>
          <p:nvPr/>
        </p:nvSpPr>
        <p:spPr>
          <a:xfrm>
            <a:off x="2899401" y="4123809"/>
            <a:ext cx="1024639" cy="369332"/>
          </a:xfrm>
          <a:prstGeom prst="rect">
            <a:avLst/>
          </a:prstGeom>
          <a:noFill/>
        </p:spPr>
        <p:txBody>
          <a:bodyPr wrap="square" rtlCol="0">
            <a:spAutoFit/>
          </a:bodyPr>
          <a:lstStyle/>
          <a:p>
            <a:r>
              <a:rPr lang="en-US" dirty="0"/>
              <a:t>Denoiser</a:t>
            </a:r>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4D683074-C701-4708-EFD9-3358316661B1}"/>
                  </a:ext>
                </a:extLst>
              </p:cNvPr>
              <p:cNvSpPr txBox="1"/>
              <p:nvPr/>
            </p:nvSpPr>
            <p:spPr>
              <a:xfrm>
                <a:off x="2321153" y="4829476"/>
                <a:ext cx="1422556" cy="369332"/>
              </a:xfrm>
              <a:prstGeom prst="rect">
                <a:avLst/>
              </a:prstGeom>
              <a:noFill/>
            </p:spPr>
            <p:txBody>
              <a:bodyPr wrap="square" rtlCol="0">
                <a:spAutoFit/>
              </a:bodyPr>
              <a:lstStyle/>
              <a:p>
                <a:r>
                  <a:rPr lang="en-US" b="1" dirty="0"/>
                  <a:t>2) Weights </a:t>
                </a:r>
                <a14:m>
                  <m:oMath xmlns:m="http://schemas.openxmlformats.org/officeDocument/2006/math">
                    <m:r>
                      <a:rPr lang="en-US" b="1" i="1" smtClean="0">
                        <a:latin typeface="Cambria Math" panose="02040503050406030204" pitchFamily="18" charset="0"/>
                        <a:ea typeface="Cambria Math" panose="02040503050406030204" pitchFamily="18" charset="0"/>
                      </a:rPr>
                      <m:t>𝜽</m:t>
                    </m:r>
                  </m:oMath>
                </a14:m>
                <a:endParaRPr lang="en-US" b="1" dirty="0"/>
              </a:p>
            </p:txBody>
          </p:sp>
        </mc:Choice>
        <mc:Fallback xmlns="">
          <p:sp>
            <p:nvSpPr>
              <p:cNvPr id="17" name="TextBox 16">
                <a:extLst>
                  <a:ext uri="{FF2B5EF4-FFF2-40B4-BE49-F238E27FC236}">
                    <a16:creationId xmlns:a16="http://schemas.microsoft.com/office/drawing/2014/main" id="{4D683074-C701-4708-EFD9-3358316661B1}"/>
                  </a:ext>
                </a:extLst>
              </p:cNvPr>
              <p:cNvSpPr txBox="1">
                <a:spLocks noRot="1" noChangeAspect="1" noMove="1" noResize="1" noEditPoints="1" noAdjustHandles="1" noChangeArrowheads="1" noChangeShapeType="1" noTextEdit="1"/>
              </p:cNvSpPr>
              <p:nvPr/>
            </p:nvSpPr>
            <p:spPr>
              <a:xfrm>
                <a:off x="2321153" y="4829476"/>
                <a:ext cx="1422556" cy="369332"/>
              </a:xfrm>
              <a:prstGeom prst="rect">
                <a:avLst/>
              </a:prstGeom>
              <a:blipFill>
                <a:blip r:embed="rId2"/>
                <a:stretch>
                  <a:fillRect l="-3863" t="-8197" b="-245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9D94857C-F21D-E04D-B54E-F17B699495B2}"/>
                  </a:ext>
                </a:extLst>
              </p:cNvPr>
              <p:cNvSpPr txBox="1"/>
              <p:nvPr/>
            </p:nvSpPr>
            <p:spPr>
              <a:xfrm>
                <a:off x="2321153" y="5148532"/>
                <a:ext cx="2757034" cy="369332"/>
              </a:xfrm>
              <a:prstGeom prst="rect">
                <a:avLst/>
              </a:prstGeom>
              <a:noFill/>
            </p:spPr>
            <p:txBody>
              <a:bodyPr wrap="square" rtlCol="0">
                <a:spAutoFit/>
              </a:bodyPr>
              <a:lstStyle/>
              <a:p>
                <a:r>
                  <a:rPr lang="en-US" b="1" dirty="0"/>
                  <a:t>3) Intermediate Features </a:t>
                </a:r>
                <a14:m>
                  <m:oMath xmlns:m="http://schemas.openxmlformats.org/officeDocument/2006/math">
                    <m:r>
                      <a:rPr lang="en-US" b="1" i="1" smtClean="0">
                        <a:latin typeface="Cambria Math" panose="02040503050406030204" pitchFamily="18" charset="0"/>
                      </a:rPr>
                      <m:t>𝒇</m:t>
                    </m:r>
                  </m:oMath>
                </a14:m>
                <a:endParaRPr lang="en-US" b="1" dirty="0"/>
              </a:p>
            </p:txBody>
          </p:sp>
        </mc:Choice>
        <mc:Fallback xmlns="">
          <p:sp>
            <p:nvSpPr>
              <p:cNvPr id="18" name="TextBox 17">
                <a:extLst>
                  <a:ext uri="{FF2B5EF4-FFF2-40B4-BE49-F238E27FC236}">
                    <a16:creationId xmlns:a16="http://schemas.microsoft.com/office/drawing/2014/main" id="{9D94857C-F21D-E04D-B54E-F17B699495B2}"/>
                  </a:ext>
                </a:extLst>
              </p:cNvPr>
              <p:cNvSpPr txBox="1">
                <a:spLocks noRot="1" noChangeAspect="1" noMove="1" noResize="1" noEditPoints="1" noAdjustHandles="1" noChangeArrowheads="1" noChangeShapeType="1" noTextEdit="1"/>
              </p:cNvSpPr>
              <p:nvPr/>
            </p:nvSpPr>
            <p:spPr>
              <a:xfrm>
                <a:off x="2321153" y="5148532"/>
                <a:ext cx="2757034" cy="369332"/>
              </a:xfrm>
              <a:prstGeom prst="rect">
                <a:avLst/>
              </a:prstGeom>
              <a:blipFill>
                <a:blip r:embed="rId3"/>
                <a:stretch>
                  <a:fillRect l="-1991" t="-10000" b="-2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1EF5F1E9-F42E-9CAF-B072-27A01AE07933}"/>
                  </a:ext>
                </a:extLst>
              </p:cNvPr>
              <p:cNvSpPr txBox="1"/>
              <p:nvPr/>
            </p:nvSpPr>
            <p:spPr>
              <a:xfrm>
                <a:off x="2321153" y="3172218"/>
                <a:ext cx="2260061" cy="369332"/>
              </a:xfrm>
              <a:prstGeom prst="rect">
                <a:avLst/>
              </a:prstGeom>
              <a:noFill/>
            </p:spPr>
            <p:txBody>
              <a:bodyPr wrap="square" rtlCol="0">
                <a:spAutoFit/>
              </a:bodyPr>
              <a:lstStyle/>
              <a:p>
                <a:r>
                  <a:rPr lang="en-US" b="1" dirty="0"/>
                  <a:t>1) Text Embeddings </a:t>
                </a:r>
                <a14:m>
                  <m:oMath xmlns:m="http://schemas.openxmlformats.org/officeDocument/2006/math">
                    <m:r>
                      <a:rPr lang="en-US" b="1" i="1" smtClean="0">
                        <a:latin typeface="Cambria Math" panose="02040503050406030204" pitchFamily="18" charset="0"/>
                      </a:rPr>
                      <m:t>𝒚</m:t>
                    </m:r>
                  </m:oMath>
                </a14:m>
                <a:endParaRPr lang="en-US" b="1" dirty="0"/>
              </a:p>
            </p:txBody>
          </p:sp>
        </mc:Choice>
        <mc:Fallback xmlns="">
          <p:sp>
            <p:nvSpPr>
              <p:cNvPr id="19" name="TextBox 18">
                <a:extLst>
                  <a:ext uri="{FF2B5EF4-FFF2-40B4-BE49-F238E27FC236}">
                    <a16:creationId xmlns:a16="http://schemas.microsoft.com/office/drawing/2014/main" id="{1EF5F1E9-F42E-9CAF-B072-27A01AE07933}"/>
                  </a:ext>
                </a:extLst>
              </p:cNvPr>
              <p:cNvSpPr txBox="1">
                <a:spLocks noRot="1" noChangeAspect="1" noMove="1" noResize="1" noEditPoints="1" noAdjustHandles="1" noChangeArrowheads="1" noChangeShapeType="1" noTextEdit="1"/>
              </p:cNvSpPr>
              <p:nvPr/>
            </p:nvSpPr>
            <p:spPr>
              <a:xfrm>
                <a:off x="2321153" y="3172218"/>
                <a:ext cx="2260061" cy="369332"/>
              </a:xfrm>
              <a:prstGeom prst="rect">
                <a:avLst/>
              </a:prstGeom>
              <a:blipFill>
                <a:blip r:embed="rId4"/>
                <a:stretch>
                  <a:fillRect l="-2426" t="-8197" b="-24590"/>
                </a:stretch>
              </a:blipFill>
            </p:spPr>
            <p:txBody>
              <a:bodyPr/>
              <a:lstStyle/>
              <a:p>
                <a:r>
                  <a:rPr lang="en-US">
                    <a:noFill/>
                  </a:rPr>
                  <a:t> </a:t>
                </a:r>
              </a:p>
            </p:txBody>
          </p:sp>
        </mc:Fallback>
      </mc:AlternateContent>
      <p:sp>
        <p:nvSpPr>
          <p:cNvPr id="20" name="TextBox 19">
            <a:extLst>
              <a:ext uri="{FF2B5EF4-FFF2-40B4-BE49-F238E27FC236}">
                <a16:creationId xmlns:a16="http://schemas.microsoft.com/office/drawing/2014/main" id="{36ADE12E-46E6-7A30-01F6-FCD2B609FF19}"/>
              </a:ext>
            </a:extLst>
          </p:cNvPr>
          <p:cNvSpPr txBox="1"/>
          <p:nvPr/>
        </p:nvSpPr>
        <p:spPr>
          <a:xfrm>
            <a:off x="838200" y="1626196"/>
            <a:ext cx="4754700" cy="923330"/>
          </a:xfrm>
          <a:prstGeom prst="rect">
            <a:avLst/>
          </a:prstGeom>
          <a:noFill/>
        </p:spPr>
        <p:txBody>
          <a:bodyPr wrap="none" rtlCol="0">
            <a:spAutoFit/>
          </a:bodyPr>
          <a:lstStyle/>
          <a:p>
            <a:r>
              <a:rPr lang="en-US" b="1" dirty="0"/>
              <a:t>How can we represent the identity of a subject?</a:t>
            </a:r>
          </a:p>
          <a:p>
            <a:r>
              <a:rPr lang="en-US" dirty="0"/>
              <a:t>Without changing the denoiser architecture,</a:t>
            </a:r>
            <a:br>
              <a:rPr lang="en-US" dirty="0"/>
            </a:br>
            <a:r>
              <a:rPr lang="en-US" dirty="0"/>
              <a:t>these are some approaches that have been used:</a:t>
            </a:r>
          </a:p>
        </p:txBody>
      </p:sp>
      <p:cxnSp>
        <p:nvCxnSpPr>
          <p:cNvPr id="25" name="Straight Arrow Connector 24">
            <a:extLst>
              <a:ext uri="{FF2B5EF4-FFF2-40B4-BE49-F238E27FC236}">
                <a16:creationId xmlns:a16="http://schemas.microsoft.com/office/drawing/2014/main" id="{DCDC9FE1-AC55-5960-2D22-5AEF902A3DAB}"/>
              </a:ext>
            </a:extLst>
          </p:cNvPr>
          <p:cNvCxnSpPr>
            <a:cxnSpLocks/>
            <a:endCxn id="16" idx="0"/>
          </p:cNvCxnSpPr>
          <p:nvPr/>
        </p:nvCxnSpPr>
        <p:spPr>
          <a:xfrm>
            <a:off x="3411719" y="3540335"/>
            <a:ext cx="2" cy="289169"/>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pic>
        <p:nvPicPr>
          <p:cNvPr id="4098" name="Picture 2">
            <a:extLst>
              <a:ext uri="{FF2B5EF4-FFF2-40B4-BE49-F238E27FC236}">
                <a16:creationId xmlns:a16="http://schemas.microsoft.com/office/drawing/2014/main" id="{9DD730F5-318B-4E62-101C-9C8C816A1EB9}"/>
              </a:ext>
            </a:extLst>
          </p:cNvPr>
          <p:cNvPicPr>
            <a:picLocks noChangeAspect="1" noChangeArrowheads="1"/>
          </p:cNvPicPr>
          <p:nvPr/>
        </p:nvPicPr>
        <p:blipFill rotWithShape="1">
          <a:blip>
            <a:extLst>
              <a:ext uri="{28A0092B-C50C-407E-A947-70E740481C1C}">
                <a14:useLocalDpi xmlns:a14="http://schemas.microsoft.com/office/drawing/2010/main" val="0"/>
              </a:ext>
            </a:extLst>
          </a:blip>
          <a:srcRect l="33596" t="31808" r="55840" b="33225"/>
          <a:stretch/>
        </p:blipFill>
        <p:spPr bwMode="auto">
          <a:xfrm>
            <a:off x="4748805" y="3673993"/>
            <a:ext cx="1287950" cy="1268964"/>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
            <a:extLst>
              <a:ext uri="{FF2B5EF4-FFF2-40B4-BE49-F238E27FC236}">
                <a16:creationId xmlns:a16="http://schemas.microsoft.com/office/drawing/2014/main" id="{5FFA66F3-4D77-51AA-1C5B-DA5318E0A839}"/>
              </a:ext>
            </a:extLst>
          </p:cNvPr>
          <p:cNvPicPr>
            <a:picLocks noChangeAspect="1" noChangeArrowheads="1"/>
          </p:cNvPicPr>
          <p:nvPr/>
        </p:nvPicPr>
        <p:blipFill rotWithShape="1">
          <a:blip>
            <a:extLst>
              <a:ext uri="{28A0092B-C50C-407E-A947-70E740481C1C}">
                <a14:useLocalDpi xmlns:a14="http://schemas.microsoft.com/office/drawing/2010/main" val="0"/>
              </a:ext>
            </a:extLst>
          </a:blip>
          <a:srcRect l="56064" t="32151" r="33372" b="32882"/>
          <a:stretch/>
        </p:blipFill>
        <p:spPr bwMode="auto">
          <a:xfrm>
            <a:off x="865348" y="3699575"/>
            <a:ext cx="1287950" cy="12689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82758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495954-36E8-E0A7-DBDF-13EAD760B859}"/>
              </a:ext>
            </a:extLst>
          </p:cNvPr>
          <p:cNvSpPr>
            <a:spLocks noGrp="1"/>
          </p:cNvSpPr>
          <p:nvPr>
            <p:ph type="title"/>
          </p:nvPr>
        </p:nvSpPr>
        <p:spPr/>
        <p:txBody>
          <a:bodyPr/>
          <a:lstStyle/>
          <a:p>
            <a:r>
              <a:rPr lang="en-US" dirty="0"/>
              <a:t>Low-Rank Adaption (</a:t>
            </a:r>
            <a:r>
              <a:rPr lang="en-US" dirty="0" err="1"/>
              <a:t>LoRA</a:t>
            </a:r>
            <a:r>
              <a:rPr lang="en-US" dirty="0"/>
              <a:t>)</a:t>
            </a:r>
          </a:p>
        </p:txBody>
      </p:sp>
      <p:sp>
        <p:nvSpPr>
          <p:cNvPr id="3" name="Content Placeholder 2">
            <a:extLst>
              <a:ext uri="{FF2B5EF4-FFF2-40B4-BE49-F238E27FC236}">
                <a16:creationId xmlns:a16="http://schemas.microsoft.com/office/drawing/2014/main" id="{47B92E96-5579-0B2F-9BB0-A21AB0643005}"/>
              </a:ext>
            </a:extLst>
          </p:cNvPr>
          <p:cNvSpPr>
            <a:spLocks noGrp="1"/>
          </p:cNvSpPr>
          <p:nvPr>
            <p:ph idx="1"/>
          </p:nvPr>
        </p:nvSpPr>
        <p:spPr/>
        <p:txBody>
          <a:bodyPr/>
          <a:lstStyle/>
          <a:p>
            <a:endParaRPr lang="en-US" dirty="0"/>
          </a:p>
        </p:txBody>
      </p:sp>
      <p:sp>
        <p:nvSpPr>
          <p:cNvPr id="4" name="TextBox 3">
            <a:extLst>
              <a:ext uri="{FF2B5EF4-FFF2-40B4-BE49-F238E27FC236}">
                <a16:creationId xmlns:a16="http://schemas.microsoft.com/office/drawing/2014/main" id="{4F0B4A94-F286-564E-87EB-C9C54A4C75A9}"/>
              </a:ext>
            </a:extLst>
          </p:cNvPr>
          <p:cNvSpPr txBox="1"/>
          <p:nvPr/>
        </p:nvSpPr>
        <p:spPr>
          <a:xfrm>
            <a:off x="748912" y="6311900"/>
            <a:ext cx="7452696" cy="246221"/>
          </a:xfrm>
          <a:prstGeom prst="rect">
            <a:avLst/>
          </a:prstGeom>
          <a:noFill/>
        </p:spPr>
        <p:txBody>
          <a:bodyPr wrap="square" rtlCol="0">
            <a:spAutoFit/>
          </a:bodyPr>
          <a:lstStyle/>
          <a:p>
            <a:r>
              <a:rPr lang="en-US" sz="1000" dirty="0" err="1"/>
              <a:t>LoRA</a:t>
            </a:r>
            <a:r>
              <a:rPr lang="en-US" sz="1000" dirty="0"/>
              <a:t>: Low-Rank Adaptation of Large Language Models, Hu et al., ICLR 2022</a:t>
            </a:r>
          </a:p>
        </p:txBody>
      </p:sp>
    </p:spTree>
    <p:extLst>
      <p:ext uri="{BB962C8B-B14F-4D97-AF65-F5344CB8AC3E}">
        <p14:creationId xmlns:p14="http://schemas.microsoft.com/office/powerpoint/2010/main" val="342228134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F36A0-070E-FB19-62FB-6CE1DFE7B731}"/>
              </a:ext>
            </a:extLst>
          </p:cNvPr>
          <p:cNvSpPr>
            <a:spLocks noGrp="1"/>
          </p:cNvSpPr>
          <p:nvPr>
            <p:ph type="title"/>
          </p:nvPr>
        </p:nvSpPr>
        <p:spPr/>
        <p:txBody>
          <a:bodyPr/>
          <a:lstStyle/>
          <a:p>
            <a:r>
              <a:rPr lang="en-US" dirty="0"/>
              <a:t>ID Preservation using LORA</a:t>
            </a:r>
          </a:p>
        </p:txBody>
      </p:sp>
      <p:sp>
        <p:nvSpPr>
          <p:cNvPr id="3" name="Content Placeholder 2">
            <a:extLst>
              <a:ext uri="{FF2B5EF4-FFF2-40B4-BE49-F238E27FC236}">
                <a16:creationId xmlns:a16="http://schemas.microsoft.com/office/drawing/2014/main" id="{52635933-5AA8-1763-3E8D-5D7ABA3DA32C}"/>
              </a:ext>
            </a:extLst>
          </p:cNvPr>
          <p:cNvSpPr>
            <a:spLocks noGrp="1"/>
          </p:cNvSpPr>
          <p:nvPr>
            <p:ph idx="1"/>
          </p:nvPr>
        </p:nvSpPr>
        <p:spPr/>
        <p:txBody>
          <a:bodyPr/>
          <a:lstStyle/>
          <a:p>
            <a:endParaRPr lang="en-US"/>
          </a:p>
        </p:txBody>
      </p:sp>
      <p:sp>
        <p:nvSpPr>
          <p:cNvPr id="4" name="TextBox 3">
            <a:extLst>
              <a:ext uri="{FF2B5EF4-FFF2-40B4-BE49-F238E27FC236}">
                <a16:creationId xmlns:a16="http://schemas.microsoft.com/office/drawing/2014/main" id="{3D0A3316-CE3D-6A31-DAF6-CE4A7AAA6E8D}"/>
              </a:ext>
            </a:extLst>
          </p:cNvPr>
          <p:cNvSpPr txBox="1"/>
          <p:nvPr/>
        </p:nvSpPr>
        <p:spPr>
          <a:xfrm>
            <a:off x="748911" y="6484582"/>
            <a:ext cx="7919227" cy="246221"/>
          </a:xfrm>
          <a:prstGeom prst="rect">
            <a:avLst/>
          </a:prstGeom>
          <a:noFill/>
        </p:spPr>
        <p:txBody>
          <a:bodyPr wrap="square" rtlCol="0">
            <a:spAutoFit/>
          </a:bodyPr>
          <a:lstStyle/>
          <a:p>
            <a:r>
              <a:rPr lang="en-US" sz="1000" dirty="0" err="1"/>
              <a:t>LoRA</a:t>
            </a:r>
            <a:r>
              <a:rPr lang="en-US" sz="1000" dirty="0"/>
              <a:t>-Composer: Leveraging Low-Rank Adaptation for Multi-Concept Customization in Training-Free Diffusion Models, Yang et al., </a:t>
            </a:r>
            <a:r>
              <a:rPr lang="en-US" sz="1000" dirty="0" err="1"/>
              <a:t>ArXiv</a:t>
            </a:r>
            <a:r>
              <a:rPr lang="en-US" sz="1000" dirty="0"/>
              <a:t> March 2024</a:t>
            </a:r>
          </a:p>
        </p:txBody>
      </p:sp>
      <p:sp>
        <p:nvSpPr>
          <p:cNvPr id="5" name="TextBox 4">
            <a:extLst>
              <a:ext uri="{FF2B5EF4-FFF2-40B4-BE49-F238E27FC236}">
                <a16:creationId xmlns:a16="http://schemas.microsoft.com/office/drawing/2014/main" id="{42A25AFD-53CB-D8F4-5378-C574A42C176E}"/>
              </a:ext>
            </a:extLst>
          </p:cNvPr>
          <p:cNvSpPr txBox="1"/>
          <p:nvPr/>
        </p:nvSpPr>
        <p:spPr>
          <a:xfrm>
            <a:off x="748912" y="6311900"/>
            <a:ext cx="7452696" cy="246221"/>
          </a:xfrm>
          <a:prstGeom prst="rect">
            <a:avLst/>
          </a:prstGeom>
          <a:noFill/>
        </p:spPr>
        <p:txBody>
          <a:bodyPr wrap="square" rtlCol="0">
            <a:spAutoFit/>
          </a:bodyPr>
          <a:lstStyle/>
          <a:p>
            <a:r>
              <a:rPr lang="en-US" sz="1000" dirty="0"/>
              <a:t>Mix-of-Show: Decentralized Low-Rank Adaptation for Multi-Concept Customization of Diffusion Models, Gu et al., </a:t>
            </a:r>
            <a:r>
              <a:rPr lang="en-US" sz="1000" dirty="0" err="1"/>
              <a:t>NeurIPS</a:t>
            </a:r>
            <a:r>
              <a:rPr lang="en-US" sz="1000" dirty="0"/>
              <a:t> 2023</a:t>
            </a:r>
          </a:p>
        </p:txBody>
      </p:sp>
    </p:spTree>
    <p:extLst>
      <p:ext uri="{BB962C8B-B14F-4D97-AF65-F5344CB8AC3E}">
        <p14:creationId xmlns:p14="http://schemas.microsoft.com/office/powerpoint/2010/main" val="329513221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88079A-62EA-849D-5171-D3C2BE539E95}"/>
              </a:ext>
            </a:extLst>
          </p:cNvPr>
          <p:cNvSpPr>
            <a:spLocks noGrp="1"/>
          </p:cNvSpPr>
          <p:nvPr>
            <p:ph type="title"/>
          </p:nvPr>
        </p:nvSpPr>
        <p:spPr/>
        <p:txBody>
          <a:bodyPr/>
          <a:lstStyle/>
          <a:p>
            <a:r>
              <a:rPr lang="en-US" dirty="0"/>
              <a:t>ID Preservation with Multiple Subjects</a:t>
            </a:r>
          </a:p>
        </p:txBody>
      </p:sp>
      <p:sp>
        <p:nvSpPr>
          <p:cNvPr id="3" name="Content Placeholder 2">
            <a:extLst>
              <a:ext uri="{FF2B5EF4-FFF2-40B4-BE49-F238E27FC236}">
                <a16:creationId xmlns:a16="http://schemas.microsoft.com/office/drawing/2014/main" id="{910EC557-5717-4400-9129-C2426B252F1F}"/>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31779928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9A4FBF-31C2-0E81-C349-0D3086AA00C6}"/>
              </a:ext>
            </a:extLst>
          </p:cNvPr>
          <p:cNvSpPr>
            <a:spLocks noGrp="1"/>
          </p:cNvSpPr>
          <p:nvPr>
            <p:ph type="title"/>
          </p:nvPr>
        </p:nvSpPr>
        <p:spPr/>
        <p:txBody>
          <a:bodyPr/>
          <a:lstStyle/>
          <a:p>
            <a:r>
              <a:rPr lang="en-US" dirty="0"/>
              <a:t>Personalization</a:t>
            </a:r>
          </a:p>
        </p:txBody>
      </p:sp>
      <p:sp>
        <p:nvSpPr>
          <p:cNvPr id="4" name="TextBox 3">
            <a:extLst>
              <a:ext uri="{FF2B5EF4-FFF2-40B4-BE49-F238E27FC236}">
                <a16:creationId xmlns:a16="http://schemas.microsoft.com/office/drawing/2014/main" id="{00B10F61-A2EC-7EEA-6748-C1EAC1F25B46}"/>
              </a:ext>
            </a:extLst>
          </p:cNvPr>
          <p:cNvSpPr txBox="1"/>
          <p:nvPr/>
        </p:nvSpPr>
        <p:spPr>
          <a:xfrm>
            <a:off x="1293240" y="2090329"/>
            <a:ext cx="2439963" cy="369332"/>
          </a:xfrm>
          <a:prstGeom prst="rect">
            <a:avLst/>
          </a:prstGeom>
          <a:noFill/>
        </p:spPr>
        <p:txBody>
          <a:bodyPr wrap="none" rtlCol="0">
            <a:spAutoFit/>
          </a:bodyPr>
          <a:lstStyle/>
          <a:p>
            <a:r>
              <a:rPr lang="en-US" dirty="0"/>
              <a:t>Without Personalization</a:t>
            </a:r>
          </a:p>
        </p:txBody>
      </p:sp>
      <p:sp>
        <p:nvSpPr>
          <p:cNvPr id="33" name="TextBox 32">
            <a:extLst>
              <a:ext uri="{FF2B5EF4-FFF2-40B4-BE49-F238E27FC236}">
                <a16:creationId xmlns:a16="http://schemas.microsoft.com/office/drawing/2014/main" id="{56D3413F-5CA5-41D4-BE8C-4C634FF6B122}"/>
              </a:ext>
            </a:extLst>
          </p:cNvPr>
          <p:cNvSpPr txBox="1"/>
          <p:nvPr/>
        </p:nvSpPr>
        <p:spPr>
          <a:xfrm>
            <a:off x="3186952" y="1780189"/>
            <a:ext cx="5819025" cy="338554"/>
          </a:xfrm>
          <a:prstGeom prst="rect">
            <a:avLst/>
          </a:prstGeom>
          <a:noFill/>
        </p:spPr>
        <p:txBody>
          <a:bodyPr wrap="square">
            <a:spAutoFit/>
          </a:bodyPr>
          <a:lstStyle/>
          <a:p>
            <a:r>
              <a:rPr lang="en-US" sz="1600" i="1" dirty="0"/>
              <a:t>“a hyper-realistic digital painting of a happy girl, with brown eyes”</a:t>
            </a:r>
          </a:p>
        </p:txBody>
      </p:sp>
      <p:sp>
        <p:nvSpPr>
          <p:cNvPr id="34" name="TextBox 33">
            <a:extLst>
              <a:ext uri="{FF2B5EF4-FFF2-40B4-BE49-F238E27FC236}">
                <a16:creationId xmlns:a16="http://schemas.microsoft.com/office/drawing/2014/main" id="{8C4D8C44-4E61-30D0-A5A7-129145E56DFC}"/>
              </a:ext>
            </a:extLst>
          </p:cNvPr>
          <p:cNvSpPr txBox="1"/>
          <p:nvPr/>
        </p:nvSpPr>
        <p:spPr>
          <a:xfrm>
            <a:off x="8424242" y="2110743"/>
            <a:ext cx="2194190" cy="369332"/>
          </a:xfrm>
          <a:prstGeom prst="rect">
            <a:avLst/>
          </a:prstGeom>
          <a:noFill/>
        </p:spPr>
        <p:txBody>
          <a:bodyPr wrap="none" rtlCol="0">
            <a:spAutoFit/>
          </a:bodyPr>
          <a:lstStyle/>
          <a:p>
            <a:r>
              <a:rPr lang="en-US" dirty="0"/>
              <a:t>With Personalization</a:t>
            </a:r>
          </a:p>
        </p:txBody>
      </p:sp>
      <p:sp>
        <p:nvSpPr>
          <p:cNvPr id="42" name="TextBox 41">
            <a:extLst>
              <a:ext uri="{FF2B5EF4-FFF2-40B4-BE49-F238E27FC236}">
                <a16:creationId xmlns:a16="http://schemas.microsoft.com/office/drawing/2014/main" id="{EED608F4-272E-E0D3-B85C-FAA269074AA4}"/>
              </a:ext>
            </a:extLst>
          </p:cNvPr>
          <p:cNvSpPr txBox="1"/>
          <p:nvPr/>
        </p:nvSpPr>
        <p:spPr>
          <a:xfrm>
            <a:off x="7559040" y="6312884"/>
            <a:ext cx="3925642" cy="400110"/>
          </a:xfrm>
          <a:prstGeom prst="rect">
            <a:avLst/>
          </a:prstGeom>
          <a:noFill/>
        </p:spPr>
        <p:txBody>
          <a:bodyPr wrap="square" rtlCol="0">
            <a:spAutoFit/>
          </a:bodyPr>
          <a:lstStyle/>
          <a:p>
            <a:r>
              <a:rPr lang="en-US" sz="1000" dirty="0" err="1"/>
              <a:t>ConsiStory</a:t>
            </a:r>
            <a:r>
              <a:rPr lang="en-US" sz="1000" dirty="0"/>
              <a:t>: Training-Free Consistent Text-to-Image Generation</a:t>
            </a:r>
            <a:br>
              <a:rPr lang="en-US" sz="1000" dirty="0"/>
            </a:br>
            <a:r>
              <a:rPr lang="en-US" sz="1000" dirty="0" err="1"/>
              <a:t>Tewel</a:t>
            </a:r>
            <a:r>
              <a:rPr lang="en-US" sz="1000" dirty="0"/>
              <a:t> et al., </a:t>
            </a:r>
            <a:r>
              <a:rPr lang="en-US" sz="1000" dirty="0" err="1"/>
              <a:t>ArXiv</a:t>
            </a:r>
            <a:r>
              <a:rPr lang="en-US" sz="1000" dirty="0"/>
              <a:t> Feb. 2024</a:t>
            </a:r>
          </a:p>
        </p:txBody>
      </p:sp>
      <p:sp>
        <p:nvSpPr>
          <p:cNvPr id="43" name="TextBox 42">
            <a:extLst>
              <a:ext uri="{FF2B5EF4-FFF2-40B4-BE49-F238E27FC236}">
                <a16:creationId xmlns:a16="http://schemas.microsoft.com/office/drawing/2014/main" id="{92200119-A0C2-1FCC-3138-AB22957FFBC9}"/>
              </a:ext>
            </a:extLst>
          </p:cNvPr>
          <p:cNvSpPr txBox="1"/>
          <p:nvPr/>
        </p:nvSpPr>
        <p:spPr>
          <a:xfrm>
            <a:off x="604158" y="6312884"/>
            <a:ext cx="3925642" cy="246221"/>
          </a:xfrm>
          <a:prstGeom prst="rect">
            <a:avLst/>
          </a:prstGeom>
          <a:noFill/>
        </p:spPr>
        <p:txBody>
          <a:bodyPr wrap="square" rtlCol="0">
            <a:spAutoFit/>
          </a:bodyPr>
          <a:lstStyle/>
          <a:p>
            <a:r>
              <a:rPr lang="en-US" sz="1000" dirty="0"/>
              <a:t>Generated with </a:t>
            </a:r>
            <a:r>
              <a:rPr lang="en-US" sz="1000" dirty="0" err="1"/>
              <a:t>StabelDiffusion</a:t>
            </a:r>
            <a:r>
              <a:rPr lang="en-US" sz="1000" dirty="0"/>
              <a:t> 2.1</a:t>
            </a:r>
          </a:p>
        </p:txBody>
      </p:sp>
      <p:pic>
        <p:nvPicPr>
          <p:cNvPr id="5" name="Picture 4">
            <a:extLst>
              <a:ext uri="{FF2B5EF4-FFF2-40B4-BE49-F238E27FC236}">
                <a16:creationId xmlns:a16="http://schemas.microsoft.com/office/drawing/2014/main" id="{1DE5664A-4E58-2992-B139-2EBD5A2E750D}"/>
              </a:ext>
            </a:extLst>
          </p:cNvPr>
          <p:cNvPicPr>
            <a:picLocks noChangeAspect="1"/>
          </p:cNvPicPr>
          <p:nvPr/>
        </p:nvPicPr>
        <p:blipFill>
          <a:blip r:embed="rId2"/>
          <a:stretch>
            <a:fillRect/>
          </a:stretch>
        </p:blipFill>
        <p:spPr>
          <a:xfrm>
            <a:off x="7390090" y="2474000"/>
            <a:ext cx="3788283" cy="1823740"/>
          </a:xfrm>
          <a:prstGeom prst="rect">
            <a:avLst/>
          </a:prstGeom>
        </p:spPr>
      </p:pic>
      <p:pic>
        <p:nvPicPr>
          <p:cNvPr id="7" name="Picture 6">
            <a:extLst>
              <a:ext uri="{FF2B5EF4-FFF2-40B4-BE49-F238E27FC236}">
                <a16:creationId xmlns:a16="http://schemas.microsoft.com/office/drawing/2014/main" id="{CFB831D4-935B-5B65-3E2A-ACE9D5E76E9B}"/>
              </a:ext>
            </a:extLst>
          </p:cNvPr>
          <p:cNvPicPr>
            <a:picLocks noChangeAspect="1"/>
          </p:cNvPicPr>
          <p:nvPr/>
        </p:nvPicPr>
        <p:blipFill>
          <a:blip r:embed="rId3"/>
          <a:stretch>
            <a:fillRect/>
          </a:stretch>
        </p:blipFill>
        <p:spPr>
          <a:xfrm>
            <a:off x="7427344" y="4403894"/>
            <a:ext cx="3748424" cy="1823740"/>
          </a:xfrm>
          <a:prstGeom prst="rect">
            <a:avLst/>
          </a:prstGeom>
        </p:spPr>
      </p:pic>
      <p:pic>
        <p:nvPicPr>
          <p:cNvPr id="9" name="Picture 8" descr="A child with big eyes&#10;&#10;Description automatically generated">
            <a:extLst>
              <a:ext uri="{FF2B5EF4-FFF2-40B4-BE49-F238E27FC236}">
                <a16:creationId xmlns:a16="http://schemas.microsoft.com/office/drawing/2014/main" id="{CF029A9A-64BD-2CD4-FB32-0F83EE4B45ED}"/>
              </a:ext>
            </a:extLst>
          </p:cNvPr>
          <p:cNvPicPr>
            <a:picLocks noChangeAspect="1"/>
          </p:cNvPicPr>
          <p:nvPr/>
        </p:nvPicPr>
        <p:blipFill>
          <a:blip r:embed="rId4"/>
          <a:stretch>
            <a:fillRect/>
          </a:stretch>
        </p:blipFill>
        <p:spPr>
          <a:xfrm>
            <a:off x="2558353" y="4393442"/>
            <a:ext cx="1823740" cy="1823740"/>
          </a:xfrm>
          <a:prstGeom prst="rect">
            <a:avLst/>
          </a:prstGeom>
        </p:spPr>
      </p:pic>
      <p:pic>
        <p:nvPicPr>
          <p:cNvPr id="11" name="Picture 10" descr="A close up of a child&#10;&#10;Description automatically generated">
            <a:extLst>
              <a:ext uri="{FF2B5EF4-FFF2-40B4-BE49-F238E27FC236}">
                <a16:creationId xmlns:a16="http://schemas.microsoft.com/office/drawing/2014/main" id="{10D26E03-6D63-A411-E660-12EBC6568D0F}"/>
              </a:ext>
            </a:extLst>
          </p:cNvPr>
          <p:cNvPicPr>
            <a:picLocks noChangeAspect="1"/>
          </p:cNvPicPr>
          <p:nvPr/>
        </p:nvPicPr>
        <p:blipFill>
          <a:blip r:embed="rId5"/>
          <a:stretch>
            <a:fillRect/>
          </a:stretch>
        </p:blipFill>
        <p:spPr>
          <a:xfrm>
            <a:off x="653072" y="4393442"/>
            <a:ext cx="1823740" cy="1823740"/>
          </a:xfrm>
          <a:prstGeom prst="rect">
            <a:avLst/>
          </a:prstGeom>
        </p:spPr>
      </p:pic>
      <p:pic>
        <p:nvPicPr>
          <p:cNvPr id="13" name="Picture 12" descr="A child with big eyes&#10;&#10;Description automatically generated">
            <a:extLst>
              <a:ext uri="{FF2B5EF4-FFF2-40B4-BE49-F238E27FC236}">
                <a16:creationId xmlns:a16="http://schemas.microsoft.com/office/drawing/2014/main" id="{0FB36990-369F-4FA7-0275-420121775C5A}"/>
              </a:ext>
            </a:extLst>
          </p:cNvPr>
          <p:cNvPicPr>
            <a:picLocks noChangeAspect="1"/>
          </p:cNvPicPr>
          <p:nvPr/>
        </p:nvPicPr>
        <p:blipFill>
          <a:blip r:embed="rId6"/>
          <a:stretch>
            <a:fillRect/>
          </a:stretch>
        </p:blipFill>
        <p:spPr>
          <a:xfrm>
            <a:off x="2558353" y="2474000"/>
            <a:ext cx="1823740" cy="1823740"/>
          </a:xfrm>
          <a:prstGeom prst="rect">
            <a:avLst/>
          </a:prstGeom>
        </p:spPr>
      </p:pic>
      <p:pic>
        <p:nvPicPr>
          <p:cNvPr id="15" name="Picture 14" descr="A close-up of a child&#10;&#10;Description automatically generated">
            <a:extLst>
              <a:ext uri="{FF2B5EF4-FFF2-40B4-BE49-F238E27FC236}">
                <a16:creationId xmlns:a16="http://schemas.microsoft.com/office/drawing/2014/main" id="{935329B5-D333-19C3-DCD9-00236002F410}"/>
              </a:ext>
            </a:extLst>
          </p:cNvPr>
          <p:cNvPicPr>
            <a:picLocks noChangeAspect="1"/>
          </p:cNvPicPr>
          <p:nvPr/>
        </p:nvPicPr>
        <p:blipFill>
          <a:blip r:embed="rId7"/>
          <a:stretch>
            <a:fillRect/>
          </a:stretch>
        </p:blipFill>
        <p:spPr>
          <a:xfrm>
            <a:off x="653072" y="2474000"/>
            <a:ext cx="1823740" cy="1823740"/>
          </a:xfrm>
          <a:prstGeom prst="rect">
            <a:avLst/>
          </a:prstGeom>
        </p:spPr>
      </p:pic>
    </p:spTree>
    <p:extLst>
      <p:ext uri="{BB962C8B-B14F-4D97-AF65-F5344CB8AC3E}">
        <p14:creationId xmlns:p14="http://schemas.microsoft.com/office/powerpoint/2010/main" val="33380302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F576C7-5DB7-0EDB-120D-5A18053D3C9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51FB624-3377-2ED9-46BE-E7E77848D58B}"/>
              </a:ext>
            </a:extLst>
          </p:cNvPr>
          <p:cNvSpPr>
            <a:spLocks noGrp="1"/>
          </p:cNvSpPr>
          <p:nvPr>
            <p:ph type="title"/>
          </p:nvPr>
        </p:nvSpPr>
        <p:spPr/>
        <p:txBody>
          <a:bodyPr/>
          <a:lstStyle/>
          <a:p>
            <a:r>
              <a:rPr lang="en-US" dirty="0"/>
              <a:t>Personalization</a:t>
            </a:r>
          </a:p>
        </p:txBody>
      </p:sp>
      <p:sp>
        <p:nvSpPr>
          <p:cNvPr id="34" name="TextBox 33">
            <a:extLst>
              <a:ext uri="{FF2B5EF4-FFF2-40B4-BE49-F238E27FC236}">
                <a16:creationId xmlns:a16="http://schemas.microsoft.com/office/drawing/2014/main" id="{8595A843-0A33-D737-7B6C-074902AACB1D}"/>
              </a:ext>
            </a:extLst>
          </p:cNvPr>
          <p:cNvSpPr txBox="1"/>
          <p:nvPr/>
        </p:nvSpPr>
        <p:spPr>
          <a:xfrm>
            <a:off x="1501755" y="2148280"/>
            <a:ext cx="2194190" cy="369332"/>
          </a:xfrm>
          <a:prstGeom prst="rect">
            <a:avLst/>
          </a:prstGeom>
          <a:noFill/>
        </p:spPr>
        <p:txBody>
          <a:bodyPr wrap="none" rtlCol="0">
            <a:spAutoFit/>
          </a:bodyPr>
          <a:lstStyle/>
          <a:p>
            <a:r>
              <a:rPr lang="en-US" dirty="0"/>
              <a:t>With Personalization</a:t>
            </a:r>
          </a:p>
        </p:txBody>
      </p:sp>
      <p:sp>
        <p:nvSpPr>
          <p:cNvPr id="40" name="TextBox 39">
            <a:extLst>
              <a:ext uri="{FF2B5EF4-FFF2-40B4-BE49-F238E27FC236}">
                <a16:creationId xmlns:a16="http://schemas.microsoft.com/office/drawing/2014/main" id="{D9F4253E-B8D7-5D64-C89A-2EC8E8068A28}"/>
              </a:ext>
            </a:extLst>
          </p:cNvPr>
          <p:cNvSpPr txBox="1"/>
          <p:nvPr/>
        </p:nvSpPr>
        <p:spPr>
          <a:xfrm>
            <a:off x="5363889" y="2407638"/>
            <a:ext cx="3363421" cy="369332"/>
          </a:xfrm>
          <a:prstGeom prst="rect">
            <a:avLst/>
          </a:prstGeom>
          <a:noFill/>
        </p:spPr>
        <p:txBody>
          <a:bodyPr wrap="none" rtlCol="0">
            <a:spAutoFit/>
          </a:bodyPr>
          <a:lstStyle/>
          <a:p>
            <a:r>
              <a:rPr lang="en-US" dirty="0"/>
              <a:t>Same subject in different settings.</a:t>
            </a:r>
          </a:p>
        </p:txBody>
      </p:sp>
      <p:sp>
        <p:nvSpPr>
          <p:cNvPr id="41" name="TextBox 40">
            <a:extLst>
              <a:ext uri="{FF2B5EF4-FFF2-40B4-BE49-F238E27FC236}">
                <a16:creationId xmlns:a16="http://schemas.microsoft.com/office/drawing/2014/main" id="{E68C68BD-9D90-6C2F-2AB6-B45B95243A21}"/>
              </a:ext>
            </a:extLst>
          </p:cNvPr>
          <p:cNvSpPr txBox="1"/>
          <p:nvPr/>
        </p:nvSpPr>
        <p:spPr>
          <a:xfrm>
            <a:off x="6278783" y="3678336"/>
            <a:ext cx="4549194" cy="2308324"/>
          </a:xfrm>
          <a:prstGeom prst="rect">
            <a:avLst/>
          </a:prstGeom>
          <a:noFill/>
        </p:spPr>
        <p:txBody>
          <a:bodyPr wrap="none" rtlCol="0">
            <a:spAutoFit/>
          </a:bodyPr>
          <a:lstStyle/>
          <a:p>
            <a:pPr algn="ctr"/>
            <a:r>
              <a:rPr lang="en-US" sz="3600" dirty="0"/>
              <a:t>Personalization:</a:t>
            </a:r>
          </a:p>
          <a:p>
            <a:pPr algn="ctr"/>
            <a:endParaRPr lang="en-US" sz="3600" dirty="0"/>
          </a:p>
          <a:p>
            <a:r>
              <a:rPr lang="en-US" sz="3600" dirty="0"/>
              <a:t>Generative Model</a:t>
            </a:r>
            <a:br>
              <a:rPr lang="en-US" sz="3600" b="1" dirty="0"/>
            </a:br>
            <a:r>
              <a:rPr lang="en-US" sz="3600" b="1" dirty="0"/>
              <a:t>+ Identity Preservation</a:t>
            </a:r>
          </a:p>
        </p:txBody>
      </p:sp>
      <p:cxnSp>
        <p:nvCxnSpPr>
          <p:cNvPr id="5" name="Straight Arrow Connector 4">
            <a:extLst>
              <a:ext uri="{FF2B5EF4-FFF2-40B4-BE49-F238E27FC236}">
                <a16:creationId xmlns:a16="http://schemas.microsoft.com/office/drawing/2014/main" id="{8CD7B9A6-45CA-D9AA-0A2A-0280EF9AECA0}"/>
              </a:ext>
            </a:extLst>
          </p:cNvPr>
          <p:cNvCxnSpPr>
            <a:cxnSpLocks/>
            <a:stCxn id="40" idx="1"/>
          </p:cNvCxnSpPr>
          <p:nvPr/>
        </p:nvCxnSpPr>
        <p:spPr>
          <a:xfrm rot="10800000" flipV="1">
            <a:off x="4525895" y="2592304"/>
            <a:ext cx="837994" cy="862260"/>
          </a:xfrm>
          <a:prstGeom prst="curvedConnector3">
            <a:avLst>
              <a:gd name="adj1" fmla="val 56419"/>
            </a:avLst>
          </a:prstGeom>
          <a:ln w="38100">
            <a:tailEnd type="triangle"/>
          </a:ln>
        </p:spPr>
        <p:style>
          <a:lnRef idx="1">
            <a:schemeClr val="dk1"/>
          </a:lnRef>
          <a:fillRef idx="0">
            <a:schemeClr val="dk1"/>
          </a:fillRef>
          <a:effectRef idx="0">
            <a:schemeClr val="dk1"/>
          </a:effectRef>
          <a:fontRef idx="minor">
            <a:schemeClr val="tx1"/>
          </a:fontRef>
        </p:style>
      </p:cxnSp>
      <p:cxnSp>
        <p:nvCxnSpPr>
          <p:cNvPr id="6" name="Straight Arrow Connector 5">
            <a:extLst>
              <a:ext uri="{FF2B5EF4-FFF2-40B4-BE49-F238E27FC236}">
                <a16:creationId xmlns:a16="http://schemas.microsoft.com/office/drawing/2014/main" id="{13325C0B-C00E-12AA-E0BC-8C0167AA601A}"/>
              </a:ext>
            </a:extLst>
          </p:cNvPr>
          <p:cNvCxnSpPr>
            <a:cxnSpLocks/>
            <a:stCxn id="40" idx="1"/>
          </p:cNvCxnSpPr>
          <p:nvPr/>
        </p:nvCxnSpPr>
        <p:spPr>
          <a:xfrm rot="10800000" flipV="1">
            <a:off x="4525895" y="2592303"/>
            <a:ext cx="837994" cy="2821165"/>
          </a:xfrm>
          <a:prstGeom prst="curvedConnector3">
            <a:avLst>
              <a:gd name="adj1" fmla="val 50000"/>
            </a:avLst>
          </a:prstGeom>
          <a:ln w="38100">
            <a:tailEnd type="triangle"/>
          </a:ln>
        </p:spPr>
        <p:style>
          <a:lnRef idx="1">
            <a:schemeClr val="dk1"/>
          </a:lnRef>
          <a:fillRef idx="0">
            <a:schemeClr val="dk1"/>
          </a:fillRef>
          <a:effectRef idx="0">
            <a:schemeClr val="dk1"/>
          </a:effectRef>
          <a:fontRef idx="minor">
            <a:schemeClr val="tx1"/>
          </a:fontRef>
        </p:style>
      </p:cxnSp>
      <p:sp>
        <p:nvSpPr>
          <p:cNvPr id="12" name="TextBox 11">
            <a:extLst>
              <a:ext uri="{FF2B5EF4-FFF2-40B4-BE49-F238E27FC236}">
                <a16:creationId xmlns:a16="http://schemas.microsoft.com/office/drawing/2014/main" id="{2C0D6FE3-79BF-33E5-A2D4-85701B68B85A}"/>
              </a:ext>
            </a:extLst>
          </p:cNvPr>
          <p:cNvSpPr txBox="1"/>
          <p:nvPr/>
        </p:nvSpPr>
        <p:spPr>
          <a:xfrm>
            <a:off x="557350" y="6310238"/>
            <a:ext cx="3925642" cy="400110"/>
          </a:xfrm>
          <a:prstGeom prst="rect">
            <a:avLst/>
          </a:prstGeom>
          <a:noFill/>
        </p:spPr>
        <p:txBody>
          <a:bodyPr wrap="square" rtlCol="0">
            <a:spAutoFit/>
          </a:bodyPr>
          <a:lstStyle/>
          <a:p>
            <a:r>
              <a:rPr lang="en-US" sz="1000" dirty="0" err="1"/>
              <a:t>ConsiStory</a:t>
            </a:r>
            <a:r>
              <a:rPr lang="en-US" sz="1000" dirty="0"/>
              <a:t>: Training-Free Consistent Text-to-Image Generation</a:t>
            </a:r>
            <a:br>
              <a:rPr lang="en-US" sz="1000" dirty="0"/>
            </a:br>
            <a:r>
              <a:rPr lang="en-US" sz="1000" dirty="0" err="1"/>
              <a:t>Tewel</a:t>
            </a:r>
            <a:r>
              <a:rPr lang="en-US" sz="1000" dirty="0"/>
              <a:t> et al., </a:t>
            </a:r>
            <a:r>
              <a:rPr lang="en-US" sz="1000" dirty="0" err="1"/>
              <a:t>ArXiv</a:t>
            </a:r>
            <a:r>
              <a:rPr lang="en-US" sz="1000" dirty="0"/>
              <a:t> Feb. 2024</a:t>
            </a:r>
          </a:p>
        </p:txBody>
      </p:sp>
      <p:pic>
        <p:nvPicPr>
          <p:cNvPr id="3" name="Picture 2">
            <a:extLst>
              <a:ext uri="{FF2B5EF4-FFF2-40B4-BE49-F238E27FC236}">
                <a16:creationId xmlns:a16="http://schemas.microsoft.com/office/drawing/2014/main" id="{3BB12AEF-4CE3-D05E-1695-6619D1995906}"/>
              </a:ext>
            </a:extLst>
          </p:cNvPr>
          <p:cNvPicPr>
            <a:picLocks noChangeAspect="1"/>
          </p:cNvPicPr>
          <p:nvPr/>
        </p:nvPicPr>
        <p:blipFill>
          <a:blip r:embed="rId2"/>
          <a:stretch>
            <a:fillRect/>
          </a:stretch>
        </p:blipFill>
        <p:spPr>
          <a:xfrm>
            <a:off x="634987" y="2517612"/>
            <a:ext cx="3788283" cy="1823740"/>
          </a:xfrm>
          <a:prstGeom prst="rect">
            <a:avLst/>
          </a:prstGeom>
        </p:spPr>
      </p:pic>
      <p:pic>
        <p:nvPicPr>
          <p:cNvPr id="4" name="Picture 3">
            <a:extLst>
              <a:ext uri="{FF2B5EF4-FFF2-40B4-BE49-F238E27FC236}">
                <a16:creationId xmlns:a16="http://schemas.microsoft.com/office/drawing/2014/main" id="{6E5FE60E-D2EC-4AAA-3CF4-13910158D664}"/>
              </a:ext>
            </a:extLst>
          </p:cNvPr>
          <p:cNvPicPr>
            <a:picLocks noChangeAspect="1"/>
          </p:cNvPicPr>
          <p:nvPr/>
        </p:nvPicPr>
        <p:blipFill>
          <a:blip r:embed="rId3"/>
          <a:stretch>
            <a:fillRect/>
          </a:stretch>
        </p:blipFill>
        <p:spPr>
          <a:xfrm>
            <a:off x="672241" y="4447506"/>
            <a:ext cx="3748424" cy="1823740"/>
          </a:xfrm>
          <a:prstGeom prst="rect">
            <a:avLst/>
          </a:prstGeom>
        </p:spPr>
      </p:pic>
    </p:spTree>
    <p:extLst>
      <p:ext uri="{BB962C8B-B14F-4D97-AF65-F5344CB8AC3E}">
        <p14:creationId xmlns:p14="http://schemas.microsoft.com/office/powerpoint/2010/main" val="27107789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8" name="Straight Arrow Connector 27">
            <a:extLst>
              <a:ext uri="{FF2B5EF4-FFF2-40B4-BE49-F238E27FC236}">
                <a16:creationId xmlns:a16="http://schemas.microsoft.com/office/drawing/2014/main" id="{63DCEA18-842F-A92E-A1F3-5FA7966F6378}"/>
              </a:ext>
            </a:extLst>
          </p:cNvPr>
          <p:cNvCxnSpPr>
            <a:cxnSpLocks/>
          </p:cNvCxnSpPr>
          <p:nvPr/>
        </p:nvCxnSpPr>
        <p:spPr>
          <a:xfrm flipV="1">
            <a:off x="4476620" y="4422450"/>
            <a:ext cx="2595507" cy="25582"/>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2" name="Title 1">
            <a:extLst>
              <a:ext uri="{FF2B5EF4-FFF2-40B4-BE49-F238E27FC236}">
                <a16:creationId xmlns:a16="http://schemas.microsoft.com/office/drawing/2014/main" id="{32F2E35A-102E-741C-7183-BE5BDB84DE56}"/>
              </a:ext>
            </a:extLst>
          </p:cNvPr>
          <p:cNvSpPr>
            <a:spLocks noGrp="1"/>
          </p:cNvSpPr>
          <p:nvPr>
            <p:ph type="title"/>
          </p:nvPr>
        </p:nvSpPr>
        <p:spPr/>
        <p:txBody>
          <a:bodyPr/>
          <a:lstStyle/>
          <a:p>
            <a:r>
              <a:rPr lang="en-US" dirty="0"/>
              <a:t>Identity Preservation</a:t>
            </a:r>
          </a:p>
        </p:txBody>
      </p:sp>
      <p:sp>
        <p:nvSpPr>
          <p:cNvPr id="16" name="Rectangle: Rounded Corners 15">
            <a:extLst>
              <a:ext uri="{FF2B5EF4-FFF2-40B4-BE49-F238E27FC236}">
                <a16:creationId xmlns:a16="http://schemas.microsoft.com/office/drawing/2014/main" id="{B0EE117D-6EF5-C989-A90F-D02B465FB9C2}"/>
              </a:ext>
            </a:extLst>
          </p:cNvPr>
          <p:cNvSpPr/>
          <p:nvPr/>
        </p:nvSpPr>
        <p:spPr>
          <a:xfrm>
            <a:off x="4826086" y="3943479"/>
            <a:ext cx="1817914" cy="957943"/>
          </a:xfrm>
          <a:prstGeom prst="roundRect">
            <a:avLst/>
          </a:prstGeom>
          <a:solidFill>
            <a:schemeClr val="accent4">
              <a:lumMod val="20000"/>
              <a:lumOff val="80000"/>
            </a:schemeClr>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A3E50C87-C72B-B7C2-7037-3E97A75A7F36}"/>
              </a:ext>
            </a:extLst>
          </p:cNvPr>
          <p:cNvSpPr txBox="1"/>
          <p:nvPr/>
        </p:nvSpPr>
        <p:spPr>
          <a:xfrm>
            <a:off x="5222723" y="4237784"/>
            <a:ext cx="1024639" cy="369332"/>
          </a:xfrm>
          <a:prstGeom prst="rect">
            <a:avLst/>
          </a:prstGeom>
          <a:noFill/>
        </p:spPr>
        <p:txBody>
          <a:bodyPr wrap="square" rtlCol="0">
            <a:spAutoFit/>
          </a:bodyPr>
          <a:lstStyle/>
          <a:p>
            <a:r>
              <a:rPr lang="en-US" dirty="0"/>
              <a:t>Denoiser</a:t>
            </a:r>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0E1D0231-330A-ED1F-FCE0-C8EA05CFF29B}"/>
                  </a:ext>
                </a:extLst>
              </p:cNvPr>
              <p:cNvSpPr txBox="1"/>
              <p:nvPr/>
            </p:nvSpPr>
            <p:spPr>
              <a:xfrm>
                <a:off x="4644475" y="4943451"/>
                <a:ext cx="1422556" cy="369332"/>
              </a:xfrm>
              <a:prstGeom prst="rect">
                <a:avLst/>
              </a:prstGeom>
              <a:noFill/>
            </p:spPr>
            <p:txBody>
              <a:bodyPr wrap="square" rtlCol="0">
                <a:spAutoFit/>
              </a:bodyPr>
              <a:lstStyle/>
              <a:p>
                <a:r>
                  <a:rPr lang="en-US" b="1" dirty="0"/>
                  <a:t>2) Weights </a:t>
                </a:r>
                <a14:m>
                  <m:oMath xmlns:m="http://schemas.openxmlformats.org/officeDocument/2006/math">
                    <m:r>
                      <a:rPr lang="en-US" b="1" i="1" smtClean="0">
                        <a:latin typeface="Cambria Math" panose="02040503050406030204" pitchFamily="18" charset="0"/>
                        <a:ea typeface="Cambria Math" panose="02040503050406030204" pitchFamily="18" charset="0"/>
                      </a:rPr>
                      <m:t>𝜽</m:t>
                    </m:r>
                  </m:oMath>
                </a14:m>
                <a:endParaRPr lang="en-US" b="1" dirty="0"/>
              </a:p>
            </p:txBody>
          </p:sp>
        </mc:Choice>
        <mc:Fallback xmlns="">
          <p:sp>
            <p:nvSpPr>
              <p:cNvPr id="17" name="TextBox 16">
                <a:extLst>
                  <a:ext uri="{FF2B5EF4-FFF2-40B4-BE49-F238E27FC236}">
                    <a16:creationId xmlns:a16="http://schemas.microsoft.com/office/drawing/2014/main" id="{0E1D0231-330A-ED1F-FCE0-C8EA05CFF29B}"/>
                  </a:ext>
                </a:extLst>
              </p:cNvPr>
              <p:cNvSpPr txBox="1">
                <a:spLocks noRot="1" noChangeAspect="1" noMove="1" noResize="1" noEditPoints="1" noAdjustHandles="1" noChangeArrowheads="1" noChangeShapeType="1" noTextEdit="1"/>
              </p:cNvSpPr>
              <p:nvPr/>
            </p:nvSpPr>
            <p:spPr>
              <a:xfrm>
                <a:off x="4644475" y="4943451"/>
                <a:ext cx="1422556" cy="369332"/>
              </a:xfrm>
              <a:prstGeom prst="rect">
                <a:avLst/>
              </a:prstGeom>
              <a:blipFill>
                <a:blip r:embed="rId2"/>
                <a:stretch>
                  <a:fillRect l="-3863" t="-9836" b="-245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FB50AF36-EF08-E863-7648-DD202872BD8D}"/>
                  </a:ext>
                </a:extLst>
              </p:cNvPr>
              <p:cNvSpPr txBox="1"/>
              <p:nvPr/>
            </p:nvSpPr>
            <p:spPr>
              <a:xfrm>
                <a:off x="4644475" y="3297148"/>
                <a:ext cx="3837674" cy="369332"/>
              </a:xfrm>
              <a:prstGeom prst="rect">
                <a:avLst/>
              </a:prstGeom>
              <a:noFill/>
            </p:spPr>
            <p:txBody>
              <a:bodyPr wrap="square" rtlCol="0">
                <a:spAutoFit/>
              </a:bodyPr>
              <a:lstStyle/>
              <a:p>
                <a:r>
                  <a:rPr lang="en-US" b="1" dirty="0"/>
                  <a:t>1) Condition (Text) Embeddings </a:t>
                </a:r>
                <a14:m>
                  <m:oMath xmlns:m="http://schemas.openxmlformats.org/officeDocument/2006/math">
                    <m:r>
                      <a:rPr lang="en-US" b="1" i="1" smtClean="0">
                        <a:latin typeface="Cambria Math" panose="02040503050406030204" pitchFamily="18" charset="0"/>
                      </a:rPr>
                      <m:t>𝒚</m:t>
                    </m:r>
                  </m:oMath>
                </a14:m>
                <a:endParaRPr lang="en-US" b="1" dirty="0"/>
              </a:p>
            </p:txBody>
          </p:sp>
        </mc:Choice>
        <mc:Fallback xmlns="">
          <p:sp>
            <p:nvSpPr>
              <p:cNvPr id="19" name="TextBox 18">
                <a:extLst>
                  <a:ext uri="{FF2B5EF4-FFF2-40B4-BE49-F238E27FC236}">
                    <a16:creationId xmlns:a16="http://schemas.microsoft.com/office/drawing/2014/main" id="{FB50AF36-EF08-E863-7648-DD202872BD8D}"/>
                  </a:ext>
                </a:extLst>
              </p:cNvPr>
              <p:cNvSpPr txBox="1">
                <a:spLocks noRot="1" noChangeAspect="1" noMove="1" noResize="1" noEditPoints="1" noAdjustHandles="1" noChangeArrowheads="1" noChangeShapeType="1" noTextEdit="1"/>
              </p:cNvSpPr>
              <p:nvPr/>
            </p:nvSpPr>
            <p:spPr>
              <a:xfrm>
                <a:off x="4644475" y="3297148"/>
                <a:ext cx="3837674" cy="369332"/>
              </a:xfrm>
              <a:prstGeom prst="rect">
                <a:avLst/>
              </a:prstGeom>
              <a:blipFill>
                <a:blip r:embed="rId3"/>
                <a:stretch>
                  <a:fillRect l="-1431" t="-10000" b="-26667"/>
                </a:stretch>
              </a:blipFill>
            </p:spPr>
            <p:txBody>
              <a:bodyPr/>
              <a:lstStyle/>
              <a:p>
                <a:r>
                  <a:rPr lang="en-US">
                    <a:noFill/>
                  </a:rPr>
                  <a:t> </a:t>
                </a:r>
              </a:p>
            </p:txBody>
          </p:sp>
        </mc:Fallback>
      </mc:AlternateContent>
      <p:sp>
        <p:nvSpPr>
          <p:cNvPr id="20" name="TextBox 19">
            <a:extLst>
              <a:ext uri="{FF2B5EF4-FFF2-40B4-BE49-F238E27FC236}">
                <a16:creationId xmlns:a16="http://schemas.microsoft.com/office/drawing/2014/main" id="{35BC5FA3-874F-D5F8-73F6-8BDB00BDAB31}"/>
              </a:ext>
            </a:extLst>
          </p:cNvPr>
          <p:cNvSpPr txBox="1"/>
          <p:nvPr/>
        </p:nvSpPr>
        <p:spPr>
          <a:xfrm>
            <a:off x="838200" y="1626196"/>
            <a:ext cx="10685106" cy="830997"/>
          </a:xfrm>
          <a:prstGeom prst="rect">
            <a:avLst/>
          </a:prstGeom>
          <a:noFill/>
        </p:spPr>
        <p:txBody>
          <a:bodyPr wrap="square" rtlCol="0">
            <a:spAutoFit/>
          </a:bodyPr>
          <a:lstStyle/>
          <a:p>
            <a:r>
              <a:rPr lang="en-US" sz="2400" b="1" dirty="0"/>
              <a:t>How can we represent the identity of a subject?</a:t>
            </a:r>
          </a:p>
          <a:p>
            <a:r>
              <a:rPr lang="en-US" sz="2400" dirty="0"/>
              <a:t>These are the most popular approaches:</a:t>
            </a:r>
          </a:p>
        </p:txBody>
      </p:sp>
      <p:cxnSp>
        <p:nvCxnSpPr>
          <p:cNvPr id="25" name="Straight Arrow Connector 24">
            <a:extLst>
              <a:ext uri="{FF2B5EF4-FFF2-40B4-BE49-F238E27FC236}">
                <a16:creationId xmlns:a16="http://schemas.microsoft.com/office/drawing/2014/main" id="{47D94BBE-E1D7-A467-9F5F-BD973F58F0A8}"/>
              </a:ext>
            </a:extLst>
          </p:cNvPr>
          <p:cNvCxnSpPr>
            <a:cxnSpLocks/>
            <a:endCxn id="16" idx="0"/>
          </p:cNvCxnSpPr>
          <p:nvPr/>
        </p:nvCxnSpPr>
        <p:spPr>
          <a:xfrm>
            <a:off x="5735041" y="3654310"/>
            <a:ext cx="2" cy="289169"/>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CFAA11F4-0AFA-8234-D100-F69FF0ECE27D}"/>
                  </a:ext>
                </a:extLst>
              </p:cNvPr>
              <p:cNvSpPr txBox="1"/>
              <p:nvPr/>
            </p:nvSpPr>
            <p:spPr>
              <a:xfrm>
                <a:off x="4644475" y="5241598"/>
                <a:ext cx="2775228" cy="646331"/>
              </a:xfrm>
              <a:prstGeom prst="rect">
                <a:avLst/>
              </a:prstGeom>
              <a:noFill/>
            </p:spPr>
            <p:txBody>
              <a:bodyPr wrap="square" rtlCol="0">
                <a:spAutoFit/>
              </a:bodyPr>
              <a:lstStyle/>
              <a:p>
                <a:r>
                  <a:rPr lang="en-US" b="1" dirty="0"/>
                  <a:t>3) Intermediate Features </a:t>
                </a:r>
                <a14:m>
                  <m:oMath xmlns:m="http://schemas.openxmlformats.org/officeDocument/2006/math">
                    <m:r>
                      <a:rPr lang="en-US" b="1" i="1" smtClean="0">
                        <a:latin typeface="Cambria Math" panose="02040503050406030204" pitchFamily="18" charset="0"/>
                      </a:rPr>
                      <m:t>𝒇</m:t>
                    </m:r>
                  </m:oMath>
                </a14:m>
                <a:r>
                  <a:rPr lang="en-US" b="1" dirty="0"/>
                  <a:t> or attention maps </a:t>
                </a:r>
                <a14:m>
                  <m:oMath xmlns:m="http://schemas.openxmlformats.org/officeDocument/2006/math">
                    <m:r>
                      <a:rPr lang="en-US" b="1" i="1" dirty="0">
                        <a:latin typeface="Cambria Math" panose="02040503050406030204" pitchFamily="18" charset="0"/>
                      </a:rPr>
                      <m:t>𝑨</m:t>
                    </m:r>
                  </m:oMath>
                </a14:m>
                <a:endParaRPr lang="en-US" b="1" dirty="0"/>
              </a:p>
            </p:txBody>
          </p:sp>
        </mc:Choice>
        <mc:Fallback>
          <p:sp>
            <p:nvSpPr>
              <p:cNvPr id="3" name="TextBox 2">
                <a:extLst>
                  <a:ext uri="{FF2B5EF4-FFF2-40B4-BE49-F238E27FC236}">
                    <a16:creationId xmlns:a16="http://schemas.microsoft.com/office/drawing/2014/main" id="{CFAA11F4-0AFA-8234-D100-F69FF0ECE27D}"/>
                  </a:ext>
                </a:extLst>
              </p:cNvPr>
              <p:cNvSpPr txBox="1">
                <a:spLocks noRot="1" noChangeAspect="1" noMove="1" noResize="1" noEditPoints="1" noAdjustHandles="1" noChangeArrowheads="1" noChangeShapeType="1" noTextEdit="1"/>
              </p:cNvSpPr>
              <p:nvPr/>
            </p:nvSpPr>
            <p:spPr>
              <a:xfrm>
                <a:off x="4644475" y="5241598"/>
                <a:ext cx="2775228" cy="646331"/>
              </a:xfrm>
              <a:prstGeom prst="rect">
                <a:avLst/>
              </a:prstGeom>
              <a:blipFill>
                <a:blip r:embed="rId4"/>
                <a:stretch>
                  <a:fillRect l="-1978" t="-5660" b="-14151"/>
                </a:stretch>
              </a:blipFill>
            </p:spPr>
            <p:txBody>
              <a:bodyPr/>
              <a:lstStyle/>
              <a:p>
                <a:r>
                  <a:rPr lang="en-US">
                    <a:noFill/>
                  </a:rPr>
                  <a:t> </a:t>
                </a:r>
              </a:p>
            </p:txBody>
          </p:sp>
        </mc:Fallback>
      </mc:AlternateContent>
      <p:pic>
        <p:nvPicPr>
          <p:cNvPr id="4" name="Picture 12">
            <a:extLst>
              <a:ext uri="{FF2B5EF4-FFF2-40B4-BE49-F238E27FC236}">
                <a16:creationId xmlns:a16="http://schemas.microsoft.com/office/drawing/2014/main" id="{7393D3C0-8BAE-D388-DC94-35A5F08F8F1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08508" y="3720935"/>
            <a:ext cx="1421904" cy="142861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A close up of a dog&#10;&#10;Description automatically generated">
            <a:extLst>
              <a:ext uri="{FF2B5EF4-FFF2-40B4-BE49-F238E27FC236}">
                <a16:creationId xmlns:a16="http://schemas.microsoft.com/office/drawing/2014/main" id="{44A86A2A-9F76-6F82-756A-37F891C08B94}"/>
              </a:ext>
            </a:extLst>
          </p:cNvPr>
          <p:cNvPicPr>
            <a:picLocks noChangeAspect="1"/>
          </p:cNvPicPr>
          <p:nvPr/>
        </p:nvPicPr>
        <p:blipFill>
          <a:blip r:embed="rId6"/>
          <a:stretch>
            <a:fillRect/>
          </a:stretch>
        </p:blipFill>
        <p:spPr>
          <a:xfrm>
            <a:off x="7087571" y="3675876"/>
            <a:ext cx="1422556" cy="1429266"/>
          </a:xfrm>
          <a:prstGeom prst="rect">
            <a:avLst/>
          </a:prstGeom>
        </p:spPr>
      </p:pic>
    </p:spTree>
    <p:extLst>
      <p:ext uri="{BB962C8B-B14F-4D97-AF65-F5344CB8AC3E}">
        <p14:creationId xmlns:p14="http://schemas.microsoft.com/office/powerpoint/2010/main" val="11787157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3BDB36-4697-9CD7-A9CA-EC5D03EC7DAA}"/>
              </a:ext>
            </a:extLst>
          </p:cNvPr>
          <p:cNvSpPr>
            <a:spLocks noGrp="1"/>
          </p:cNvSpPr>
          <p:nvPr>
            <p:ph type="title"/>
          </p:nvPr>
        </p:nvSpPr>
        <p:spPr/>
        <p:txBody>
          <a:bodyPr>
            <a:normAutofit/>
          </a:bodyPr>
          <a:lstStyle/>
          <a:p>
            <a:r>
              <a:rPr lang="en-US" sz="3600" dirty="0"/>
              <a:t>ID Preservation by Fine-Tuning Denoiser Weights</a:t>
            </a:r>
          </a:p>
        </p:txBody>
      </p:sp>
      <p:sp>
        <p:nvSpPr>
          <p:cNvPr id="6" name="TextBox 5">
            <a:extLst>
              <a:ext uri="{FF2B5EF4-FFF2-40B4-BE49-F238E27FC236}">
                <a16:creationId xmlns:a16="http://schemas.microsoft.com/office/drawing/2014/main" id="{CEA0103D-3E4E-7F7E-A08E-5B0E7272CA1D}"/>
              </a:ext>
            </a:extLst>
          </p:cNvPr>
          <p:cNvSpPr txBox="1"/>
          <p:nvPr/>
        </p:nvSpPr>
        <p:spPr>
          <a:xfrm>
            <a:off x="636945" y="6322649"/>
            <a:ext cx="5328426" cy="400110"/>
          </a:xfrm>
          <a:prstGeom prst="rect">
            <a:avLst/>
          </a:prstGeom>
          <a:noFill/>
        </p:spPr>
        <p:txBody>
          <a:bodyPr wrap="square" rtlCol="0">
            <a:spAutoFit/>
          </a:bodyPr>
          <a:lstStyle/>
          <a:p>
            <a:r>
              <a:rPr lang="en-US" sz="1000" dirty="0" err="1"/>
              <a:t>DreamBooth</a:t>
            </a:r>
            <a:r>
              <a:rPr lang="en-US" sz="1000" dirty="0"/>
              <a:t>: Fine Tuning Text-to-Image Diffusion Models for Subject-Driven Generation,</a:t>
            </a:r>
            <a:br>
              <a:rPr lang="en-US" sz="1000" dirty="0"/>
            </a:br>
            <a:r>
              <a:rPr lang="en-US" sz="1000" dirty="0"/>
              <a:t>Ruiz et al., CVPR 2023</a:t>
            </a:r>
          </a:p>
        </p:txBody>
      </p:sp>
      <p:cxnSp>
        <p:nvCxnSpPr>
          <p:cNvPr id="3" name="Straight Arrow Connector 2">
            <a:extLst>
              <a:ext uri="{FF2B5EF4-FFF2-40B4-BE49-F238E27FC236}">
                <a16:creationId xmlns:a16="http://schemas.microsoft.com/office/drawing/2014/main" id="{3B9A99F0-A446-E41B-0E72-6FF3A10C9CC5}"/>
              </a:ext>
            </a:extLst>
          </p:cNvPr>
          <p:cNvCxnSpPr>
            <a:cxnSpLocks/>
          </p:cNvCxnSpPr>
          <p:nvPr/>
        </p:nvCxnSpPr>
        <p:spPr>
          <a:xfrm>
            <a:off x="1823757" y="3151199"/>
            <a:ext cx="2573680"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4" name="Rectangle: Rounded Corners 3">
            <a:extLst>
              <a:ext uri="{FF2B5EF4-FFF2-40B4-BE49-F238E27FC236}">
                <a16:creationId xmlns:a16="http://schemas.microsoft.com/office/drawing/2014/main" id="{33A5BB65-38B8-A80E-ED78-EB602473EFE0}"/>
              </a:ext>
            </a:extLst>
          </p:cNvPr>
          <p:cNvSpPr/>
          <p:nvPr/>
        </p:nvSpPr>
        <p:spPr>
          <a:xfrm>
            <a:off x="2151396" y="2672228"/>
            <a:ext cx="1817914" cy="957943"/>
          </a:xfrm>
          <a:prstGeom prst="roundRect">
            <a:avLst/>
          </a:prstGeom>
          <a:solidFill>
            <a:schemeClr val="accent4">
              <a:lumMod val="20000"/>
              <a:lumOff val="80000"/>
            </a:schemeClr>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2FAC50A4-1E15-7887-3B68-1490924E0FA1}"/>
              </a:ext>
            </a:extLst>
          </p:cNvPr>
          <p:cNvSpPr txBox="1"/>
          <p:nvPr/>
        </p:nvSpPr>
        <p:spPr>
          <a:xfrm>
            <a:off x="2548033" y="2966533"/>
            <a:ext cx="1024639" cy="369332"/>
          </a:xfrm>
          <a:prstGeom prst="rect">
            <a:avLst/>
          </a:prstGeom>
          <a:noFill/>
        </p:spPr>
        <p:txBody>
          <a:bodyPr wrap="square" rtlCol="0">
            <a:spAutoFit/>
          </a:bodyPr>
          <a:lstStyle/>
          <a:p>
            <a:r>
              <a:rPr lang="en-US" dirty="0"/>
              <a:t>Denoiser</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D9C1D9AF-C1DB-0D20-372E-B376245997B0}"/>
                  </a:ext>
                </a:extLst>
              </p:cNvPr>
              <p:cNvSpPr txBox="1"/>
              <p:nvPr/>
            </p:nvSpPr>
            <p:spPr>
              <a:xfrm>
                <a:off x="2349073" y="3860893"/>
                <a:ext cx="1422556" cy="369332"/>
              </a:xfrm>
              <a:prstGeom prst="rect">
                <a:avLst/>
              </a:prstGeom>
              <a:noFill/>
            </p:spPr>
            <p:txBody>
              <a:bodyPr wrap="square" rtlCol="0">
                <a:spAutoFit/>
              </a:bodyPr>
              <a:lstStyle/>
              <a:p>
                <a:pPr algn="ctr"/>
                <a:r>
                  <a:rPr lang="en-US" b="1" dirty="0">
                    <a:solidFill>
                      <a:srgbClr val="FF0000"/>
                    </a:solidFill>
                  </a:rPr>
                  <a:t>Weights </a:t>
                </a:r>
                <a14:m>
                  <m:oMath xmlns:m="http://schemas.openxmlformats.org/officeDocument/2006/math">
                    <m:r>
                      <a:rPr lang="en-US" b="1" i="1" smtClean="0">
                        <a:solidFill>
                          <a:srgbClr val="FF0000"/>
                        </a:solidFill>
                        <a:latin typeface="Cambria Math" panose="02040503050406030204" pitchFamily="18" charset="0"/>
                        <a:ea typeface="Cambria Math" panose="02040503050406030204" pitchFamily="18" charset="0"/>
                      </a:rPr>
                      <m:t>𝜽</m:t>
                    </m:r>
                  </m:oMath>
                </a14:m>
                <a:endParaRPr lang="en-US" b="1" dirty="0">
                  <a:solidFill>
                    <a:srgbClr val="FF0000"/>
                  </a:solidFill>
                </a:endParaRPr>
              </a:p>
            </p:txBody>
          </p:sp>
        </mc:Choice>
        <mc:Fallback xmlns="">
          <p:sp>
            <p:nvSpPr>
              <p:cNvPr id="8" name="TextBox 7">
                <a:extLst>
                  <a:ext uri="{FF2B5EF4-FFF2-40B4-BE49-F238E27FC236}">
                    <a16:creationId xmlns:a16="http://schemas.microsoft.com/office/drawing/2014/main" id="{D9C1D9AF-C1DB-0D20-372E-B376245997B0}"/>
                  </a:ext>
                </a:extLst>
              </p:cNvPr>
              <p:cNvSpPr txBox="1">
                <a:spLocks noRot="1" noChangeAspect="1" noMove="1" noResize="1" noEditPoints="1" noAdjustHandles="1" noChangeArrowheads="1" noChangeShapeType="1" noTextEdit="1"/>
              </p:cNvSpPr>
              <p:nvPr/>
            </p:nvSpPr>
            <p:spPr>
              <a:xfrm>
                <a:off x="2349073" y="3860893"/>
                <a:ext cx="1422556" cy="369332"/>
              </a:xfrm>
              <a:prstGeom prst="rect">
                <a:avLst/>
              </a:prstGeom>
              <a:blipFill>
                <a:blip r:embed="rId3"/>
                <a:stretch>
                  <a:fillRect t="-8197" b="-24590"/>
                </a:stretch>
              </a:blipFill>
            </p:spPr>
            <p:txBody>
              <a:bodyPr/>
              <a:lstStyle/>
              <a:p>
                <a:r>
                  <a:rPr lang="en-US">
                    <a:noFill/>
                  </a:rPr>
                  <a:t> </a:t>
                </a:r>
              </a:p>
            </p:txBody>
          </p:sp>
        </mc:Fallback>
      </mc:AlternateContent>
      <p:cxnSp>
        <p:nvCxnSpPr>
          <p:cNvPr id="11" name="Straight Arrow Connector 10">
            <a:extLst>
              <a:ext uri="{FF2B5EF4-FFF2-40B4-BE49-F238E27FC236}">
                <a16:creationId xmlns:a16="http://schemas.microsoft.com/office/drawing/2014/main" id="{F0D646CD-341F-8767-748A-E12080D810D3}"/>
              </a:ext>
            </a:extLst>
          </p:cNvPr>
          <p:cNvCxnSpPr>
            <a:cxnSpLocks/>
            <a:endCxn id="4" idx="0"/>
          </p:cNvCxnSpPr>
          <p:nvPr/>
        </p:nvCxnSpPr>
        <p:spPr>
          <a:xfrm>
            <a:off x="3060351" y="2383059"/>
            <a:ext cx="2" cy="289169"/>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16" name="TextBox 15">
            <a:extLst>
              <a:ext uri="{FF2B5EF4-FFF2-40B4-BE49-F238E27FC236}">
                <a16:creationId xmlns:a16="http://schemas.microsoft.com/office/drawing/2014/main" id="{40F4AB6C-4D0A-8485-F616-DD1F614992BA}"/>
              </a:ext>
            </a:extLst>
          </p:cNvPr>
          <p:cNvSpPr txBox="1"/>
          <p:nvPr/>
        </p:nvSpPr>
        <p:spPr>
          <a:xfrm>
            <a:off x="2454979" y="2002203"/>
            <a:ext cx="1231043" cy="369332"/>
          </a:xfrm>
          <a:prstGeom prst="rect">
            <a:avLst/>
          </a:prstGeom>
          <a:noFill/>
        </p:spPr>
        <p:txBody>
          <a:bodyPr wrap="none" rtlCol="0">
            <a:spAutoFit/>
          </a:bodyPr>
          <a:lstStyle/>
          <a:p>
            <a:pPr algn="ctr"/>
            <a:r>
              <a:rPr lang="en-US" i="1" dirty="0"/>
              <a:t>“A [V] dog”</a:t>
            </a:r>
          </a:p>
        </p:txBody>
      </p:sp>
      <p:sp>
        <p:nvSpPr>
          <p:cNvPr id="22" name="TextBox 21">
            <a:extLst>
              <a:ext uri="{FF2B5EF4-FFF2-40B4-BE49-F238E27FC236}">
                <a16:creationId xmlns:a16="http://schemas.microsoft.com/office/drawing/2014/main" id="{5519ECDD-FC6E-9AF2-ECBB-CED8D42071ED}"/>
              </a:ext>
            </a:extLst>
          </p:cNvPr>
          <p:cNvSpPr txBox="1"/>
          <p:nvPr/>
        </p:nvSpPr>
        <p:spPr>
          <a:xfrm>
            <a:off x="4674206" y="1429315"/>
            <a:ext cx="2835811" cy="923330"/>
          </a:xfrm>
          <a:prstGeom prst="rect">
            <a:avLst/>
          </a:prstGeom>
          <a:noFill/>
        </p:spPr>
        <p:txBody>
          <a:bodyPr wrap="square">
            <a:spAutoFit/>
          </a:bodyPr>
          <a:lstStyle/>
          <a:p>
            <a:pPr algn="ctr"/>
            <a:r>
              <a:rPr lang="en-US" dirty="0"/>
              <a:t>[V] is chosen to be a string that is encoded into rare token(s) by the tokenizer.</a:t>
            </a:r>
          </a:p>
        </p:txBody>
      </p:sp>
      <p:pic>
        <p:nvPicPr>
          <p:cNvPr id="27" name="Picture 26" descr="A close up of a dog&#10;&#10;Description automatically generated">
            <a:extLst>
              <a:ext uri="{FF2B5EF4-FFF2-40B4-BE49-F238E27FC236}">
                <a16:creationId xmlns:a16="http://schemas.microsoft.com/office/drawing/2014/main" id="{2130ACD3-607A-8BA9-2635-E46CB7C8FFDB}"/>
              </a:ext>
            </a:extLst>
          </p:cNvPr>
          <p:cNvPicPr>
            <a:picLocks noChangeAspect="1"/>
          </p:cNvPicPr>
          <p:nvPr/>
        </p:nvPicPr>
        <p:blipFill>
          <a:blip r:embed="rId4"/>
          <a:stretch>
            <a:fillRect/>
          </a:stretch>
        </p:blipFill>
        <p:spPr>
          <a:xfrm>
            <a:off x="4445992" y="2428323"/>
            <a:ext cx="1422556" cy="1429266"/>
          </a:xfrm>
          <a:prstGeom prst="rect">
            <a:avLst/>
          </a:prstGeom>
        </p:spPr>
      </p:pic>
      <p:cxnSp>
        <p:nvCxnSpPr>
          <p:cNvPr id="41" name="Straight Arrow Connector 40">
            <a:extLst>
              <a:ext uri="{FF2B5EF4-FFF2-40B4-BE49-F238E27FC236}">
                <a16:creationId xmlns:a16="http://schemas.microsoft.com/office/drawing/2014/main" id="{6D4872DD-FDF6-D0F5-C358-DC2317584CDC}"/>
              </a:ext>
            </a:extLst>
          </p:cNvPr>
          <p:cNvCxnSpPr>
            <a:cxnSpLocks/>
          </p:cNvCxnSpPr>
          <p:nvPr/>
        </p:nvCxnSpPr>
        <p:spPr>
          <a:xfrm flipH="1">
            <a:off x="3991478" y="3357007"/>
            <a:ext cx="374957" cy="0"/>
          </a:xfrm>
          <a:prstGeom prst="straightConnector1">
            <a:avLst/>
          </a:prstGeom>
          <a:ln w="38100">
            <a:solidFill>
              <a:srgbClr val="FF0000"/>
            </a:solidFill>
            <a:prstDash val="sysDot"/>
            <a:tailEnd type="triangle"/>
          </a:ln>
        </p:spPr>
        <p:style>
          <a:lnRef idx="1">
            <a:schemeClr val="dk1"/>
          </a:lnRef>
          <a:fillRef idx="0">
            <a:schemeClr val="dk1"/>
          </a:fillRef>
          <a:effectRef idx="0">
            <a:schemeClr val="dk1"/>
          </a:effectRef>
          <a:fontRef idx="minor">
            <a:schemeClr val="tx1"/>
          </a:fontRef>
        </p:style>
      </p:cxnSp>
      <p:cxnSp>
        <p:nvCxnSpPr>
          <p:cNvPr id="44" name="Straight Arrow Connector 43">
            <a:extLst>
              <a:ext uri="{FF2B5EF4-FFF2-40B4-BE49-F238E27FC236}">
                <a16:creationId xmlns:a16="http://schemas.microsoft.com/office/drawing/2014/main" id="{9261DADB-D6CD-50B7-9757-EABC5F8FDE28}"/>
              </a:ext>
            </a:extLst>
          </p:cNvPr>
          <p:cNvCxnSpPr>
            <a:cxnSpLocks/>
            <a:stCxn id="4" idx="2"/>
          </p:cNvCxnSpPr>
          <p:nvPr/>
        </p:nvCxnSpPr>
        <p:spPr>
          <a:xfrm>
            <a:off x="3060353" y="3630171"/>
            <a:ext cx="0" cy="260978"/>
          </a:xfrm>
          <a:prstGeom prst="straightConnector1">
            <a:avLst/>
          </a:prstGeom>
          <a:ln w="38100">
            <a:solidFill>
              <a:srgbClr val="FF0000"/>
            </a:solidFill>
            <a:prstDash val="sysDot"/>
            <a:tailEnd type="triangle"/>
          </a:ln>
        </p:spPr>
        <p:style>
          <a:lnRef idx="1">
            <a:schemeClr val="dk1"/>
          </a:lnRef>
          <a:fillRef idx="0">
            <a:schemeClr val="dk1"/>
          </a:fillRef>
          <a:effectRef idx="0">
            <a:schemeClr val="dk1"/>
          </a:effectRef>
          <a:fontRef idx="minor">
            <a:schemeClr val="tx1"/>
          </a:fontRef>
        </p:style>
      </p:cxnSp>
      <p:cxnSp>
        <p:nvCxnSpPr>
          <p:cNvPr id="50" name="Straight Arrow Connector 49">
            <a:extLst>
              <a:ext uri="{FF2B5EF4-FFF2-40B4-BE49-F238E27FC236}">
                <a16:creationId xmlns:a16="http://schemas.microsoft.com/office/drawing/2014/main" id="{65916BB7-0BF6-326E-0296-4313C4362390}"/>
              </a:ext>
            </a:extLst>
          </p:cNvPr>
          <p:cNvCxnSpPr>
            <a:cxnSpLocks/>
          </p:cNvCxnSpPr>
          <p:nvPr/>
        </p:nvCxnSpPr>
        <p:spPr>
          <a:xfrm flipV="1">
            <a:off x="5200500" y="3865831"/>
            <a:ext cx="0" cy="397844"/>
          </a:xfrm>
          <a:prstGeom prst="straightConnector1">
            <a:avLst/>
          </a:prstGeom>
          <a:ln w="38100">
            <a:solidFill>
              <a:srgbClr val="FF0000"/>
            </a:solidFill>
            <a:prstDash val="solid"/>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54" name="TextBox 53">
            <a:extLst>
              <a:ext uri="{FF2B5EF4-FFF2-40B4-BE49-F238E27FC236}">
                <a16:creationId xmlns:a16="http://schemas.microsoft.com/office/drawing/2014/main" id="{D557733A-9593-CCCA-C81C-37AA6D6B5719}"/>
              </a:ext>
            </a:extLst>
          </p:cNvPr>
          <p:cNvSpPr txBox="1"/>
          <p:nvPr/>
        </p:nvSpPr>
        <p:spPr>
          <a:xfrm>
            <a:off x="5157270" y="3876595"/>
            <a:ext cx="934842" cy="369332"/>
          </a:xfrm>
          <a:prstGeom prst="rect">
            <a:avLst/>
          </a:prstGeom>
          <a:noFill/>
        </p:spPr>
        <p:txBody>
          <a:bodyPr wrap="square">
            <a:spAutoFit/>
          </a:bodyPr>
          <a:lstStyle/>
          <a:p>
            <a:pPr algn="ctr"/>
            <a:r>
              <a:rPr lang="en-US" dirty="0">
                <a:solidFill>
                  <a:srgbClr val="FF0000"/>
                </a:solidFill>
              </a:rPr>
              <a:t>Loss</a:t>
            </a:r>
          </a:p>
        </p:txBody>
      </p:sp>
      <p:cxnSp>
        <p:nvCxnSpPr>
          <p:cNvPr id="55" name="Straight Arrow Connector 54">
            <a:extLst>
              <a:ext uri="{FF2B5EF4-FFF2-40B4-BE49-F238E27FC236}">
                <a16:creationId xmlns:a16="http://schemas.microsoft.com/office/drawing/2014/main" id="{D62C1940-BDEC-BB5F-6222-93125CAD8111}"/>
              </a:ext>
            </a:extLst>
          </p:cNvPr>
          <p:cNvCxnSpPr>
            <a:cxnSpLocks/>
          </p:cNvCxnSpPr>
          <p:nvPr/>
        </p:nvCxnSpPr>
        <p:spPr>
          <a:xfrm>
            <a:off x="7916398" y="3151199"/>
            <a:ext cx="2573680"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56" name="Rectangle: Rounded Corners 55">
            <a:extLst>
              <a:ext uri="{FF2B5EF4-FFF2-40B4-BE49-F238E27FC236}">
                <a16:creationId xmlns:a16="http://schemas.microsoft.com/office/drawing/2014/main" id="{868B3631-2367-6A8E-3811-2D7A266B1A50}"/>
              </a:ext>
            </a:extLst>
          </p:cNvPr>
          <p:cNvSpPr/>
          <p:nvPr/>
        </p:nvSpPr>
        <p:spPr>
          <a:xfrm>
            <a:off x="8244037" y="2672228"/>
            <a:ext cx="1817914" cy="957943"/>
          </a:xfrm>
          <a:prstGeom prst="roundRect">
            <a:avLst/>
          </a:prstGeom>
          <a:solidFill>
            <a:schemeClr val="accent4">
              <a:lumMod val="20000"/>
              <a:lumOff val="80000"/>
            </a:schemeClr>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TextBox 56">
            <a:extLst>
              <a:ext uri="{FF2B5EF4-FFF2-40B4-BE49-F238E27FC236}">
                <a16:creationId xmlns:a16="http://schemas.microsoft.com/office/drawing/2014/main" id="{EA45A354-80DB-BCB0-9546-2624A63C0F11}"/>
              </a:ext>
            </a:extLst>
          </p:cNvPr>
          <p:cNvSpPr txBox="1"/>
          <p:nvPr/>
        </p:nvSpPr>
        <p:spPr>
          <a:xfrm>
            <a:off x="8640674" y="2966533"/>
            <a:ext cx="1024639" cy="369332"/>
          </a:xfrm>
          <a:prstGeom prst="rect">
            <a:avLst/>
          </a:prstGeom>
          <a:noFill/>
        </p:spPr>
        <p:txBody>
          <a:bodyPr wrap="square" rtlCol="0">
            <a:spAutoFit/>
          </a:bodyPr>
          <a:lstStyle/>
          <a:p>
            <a:r>
              <a:rPr lang="en-US" dirty="0"/>
              <a:t>Denoiser</a:t>
            </a:r>
          </a:p>
        </p:txBody>
      </p:sp>
      <mc:AlternateContent xmlns:mc="http://schemas.openxmlformats.org/markup-compatibility/2006" xmlns:a14="http://schemas.microsoft.com/office/drawing/2010/main">
        <mc:Choice Requires="a14">
          <p:sp>
            <p:nvSpPr>
              <p:cNvPr id="58" name="TextBox 57">
                <a:extLst>
                  <a:ext uri="{FF2B5EF4-FFF2-40B4-BE49-F238E27FC236}">
                    <a16:creationId xmlns:a16="http://schemas.microsoft.com/office/drawing/2014/main" id="{76739F24-B6FA-4FB0-3ED6-816B3E6BDC5F}"/>
                  </a:ext>
                </a:extLst>
              </p:cNvPr>
              <p:cNvSpPr txBox="1"/>
              <p:nvPr/>
            </p:nvSpPr>
            <p:spPr>
              <a:xfrm>
                <a:off x="8441714" y="3860893"/>
                <a:ext cx="1422556" cy="369332"/>
              </a:xfrm>
              <a:prstGeom prst="rect">
                <a:avLst/>
              </a:prstGeom>
              <a:noFill/>
            </p:spPr>
            <p:txBody>
              <a:bodyPr wrap="square" rtlCol="0">
                <a:spAutoFit/>
              </a:bodyPr>
              <a:lstStyle/>
              <a:p>
                <a:pPr algn="ctr"/>
                <a:r>
                  <a:rPr lang="en-US" b="1" dirty="0">
                    <a:solidFill>
                      <a:srgbClr val="FF0000"/>
                    </a:solidFill>
                  </a:rPr>
                  <a:t>Weights </a:t>
                </a:r>
                <a14:m>
                  <m:oMath xmlns:m="http://schemas.openxmlformats.org/officeDocument/2006/math">
                    <m:r>
                      <a:rPr lang="en-US" b="1" i="1" smtClean="0">
                        <a:solidFill>
                          <a:srgbClr val="FF0000"/>
                        </a:solidFill>
                        <a:latin typeface="Cambria Math" panose="02040503050406030204" pitchFamily="18" charset="0"/>
                        <a:ea typeface="Cambria Math" panose="02040503050406030204" pitchFamily="18" charset="0"/>
                      </a:rPr>
                      <m:t>𝜽</m:t>
                    </m:r>
                  </m:oMath>
                </a14:m>
                <a:endParaRPr lang="en-US" b="1" dirty="0">
                  <a:solidFill>
                    <a:srgbClr val="FF0000"/>
                  </a:solidFill>
                </a:endParaRPr>
              </a:p>
            </p:txBody>
          </p:sp>
        </mc:Choice>
        <mc:Fallback xmlns="">
          <p:sp>
            <p:nvSpPr>
              <p:cNvPr id="58" name="TextBox 57">
                <a:extLst>
                  <a:ext uri="{FF2B5EF4-FFF2-40B4-BE49-F238E27FC236}">
                    <a16:creationId xmlns:a16="http://schemas.microsoft.com/office/drawing/2014/main" id="{76739F24-B6FA-4FB0-3ED6-816B3E6BDC5F}"/>
                  </a:ext>
                </a:extLst>
              </p:cNvPr>
              <p:cNvSpPr txBox="1">
                <a:spLocks noRot="1" noChangeAspect="1" noMove="1" noResize="1" noEditPoints="1" noAdjustHandles="1" noChangeArrowheads="1" noChangeShapeType="1" noTextEdit="1"/>
              </p:cNvSpPr>
              <p:nvPr/>
            </p:nvSpPr>
            <p:spPr>
              <a:xfrm>
                <a:off x="8441714" y="3860893"/>
                <a:ext cx="1422556" cy="369332"/>
              </a:xfrm>
              <a:prstGeom prst="rect">
                <a:avLst/>
              </a:prstGeom>
              <a:blipFill>
                <a:blip r:embed="rId5"/>
                <a:stretch>
                  <a:fillRect t="-8197" b="-24590"/>
                </a:stretch>
              </a:blipFill>
            </p:spPr>
            <p:txBody>
              <a:bodyPr/>
              <a:lstStyle/>
              <a:p>
                <a:r>
                  <a:rPr lang="en-US">
                    <a:noFill/>
                  </a:rPr>
                  <a:t> </a:t>
                </a:r>
              </a:p>
            </p:txBody>
          </p:sp>
        </mc:Fallback>
      </mc:AlternateContent>
      <p:cxnSp>
        <p:nvCxnSpPr>
          <p:cNvPr id="59" name="Straight Arrow Connector 58">
            <a:extLst>
              <a:ext uri="{FF2B5EF4-FFF2-40B4-BE49-F238E27FC236}">
                <a16:creationId xmlns:a16="http://schemas.microsoft.com/office/drawing/2014/main" id="{FD0A7327-B5CE-F6E1-8905-7A3D59CD43AB}"/>
              </a:ext>
            </a:extLst>
          </p:cNvPr>
          <p:cNvCxnSpPr>
            <a:cxnSpLocks/>
            <a:endCxn id="56" idx="0"/>
          </p:cNvCxnSpPr>
          <p:nvPr/>
        </p:nvCxnSpPr>
        <p:spPr>
          <a:xfrm>
            <a:off x="9152992" y="2383059"/>
            <a:ext cx="2" cy="289169"/>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60" name="TextBox 59">
            <a:extLst>
              <a:ext uri="{FF2B5EF4-FFF2-40B4-BE49-F238E27FC236}">
                <a16:creationId xmlns:a16="http://schemas.microsoft.com/office/drawing/2014/main" id="{9CDD5617-6EE0-56A4-17D0-2C2365F9EB87}"/>
              </a:ext>
            </a:extLst>
          </p:cNvPr>
          <p:cNvSpPr txBox="1"/>
          <p:nvPr/>
        </p:nvSpPr>
        <p:spPr>
          <a:xfrm>
            <a:off x="8694262" y="2002203"/>
            <a:ext cx="900118" cy="369332"/>
          </a:xfrm>
          <a:prstGeom prst="rect">
            <a:avLst/>
          </a:prstGeom>
          <a:noFill/>
        </p:spPr>
        <p:txBody>
          <a:bodyPr wrap="none" rtlCol="0">
            <a:spAutoFit/>
          </a:bodyPr>
          <a:lstStyle/>
          <a:p>
            <a:pPr algn="ctr"/>
            <a:r>
              <a:rPr lang="en-US" i="1" dirty="0"/>
              <a:t>“A dog”</a:t>
            </a:r>
          </a:p>
        </p:txBody>
      </p:sp>
      <p:cxnSp>
        <p:nvCxnSpPr>
          <p:cNvPr id="63" name="Straight Arrow Connector 62">
            <a:extLst>
              <a:ext uri="{FF2B5EF4-FFF2-40B4-BE49-F238E27FC236}">
                <a16:creationId xmlns:a16="http://schemas.microsoft.com/office/drawing/2014/main" id="{C30FF647-AC4A-C570-A485-0EE857B99766}"/>
              </a:ext>
            </a:extLst>
          </p:cNvPr>
          <p:cNvCxnSpPr>
            <a:cxnSpLocks/>
          </p:cNvCxnSpPr>
          <p:nvPr/>
        </p:nvCxnSpPr>
        <p:spPr>
          <a:xfrm flipH="1">
            <a:off x="10084119" y="3357007"/>
            <a:ext cx="374957" cy="0"/>
          </a:xfrm>
          <a:prstGeom prst="straightConnector1">
            <a:avLst/>
          </a:prstGeom>
          <a:ln w="38100">
            <a:solidFill>
              <a:srgbClr val="FF0000"/>
            </a:solidFill>
            <a:prstDash val="sysDot"/>
            <a:tailEnd type="triangle"/>
          </a:ln>
        </p:spPr>
        <p:style>
          <a:lnRef idx="1">
            <a:schemeClr val="dk1"/>
          </a:lnRef>
          <a:fillRef idx="0">
            <a:schemeClr val="dk1"/>
          </a:fillRef>
          <a:effectRef idx="0">
            <a:schemeClr val="dk1"/>
          </a:effectRef>
          <a:fontRef idx="minor">
            <a:schemeClr val="tx1"/>
          </a:fontRef>
        </p:style>
      </p:cxnSp>
      <p:cxnSp>
        <p:nvCxnSpPr>
          <p:cNvPr id="1024" name="Straight Arrow Connector 1023">
            <a:extLst>
              <a:ext uri="{FF2B5EF4-FFF2-40B4-BE49-F238E27FC236}">
                <a16:creationId xmlns:a16="http://schemas.microsoft.com/office/drawing/2014/main" id="{739D39A5-89E5-57B1-E558-8CBDE74860D0}"/>
              </a:ext>
            </a:extLst>
          </p:cNvPr>
          <p:cNvCxnSpPr>
            <a:cxnSpLocks/>
            <a:stCxn id="56" idx="2"/>
          </p:cNvCxnSpPr>
          <p:nvPr/>
        </p:nvCxnSpPr>
        <p:spPr>
          <a:xfrm>
            <a:off x="9152994" y="3630171"/>
            <a:ext cx="0" cy="260978"/>
          </a:xfrm>
          <a:prstGeom prst="straightConnector1">
            <a:avLst/>
          </a:prstGeom>
          <a:ln w="38100">
            <a:solidFill>
              <a:srgbClr val="FF0000"/>
            </a:solidFill>
            <a:prstDash val="sysDot"/>
            <a:tailEnd type="triangle"/>
          </a:ln>
        </p:spPr>
        <p:style>
          <a:lnRef idx="1">
            <a:schemeClr val="dk1"/>
          </a:lnRef>
          <a:fillRef idx="0">
            <a:schemeClr val="dk1"/>
          </a:fillRef>
          <a:effectRef idx="0">
            <a:schemeClr val="dk1"/>
          </a:effectRef>
          <a:fontRef idx="minor">
            <a:schemeClr val="tx1"/>
          </a:fontRef>
        </p:style>
      </p:cxnSp>
      <p:cxnSp>
        <p:nvCxnSpPr>
          <p:cNvPr id="1025" name="Straight Arrow Connector 1024">
            <a:extLst>
              <a:ext uri="{FF2B5EF4-FFF2-40B4-BE49-F238E27FC236}">
                <a16:creationId xmlns:a16="http://schemas.microsoft.com/office/drawing/2014/main" id="{59C24DD2-0663-4C56-A8F7-EA9B3C87C7DD}"/>
              </a:ext>
            </a:extLst>
          </p:cNvPr>
          <p:cNvCxnSpPr>
            <a:cxnSpLocks/>
          </p:cNvCxnSpPr>
          <p:nvPr/>
        </p:nvCxnSpPr>
        <p:spPr>
          <a:xfrm flipV="1">
            <a:off x="11209283" y="3878506"/>
            <a:ext cx="0" cy="397844"/>
          </a:xfrm>
          <a:prstGeom prst="straightConnector1">
            <a:avLst/>
          </a:prstGeom>
          <a:ln w="38100">
            <a:solidFill>
              <a:srgbClr val="FF0000"/>
            </a:solidFill>
            <a:prstDash val="solid"/>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1027" name="TextBox 1026">
            <a:extLst>
              <a:ext uri="{FF2B5EF4-FFF2-40B4-BE49-F238E27FC236}">
                <a16:creationId xmlns:a16="http://schemas.microsoft.com/office/drawing/2014/main" id="{A560B08E-6C0F-3197-41BE-55268DCF62B4}"/>
              </a:ext>
            </a:extLst>
          </p:cNvPr>
          <p:cNvSpPr txBox="1"/>
          <p:nvPr/>
        </p:nvSpPr>
        <p:spPr>
          <a:xfrm>
            <a:off x="11180902" y="3876595"/>
            <a:ext cx="934842" cy="369332"/>
          </a:xfrm>
          <a:prstGeom prst="rect">
            <a:avLst/>
          </a:prstGeom>
          <a:noFill/>
        </p:spPr>
        <p:txBody>
          <a:bodyPr wrap="square">
            <a:spAutoFit/>
          </a:bodyPr>
          <a:lstStyle/>
          <a:p>
            <a:pPr algn="ctr"/>
            <a:r>
              <a:rPr lang="en-US" dirty="0">
                <a:solidFill>
                  <a:srgbClr val="FF0000"/>
                </a:solidFill>
              </a:rPr>
              <a:t>Loss</a:t>
            </a:r>
          </a:p>
        </p:txBody>
      </p:sp>
      <p:sp>
        <p:nvSpPr>
          <p:cNvPr id="1029" name="TextBox 1028">
            <a:extLst>
              <a:ext uri="{FF2B5EF4-FFF2-40B4-BE49-F238E27FC236}">
                <a16:creationId xmlns:a16="http://schemas.microsoft.com/office/drawing/2014/main" id="{1A99FFF4-0409-03C7-B5E1-C56114E1C040}"/>
              </a:ext>
            </a:extLst>
          </p:cNvPr>
          <p:cNvSpPr txBox="1"/>
          <p:nvPr/>
        </p:nvSpPr>
        <p:spPr>
          <a:xfrm>
            <a:off x="7454429" y="5764595"/>
            <a:ext cx="3762136" cy="923330"/>
          </a:xfrm>
          <a:prstGeom prst="rect">
            <a:avLst/>
          </a:prstGeom>
          <a:noFill/>
        </p:spPr>
        <p:txBody>
          <a:bodyPr wrap="square">
            <a:spAutoFit/>
          </a:bodyPr>
          <a:lstStyle/>
          <a:p>
            <a:pPr algn="ctr"/>
            <a:r>
              <a:rPr lang="en-US" dirty="0"/>
              <a:t>Regularization data can be generated by the original, non-finetuned model, or can come from a large dataset.</a:t>
            </a:r>
          </a:p>
        </p:txBody>
      </p:sp>
      <p:pic>
        <p:nvPicPr>
          <p:cNvPr id="1032" name="Picture 8">
            <a:extLst>
              <a:ext uri="{FF2B5EF4-FFF2-40B4-BE49-F238E27FC236}">
                <a16:creationId xmlns:a16="http://schemas.microsoft.com/office/drawing/2014/main" id="{95D4830D-6640-4635-691B-B91760F4AF3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22498" y="2422414"/>
            <a:ext cx="1493412" cy="145757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a:extLst>
              <a:ext uri="{FF2B5EF4-FFF2-40B4-BE49-F238E27FC236}">
                <a16:creationId xmlns:a16="http://schemas.microsoft.com/office/drawing/2014/main" id="{A7377EE7-96A5-2746-0CC1-87329C148AE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490074" y="2473039"/>
            <a:ext cx="1452982" cy="1418110"/>
          </a:xfrm>
          <a:prstGeom prst="rect">
            <a:avLst/>
          </a:prstGeom>
          <a:noFill/>
          <a:extLst>
            <a:ext uri="{909E8E84-426E-40DD-AFC4-6F175D3DCCD1}">
              <a14:hiddenFill xmlns:a14="http://schemas.microsoft.com/office/drawing/2010/main">
                <a:solidFill>
                  <a:srgbClr val="FFFFFF"/>
                </a:solidFill>
              </a14:hiddenFill>
            </a:ext>
          </a:extLst>
        </p:spPr>
      </p:pic>
      <p:sp>
        <p:nvSpPr>
          <p:cNvPr id="1031" name="TextBox 1030">
            <a:extLst>
              <a:ext uri="{FF2B5EF4-FFF2-40B4-BE49-F238E27FC236}">
                <a16:creationId xmlns:a16="http://schemas.microsoft.com/office/drawing/2014/main" id="{98890883-6EAF-FAE6-D4BB-620FE195A026}"/>
              </a:ext>
            </a:extLst>
          </p:cNvPr>
          <p:cNvSpPr txBox="1"/>
          <p:nvPr/>
        </p:nvSpPr>
        <p:spPr>
          <a:xfrm>
            <a:off x="8146979" y="1451076"/>
            <a:ext cx="2012026" cy="461665"/>
          </a:xfrm>
          <a:prstGeom prst="rect">
            <a:avLst/>
          </a:prstGeom>
          <a:noFill/>
        </p:spPr>
        <p:txBody>
          <a:bodyPr wrap="none" rtlCol="0">
            <a:spAutoFit/>
          </a:bodyPr>
          <a:lstStyle/>
          <a:p>
            <a:r>
              <a:rPr lang="en-US" sz="2400" b="1" dirty="0"/>
              <a:t>Regularization</a:t>
            </a:r>
          </a:p>
        </p:txBody>
      </p:sp>
      <p:sp>
        <p:nvSpPr>
          <p:cNvPr id="1033" name="TextBox 1032">
            <a:extLst>
              <a:ext uri="{FF2B5EF4-FFF2-40B4-BE49-F238E27FC236}">
                <a16:creationId xmlns:a16="http://schemas.microsoft.com/office/drawing/2014/main" id="{ADC3A053-ACA3-1293-C8AF-47A82265ABC5}"/>
              </a:ext>
            </a:extLst>
          </p:cNvPr>
          <p:cNvSpPr txBox="1"/>
          <p:nvPr/>
        </p:nvSpPr>
        <p:spPr>
          <a:xfrm>
            <a:off x="2240254" y="1429315"/>
            <a:ext cx="1640193" cy="461665"/>
          </a:xfrm>
          <a:prstGeom prst="rect">
            <a:avLst/>
          </a:prstGeom>
          <a:noFill/>
        </p:spPr>
        <p:txBody>
          <a:bodyPr wrap="none" rtlCol="0">
            <a:spAutoFit/>
          </a:bodyPr>
          <a:lstStyle/>
          <a:p>
            <a:r>
              <a:rPr lang="en-US" sz="2400" b="1" dirty="0"/>
              <a:t>Fine-tuning</a:t>
            </a:r>
          </a:p>
        </p:txBody>
      </p:sp>
      <p:pic>
        <p:nvPicPr>
          <p:cNvPr id="1036" name="Picture 12">
            <a:extLst>
              <a:ext uri="{FF2B5EF4-FFF2-40B4-BE49-F238E27FC236}">
                <a16:creationId xmlns:a16="http://schemas.microsoft.com/office/drawing/2014/main" id="{78EC90F0-78D5-6C04-199F-368EA29399B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2854" y="2428323"/>
            <a:ext cx="1421904" cy="1428611"/>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039" descr="A close up of a dog&#10;&#10;Description automatically generated">
            <a:extLst>
              <a:ext uri="{FF2B5EF4-FFF2-40B4-BE49-F238E27FC236}">
                <a16:creationId xmlns:a16="http://schemas.microsoft.com/office/drawing/2014/main" id="{FF8C7FB7-BCC1-32C1-714A-64CBA843917F}"/>
              </a:ext>
            </a:extLst>
          </p:cNvPr>
          <p:cNvPicPr>
            <a:picLocks noChangeAspect="1"/>
          </p:cNvPicPr>
          <p:nvPr/>
        </p:nvPicPr>
        <p:blipFill>
          <a:blip r:embed="rId4"/>
          <a:stretch>
            <a:fillRect/>
          </a:stretch>
        </p:blipFill>
        <p:spPr>
          <a:xfrm>
            <a:off x="4801738" y="4288833"/>
            <a:ext cx="797523" cy="801285"/>
          </a:xfrm>
          <a:prstGeom prst="rect">
            <a:avLst/>
          </a:prstGeom>
        </p:spPr>
      </p:pic>
      <p:grpSp>
        <p:nvGrpSpPr>
          <p:cNvPr id="1042" name="Group 1041">
            <a:extLst>
              <a:ext uri="{FF2B5EF4-FFF2-40B4-BE49-F238E27FC236}">
                <a16:creationId xmlns:a16="http://schemas.microsoft.com/office/drawing/2014/main" id="{68C4D977-0F40-453C-9180-28A59DE50394}"/>
              </a:ext>
            </a:extLst>
          </p:cNvPr>
          <p:cNvGrpSpPr/>
          <p:nvPr/>
        </p:nvGrpSpPr>
        <p:grpSpPr>
          <a:xfrm>
            <a:off x="1706880" y="4689475"/>
            <a:ext cx="2690949" cy="1017417"/>
            <a:chOff x="1706880" y="4689475"/>
            <a:chExt cx="2690949" cy="1017417"/>
          </a:xfrm>
        </p:grpSpPr>
        <p:pic>
          <p:nvPicPr>
            <p:cNvPr id="1035" name="Picture 1034" descr="A close up of a dog&#10;&#10;Description automatically generated">
              <a:extLst>
                <a:ext uri="{FF2B5EF4-FFF2-40B4-BE49-F238E27FC236}">
                  <a16:creationId xmlns:a16="http://schemas.microsoft.com/office/drawing/2014/main" id="{37B79251-831C-B5E9-D29E-23B87A3DAA2E}"/>
                </a:ext>
              </a:extLst>
            </p:cNvPr>
            <p:cNvPicPr>
              <a:picLocks noChangeAspect="1"/>
            </p:cNvPicPr>
            <p:nvPr/>
          </p:nvPicPr>
          <p:blipFill>
            <a:blip r:embed="rId4"/>
            <a:stretch>
              <a:fillRect/>
            </a:stretch>
          </p:blipFill>
          <p:spPr>
            <a:xfrm>
              <a:off x="1805894" y="4793663"/>
              <a:ext cx="797523" cy="801285"/>
            </a:xfrm>
            <a:prstGeom prst="rect">
              <a:avLst/>
            </a:prstGeom>
          </p:spPr>
        </p:pic>
        <p:pic>
          <p:nvPicPr>
            <p:cNvPr id="1037" name="Picture 1036">
              <a:extLst>
                <a:ext uri="{FF2B5EF4-FFF2-40B4-BE49-F238E27FC236}">
                  <a16:creationId xmlns:a16="http://schemas.microsoft.com/office/drawing/2014/main" id="{062AEF57-69ED-F48C-DEAB-1A71B9F33171}"/>
                </a:ext>
              </a:extLst>
            </p:cNvPr>
            <p:cNvPicPr>
              <a:picLocks noChangeAspect="1"/>
            </p:cNvPicPr>
            <p:nvPr/>
          </p:nvPicPr>
          <p:blipFill>
            <a:blip r:embed="rId9"/>
            <a:stretch>
              <a:fillRect/>
            </a:stretch>
          </p:blipFill>
          <p:spPr>
            <a:xfrm>
              <a:off x="2661589" y="4793663"/>
              <a:ext cx="797523" cy="801233"/>
            </a:xfrm>
            <a:prstGeom prst="rect">
              <a:avLst/>
            </a:prstGeom>
          </p:spPr>
        </p:pic>
        <p:pic>
          <p:nvPicPr>
            <p:cNvPr id="1039" name="Picture 1038">
              <a:extLst>
                <a:ext uri="{FF2B5EF4-FFF2-40B4-BE49-F238E27FC236}">
                  <a16:creationId xmlns:a16="http://schemas.microsoft.com/office/drawing/2014/main" id="{D6D4601D-D8F0-4F9C-B962-CFE339F7F28E}"/>
                </a:ext>
              </a:extLst>
            </p:cNvPr>
            <p:cNvPicPr>
              <a:picLocks noChangeAspect="1"/>
            </p:cNvPicPr>
            <p:nvPr/>
          </p:nvPicPr>
          <p:blipFill>
            <a:blip r:embed="rId10"/>
            <a:stretch>
              <a:fillRect/>
            </a:stretch>
          </p:blipFill>
          <p:spPr>
            <a:xfrm>
              <a:off x="3498811" y="4797372"/>
              <a:ext cx="797524" cy="797524"/>
            </a:xfrm>
            <a:prstGeom prst="rect">
              <a:avLst/>
            </a:prstGeom>
          </p:spPr>
        </p:pic>
        <p:sp>
          <p:nvSpPr>
            <p:cNvPr id="1041" name="Rectangle: Rounded Corners 1040">
              <a:extLst>
                <a:ext uri="{FF2B5EF4-FFF2-40B4-BE49-F238E27FC236}">
                  <a16:creationId xmlns:a16="http://schemas.microsoft.com/office/drawing/2014/main" id="{C57091C9-A390-4393-AB94-CB6E7424E901}"/>
                </a:ext>
              </a:extLst>
            </p:cNvPr>
            <p:cNvSpPr/>
            <p:nvPr/>
          </p:nvSpPr>
          <p:spPr>
            <a:xfrm>
              <a:off x="1706880" y="4689475"/>
              <a:ext cx="2690949" cy="1017417"/>
            </a:xfrm>
            <a:prstGeom prst="roundRect">
              <a:avLst>
                <a:gd name="adj" fmla="val 6396"/>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51" name="Group 1050">
            <a:extLst>
              <a:ext uri="{FF2B5EF4-FFF2-40B4-BE49-F238E27FC236}">
                <a16:creationId xmlns:a16="http://schemas.microsoft.com/office/drawing/2014/main" id="{2E1C6652-B4C0-9802-852C-AA1792494D9A}"/>
              </a:ext>
            </a:extLst>
          </p:cNvPr>
          <p:cNvGrpSpPr/>
          <p:nvPr/>
        </p:nvGrpSpPr>
        <p:grpSpPr>
          <a:xfrm>
            <a:off x="7857763" y="4685570"/>
            <a:ext cx="2690949" cy="1017417"/>
            <a:chOff x="7421874" y="4679949"/>
            <a:chExt cx="2690949" cy="1017417"/>
          </a:xfrm>
        </p:grpSpPr>
        <p:grpSp>
          <p:nvGrpSpPr>
            <p:cNvPr id="1050" name="Group 1049">
              <a:extLst>
                <a:ext uri="{FF2B5EF4-FFF2-40B4-BE49-F238E27FC236}">
                  <a16:creationId xmlns:a16="http://schemas.microsoft.com/office/drawing/2014/main" id="{A786D7EE-A3BA-D4D4-A2A2-5EACBEB0A711}"/>
                </a:ext>
              </a:extLst>
            </p:cNvPr>
            <p:cNvGrpSpPr/>
            <p:nvPr/>
          </p:nvGrpSpPr>
          <p:grpSpPr>
            <a:xfrm>
              <a:off x="7468056" y="4762038"/>
              <a:ext cx="2593895" cy="832858"/>
              <a:chOff x="7321002" y="4514869"/>
              <a:chExt cx="3712499" cy="1192023"/>
            </a:xfrm>
          </p:grpSpPr>
          <p:pic>
            <p:nvPicPr>
              <p:cNvPr id="1044" name="Picture 1043">
                <a:extLst>
                  <a:ext uri="{FF2B5EF4-FFF2-40B4-BE49-F238E27FC236}">
                    <a16:creationId xmlns:a16="http://schemas.microsoft.com/office/drawing/2014/main" id="{DA3C72CB-844C-BF1F-94F9-C9DBD38D45AF}"/>
                  </a:ext>
                </a:extLst>
              </p:cNvPr>
              <p:cNvPicPr>
                <a:picLocks noChangeAspect="1"/>
              </p:cNvPicPr>
              <p:nvPr/>
            </p:nvPicPr>
            <p:blipFill>
              <a:blip r:embed="rId11"/>
              <a:stretch>
                <a:fillRect/>
              </a:stretch>
            </p:blipFill>
            <p:spPr>
              <a:xfrm>
                <a:off x="7321002" y="4525627"/>
                <a:ext cx="1190791" cy="1181265"/>
              </a:xfrm>
              <a:prstGeom prst="rect">
                <a:avLst/>
              </a:prstGeom>
            </p:spPr>
          </p:pic>
          <p:pic>
            <p:nvPicPr>
              <p:cNvPr id="1046" name="Picture 1045">
                <a:extLst>
                  <a:ext uri="{FF2B5EF4-FFF2-40B4-BE49-F238E27FC236}">
                    <a16:creationId xmlns:a16="http://schemas.microsoft.com/office/drawing/2014/main" id="{2E8B37DA-354B-FA88-4589-A1637D50FDAF}"/>
                  </a:ext>
                </a:extLst>
              </p:cNvPr>
              <p:cNvPicPr>
                <a:picLocks noChangeAspect="1"/>
              </p:cNvPicPr>
              <p:nvPr/>
            </p:nvPicPr>
            <p:blipFill>
              <a:blip r:embed="rId12"/>
              <a:stretch>
                <a:fillRect/>
              </a:stretch>
            </p:blipFill>
            <p:spPr>
              <a:xfrm>
                <a:off x="8581684" y="4525627"/>
                <a:ext cx="1190791" cy="1171739"/>
              </a:xfrm>
              <a:prstGeom prst="rect">
                <a:avLst/>
              </a:prstGeom>
            </p:spPr>
          </p:pic>
          <p:pic>
            <p:nvPicPr>
              <p:cNvPr id="1048" name="Picture 1047">
                <a:extLst>
                  <a:ext uri="{FF2B5EF4-FFF2-40B4-BE49-F238E27FC236}">
                    <a16:creationId xmlns:a16="http://schemas.microsoft.com/office/drawing/2014/main" id="{F2418091-5E26-8CA7-1820-025CA46B6BC3}"/>
                  </a:ext>
                </a:extLst>
              </p:cNvPr>
              <p:cNvPicPr>
                <a:picLocks noChangeAspect="1"/>
              </p:cNvPicPr>
              <p:nvPr/>
            </p:nvPicPr>
            <p:blipFill>
              <a:blip r:embed="rId13"/>
              <a:stretch>
                <a:fillRect/>
              </a:stretch>
            </p:blipFill>
            <p:spPr>
              <a:xfrm>
                <a:off x="9833183" y="4514869"/>
                <a:ext cx="1200318" cy="1171739"/>
              </a:xfrm>
              <a:prstGeom prst="rect">
                <a:avLst/>
              </a:prstGeom>
            </p:spPr>
          </p:pic>
        </p:grpSp>
        <p:sp>
          <p:nvSpPr>
            <p:cNvPr id="1049" name="Rectangle: Rounded Corners 1048">
              <a:extLst>
                <a:ext uri="{FF2B5EF4-FFF2-40B4-BE49-F238E27FC236}">
                  <a16:creationId xmlns:a16="http://schemas.microsoft.com/office/drawing/2014/main" id="{709FE9F5-48C8-5CEE-F275-52AC77E5B2F8}"/>
                </a:ext>
              </a:extLst>
            </p:cNvPr>
            <p:cNvSpPr/>
            <p:nvPr/>
          </p:nvSpPr>
          <p:spPr>
            <a:xfrm>
              <a:off x="7421874" y="4679949"/>
              <a:ext cx="2690949" cy="1017417"/>
            </a:xfrm>
            <a:prstGeom prst="roundRect">
              <a:avLst>
                <a:gd name="adj" fmla="val 6396"/>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052" name="Picture 1051">
            <a:extLst>
              <a:ext uri="{FF2B5EF4-FFF2-40B4-BE49-F238E27FC236}">
                <a16:creationId xmlns:a16="http://schemas.microsoft.com/office/drawing/2014/main" id="{1BC870A4-6093-711B-614A-14978024030D}"/>
              </a:ext>
            </a:extLst>
          </p:cNvPr>
          <p:cNvPicPr>
            <a:picLocks noChangeAspect="1"/>
          </p:cNvPicPr>
          <p:nvPr/>
        </p:nvPicPr>
        <p:blipFill>
          <a:blip r:embed="rId11"/>
          <a:stretch>
            <a:fillRect/>
          </a:stretch>
        </p:blipFill>
        <p:spPr>
          <a:xfrm>
            <a:off x="10764903" y="4328510"/>
            <a:ext cx="831997" cy="825341"/>
          </a:xfrm>
          <a:prstGeom prst="rect">
            <a:avLst/>
          </a:prstGeom>
        </p:spPr>
      </p:pic>
      <p:sp>
        <p:nvSpPr>
          <p:cNvPr id="1053" name="TextBox 1052">
            <a:extLst>
              <a:ext uri="{FF2B5EF4-FFF2-40B4-BE49-F238E27FC236}">
                <a16:creationId xmlns:a16="http://schemas.microsoft.com/office/drawing/2014/main" id="{BD2F5C51-3FB7-F54B-94F5-D71373F0084B}"/>
              </a:ext>
            </a:extLst>
          </p:cNvPr>
          <p:cNvSpPr txBox="1"/>
          <p:nvPr/>
        </p:nvSpPr>
        <p:spPr>
          <a:xfrm>
            <a:off x="1036399" y="5764595"/>
            <a:ext cx="4225064" cy="369332"/>
          </a:xfrm>
          <a:prstGeom prst="rect">
            <a:avLst/>
          </a:prstGeom>
          <a:noFill/>
        </p:spPr>
        <p:txBody>
          <a:bodyPr wrap="square">
            <a:spAutoFit/>
          </a:bodyPr>
          <a:lstStyle/>
          <a:p>
            <a:pPr algn="ctr"/>
            <a:r>
              <a:rPr lang="en-US" dirty="0"/>
              <a:t>3-5 example images showing the identity.</a:t>
            </a:r>
          </a:p>
        </p:txBody>
      </p:sp>
    </p:spTree>
    <p:extLst>
      <p:ext uri="{BB962C8B-B14F-4D97-AF65-F5344CB8AC3E}">
        <p14:creationId xmlns:p14="http://schemas.microsoft.com/office/powerpoint/2010/main" val="3915583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02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2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02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03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03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031"/>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051"/>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05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0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56" grpId="0" animBg="1"/>
      <p:bldP spid="57" grpId="0"/>
      <p:bldP spid="58" grpId="0"/>
      <p:bldP spid="60" grpId="0"/>
      <p:bldP spid="1027" grpId="0"/>
      <p:bldP spid="1029" grpId="0"/>
      <p:bldP spid="103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49A413-BC8B-C923-A301-14DF900D863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39A5423-3139-4306-D14B-400E02A2AD14}"/>
              </a:ext>
            </a:extLst>
          </p:cNvPr>
          <p:cNvSpPr>
            <a:spLocks noGrp="1"/>
          </p:cNvSpPr>
          <p:nvPr>
            <p:ph type="title"/>
          </p:nvPr>
        </p:nvSpPr>
        <p:spPr/>
        <p:txBody>
          <a:bodyPr>
            <a:normAutofit/>
          </a:bodyPr>
          <a:lstStyle/>
          <a:p>
            <a:r>
              <a:rPr lang="en-US" sz="3600" dirty="0"/>
              <a:t>ID Preservation by Fine-Tuning Denoiser Weights</a:t>
            </a:r>
          </a:p>
        </p:txBody>
      </p:sp>
      <p:sp>
        <p:nvSpPr>
          <p:cNvPr id="6" name="TextBox 5">
            <a:extLst>
              <a:ext uri="{FF2B5EF4-FFF2-40B4-BE49-F238E27FC236}">
                <a16:creationId xmlns:a16="http://schemas.microsoft.com/office/drawing/2014/main" id="{5668FE8B-90F3-7A96-492E-61FCF8BF5385}"/>
              </a:ext>
            </a:extLst>
          </p:cNvPr>
          <p:cNvSpPr txBox="1"/>
          <p:nvPr/>
        </p:nvSpPr>
        <p:spPr>
          <a:xfrm>
            <a:off x="636945" y="6322649"/>
            <a:ext cx="5821116" cy="400110"/>
          </a:xfrm>
          <a:prstGeom prst="rect">
            <a:avLst/>
          </a:prstGeom>
          <a:noFill/>
        </p:spPr>
        <p:txBody>
          <a:bodyPr wrap="square" rtlCol="0">
            <a:spAutoFit/>
          </a:bodyPr>
          <a:lstStyle/>
          <a:p>
            <a:r>
              <a:rPr lang="en-US" sz="1000" dirty="0" err="1"/>
              <a:t>DreamBooth</a:t>
            </a:r>
            <a:r>
              <a:rPr lang="en-US" sz="1000" dirty="0"/>
              <a:t>: Fine Tuning Text-to-Image Diffusion Models for Subject-Driven Generation,</a:t>
            </a:r>
            <a:br>
              <a:rPr lang="en-US" sz="1000" dirty="0"/>
            </a:br>
            <a:r>
              <a:rPr lang="en-US" sz="1000" dirty="0"/>
              <a:t>Ruiz et al., CVPR 2023</a:t>
            </a:r>
          </a:p>
        </p:txBody>
      </p:sp>
      <p:pic>
        <p:nvPicPr>
          <p:cNvPr id="9" name="Picture 8">
            <a:extLst>
              <a:ext uri="{FF2B5EF4-FFF2-40B4-BE49-F238E27FC236}">
                <a16:creationId xmlns:a16="http://schemas.microsoft.com/office/drawing/2014/main" id="{68885161-EE46-AAE1-2129-3FD25A9078EC}"/>
              </a:ext>
            </a:extLst>
          </p:cNvPr>
          <p:cNvPicPr>
            <a:picLocks noChangeAspect="1"/>
          </p:cNvPicPr>
          <p:nvPr/>
        </p:nvPicPr>
        <p:blipFill>
          <a:blip r:embed="rId3"/>
          <a:stretch>
            <a:fillRect/>
          </a:stretch>
        </p:blipFill>
        <p:spPr>
          <a:xfrm>
            <a:off x="0" y="1332287"/>
            <a:ext cx="12192000" cy="5090241"/>
          </a:xfrm>
          <a:prstGeom prst="rect">
            <a:avLst/>
          </a:prstGeom>
        </p:spPr>
      </p:pic>
      <p:pic>
        <p:nvPicPr>
          <p:cNvPr id="12" name="Picture 11">
            <a:extLst>
              <a:ext uri="{FF2B5EF4-FFF2-40B4-BE49-F238E27FC236}">
                <a16:creationId xmlns:a16="http://schemas.microsoft.com/office/drawing/2014/main" id="{E4C3218A-D97A-1F02-B826-5C766DF4162E}"/>
              </a:ext>
            </a:extLst>
          </p:cNvPr>
          <p:cNvPicPr>
            <a:picLocks noChangeAspect="1"/>
          </p:cNvPicPr>
          <p:nvPr/>
        </p:nvPicPr>
        <p:blipFill>
          <a:blip r:embed="rId4"/>
          <a:stretch>
            <a:fillRect/>
          </a:stretch>
        </p:blipFill>
        <p:spPr>
          <a:xfrm>
            <a:off x="8340435" y="2143830"/>
            <a:ext cx="2131203" cy="2004847"/>
          </a:xfrm>
          <a:prstGeom prst="rect">
            <a:avLst/>
          </a:prstGeom>
          <a:ln w="57150">
            <a:solidFill>
              <a:srgbClr val="FF0000"/>
            </a:solidFill>
          </a:ln>
        </p:spPr>
      </p:pic>
      <p:sp>
        <p:nvSpPr>
          <p:cNvPr id="13" name="Rectangle 12">
            <a:extLst>
              <a:ext uri="{FF2B5EF4-FFF2-40B4-BE49-F238E27FC236}">
                <a16:creationId xmlns:a16="http://schemas.microsoft.com/office/drawing/2014/main" id="{3E8A5E31-01B3-B2D3-4F50-739BF30BA903}"/>
              </a:ext>
            </a:extLst>
          </p:cNvPr>
          <p:cNvSpPr/>
          <p:nvPr/>
        </p:nvSpPr>
        <p:spPr>
          <a:xfrm>
            <a:off x="10471638" y="4448908"/>
            <a:ext cx="882162" cy="861646"/>
          </a:xfrm>
          <a:prstGeom prst="rect">
            <a:avLst/>
          </a:prstGeom>
          <a:noFill/>
          <a:ln w="38100">
            <a:solidFill>
              <a:srgbClr val="FF0000"/>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a:extLst>
              <a:ext uri="{FF2B5EF4-FFF2-40B4-BE49-F238E27FC236}">
                <a16:creationId xmlns:a16="http://schemas.microsoft.com/office/drawing/2014/main" id="{64361BE9-23AF-5457-8A3B-A45A727CCE04}"/>
              </a:ext>
            </a:extLst>
          </p:cNvPr>
          <p:cNvCxnSpPr>
            <a:cxnSpLocks/>
            <a:endCxn id="12" idx="2"/>
          </p:cNvCxnSpPr>
          <p:nvPr/>
        </p:nvCxnSpPr>
        <p:spPr>
          <a:xfrm flipH="1" flipV="1">
            <a:off x="9406037" y="4148677"/>
            <a:ext cx="1065601" cy="730337"/>
          </a:xfrm>
          <a:prstGeom prst="line">
            <a:avLst/>
          </a:prstGeom>
          <a:ln w="38100">
            <a:solidFill>
              <a:srgbClr val="FF0000"/>
            </a:solidFill>
            <a:prstDash val="sysDot"/>
          </a:ln>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D57CD51D-A224-555F-BAB6-F29A3A010DCB}"/>
              </a:ext>
            </a:extLst>
          </p:cNvPr>
          <p:cNvPicPr>
            <a:picLocks noChangeAspect="1"/>
          </p:cNvPicPr>
          <p:nvPr/>
        </p:nvPicPr>
        <p:blipFill>
          <a:blip r:embed="rId5"/>
          <a:stretch>
            <a:fillRect/>
          </a:stretch>
        </p:blipFill>
        <p:spPr>
          <a:xfrm>
            <a:off x="154796" y="1655427"/>
            <a:ext cx="2146493" cy="2004846"/>
          </a:xfrm>
          <a:prstGeom prst="rect">
            <a:avLst/>
          </a:prstGeom>
          <a:ln w="57150">
            <a:solidFill>
              <a:srgbClr val="FF0000"/>
            </a:solidFill>
          </a:ln>
        </p:spPr>
      </p:pic>
      <p:sp>
        <p:nvSpPr>
          <p:cNvPr id="23" name="Rectangle 22">
            <a:extLst>
              <a:ext uri="{FF2B5EF4-FFF2-40B4-BE49-F238E27FC236}">
                <a16:creationId xmlns:a16="http://schemas.microsoft.com/office/drawing/2014/main" id="{F7EFB6FB-A05A-FD43-5412-771717915A4B}"/>
              </a:ext>
            </a:extLst>
          </p:cNvPr>
          <p:cNvSpPr/>
          <p:nvPr/>
        </p:nvSpPr>
        <p:spPr>
          <a:xfrm>
            <a:off x="2204574" y="3732019"/>
            <a:ext cx="714473" cy="697857"/>
          </a:xfrm>
          <a:prstGeom prst="rect">
            <a:avLst/>
          </a:prstGeom>
          <a:noFill/>
          <a:ln w="38100">
            <a:solidFill>
              <a:srgbClr val="FF0000"/>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Straight Connector 23">
            <a:extLst>
              <a:ext uri="{FF2B5EF4-FFF2-40B4-BE49-F238E27FC236}">
                <a16:creationId xmlns:a16="http://schemas.microsoft.com/office/drawing/2014/main" id="{68970649-5654-1634-F8D8-F33C3AFD4D93}"/>
              </a:ext>
            </a:extLst>
          </p:cNvPr>
          <p:cNvCxnSpPr>
            <a:cxnSpLocks/>
            <a:endCxn id="18" idx="2"/>
          </p:cNvCxnSpPr>
          <p:nvPr/>
        </p:nvCxnSpPr>
        <p:spPr>
          <a:xfrm flipH="1" flipV="1">
            <a:off x="1228043" y="3660273"/>
            <a:ext cx="976531" cy="456341"/>
          </a:xfrm>
          <a:prstGeom prst="line">
            <a:avLst/>
          </a:prstGeom>
          <a:ln w="38100">
            <a:solidFill>
              <a:srgbClr val="FF0000"/>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7074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EB5A87-BAD5-C82D-EAF5-7720528C529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079F8D0-A688-C500-1A3D-FD22FC06691C}"/>
              </a:ext>
            </a:extLst>
          </p:cNvPr>
          <p:cNvSpPr>
            <a:spLocks noGrp="1"/>
          </p:cNvSpPr>
          <p:nvPr>
            <p:ph type="title"/>
          </p:nvPr>
        </p:nvSpPr>
        <p:spPr/>
        <p:txBody>
          <a:bodyPr>
            <a:normAutofit/>
          </a:bodyPr>
          <a:lstStyle/>
          <a:p>
            <a:r>
              <a:rPr lang="en-US" sz="3600" dirty="0"/>
              <a:t>ID Preservation by Fine-Tuning Denoiser Weights</a:t>
            </a:r>
          </a:p>
        </p:txBody>
      </p:sp>
      <p:sp>
        <p:nvSpPr>
          <p:cNvPr id="6" name="TextBox 5">
            <a:extLst>
              <a:ext uri="{FF2B5EF4-FFF2-40B4-BE49-F238E27FC236}">
                <a16:creationId xmlns:a16="http://schemas.microsoft.com/office/drawing/2014/main" id="{AFA06341-0F9F-F91B-F2E9-0F2E78211370}"/>
              </a:ext>
            </a:extLst>
          </p:cNvPr>
          <p:cNvSpPr txBox="1"/>
          <p:nvPr/>
        </p:nvSpPr>
        <p:spPr>
          <a:xfrm>
            <a:off x="636945" y="6322649"/>
            <a:ext cx="5821116" cy="400110"/>
          </a:xfrm>
          <a:prstGeom prst="rect">
            <a:avLst/>
          </a:prstGeom>
          <a:noFill/>
        </p:spPr>
        <p:txBody>
          <a:bodyPr wrap="square" rtlCol="0">
            <a:spAutoFit/>
          </a:bodyPr>
          <a:lstStyle/>
          <a:p>
            <a:r>
              <a:rPr lang="en-US" sz="1000" dirty="0" err="1"/>
              <a:t>DreamBooth</a:t>
            </a:r>
            <a:r>
              <a:rPr lang="en-US" sz="1000" dirty="0"/>
              <a:t>: Fine Tuning Text-to-Image Diffusion Models for Subject-Driven Generation,</a:t>
            </a:r>
            <a:br>
              <a:rPr lang="en-US" sz="1000" dirty="0"/>
            </a:br>
            <a:r>
              <a:rPr lang="en-US" sz="1000" dirty="0"/>
              <a:t>Ruiz et al., CVPR 2023</a:t>
            </a:r>
          </a:p>
        </p:txBody>
      </p:sp>
      <p:pic>
        <p:nvPicPr>
          <p:cNvPr id="7" name="Picture 6">
            <a:extLst>
              <a:ext uri="{FF2B5EF4-FFF2-40B4-BE49-F238E27FC236}">
                <a16:creationId xmlns:a16="http://schemas.microsoft.com/office/drawing/2014/main" id="{8E04203D-4D51-FD9E-9D0B-04B5C06C3286}"/>
              </a:ext>
            </a:extLst>
          </p:cNvPr>
          <p:cNvPicPr>
            <a:picLocks noChangeAspect="1"/>
          </p:cNvPicPr>
          <p:nvPr/>
        </p:nvPicPr>
        <p:blipFill>
          <a:blip r:embed="rId3"/>
          <a:stretch>
            <a:fillRect/>
          </a:stretch>
        </p:blipFill>
        <p:spPr>
          <a:xfrm>
            <a:off x="828323" y="1355638"/>
            <a:ext cx="10258907" cy="4967011"/>
          </a:xfrm>
          <a:prstGeom prst="rect">
            <a:avLst/>
          </a:prstGeom>
        </p:spPr>
      </p:pic>
    </p:spTree>
    <p:extLst>
      <p:ext uri="{BB962C8B-B14F-4D97-AF65-F5344CB8AC3E}">
        <p14:creationId xmlns:p14="http://schemas.microsoft.com/office/powerpoint/2010/main" val="8404368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2580</Words>
  <Application>Microsoft Office PowerPoint</Application>
  <PresentationFormat>Widescreen</PresentationFormat>
  <Paragraphs>348</Paragraphs>
  <Slides>38</Slides>
  <Notes>24</Notes>
  <HiddenSlides>5</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0</vt:i4>
      </vt:variant>
      <vt:variant>
        <vt:lpstr>Slide Titles</vt:lpstr>
      </vt:variant>
      <vt:variant>
        <vt:i4>38</vt:i4>
      </vt:variant>
    </vt:vector>
  </HeadingPairs>
  <TitlesOfParts>
    <vt:vector size="43" baseType="lpstr">
      <vt:lpstr>Arial</vt:lpstr>
      <vt:lpstr>Calibri</vt:lpstr>
      <vt:lpstr>Cambria Math</vt:lpstr>
      <vt:lpstr>Ubuntu</vt:lpstr>
      <vt:lpstr>Office Theme</vt:lpstr>
      <vt:lpstr>Diffusion Models for Visual Computing</vt:lpstr>
      <vt:lpstr>Presentation Schedule</vt:lpstr>
      <vt:lpstr>Personalization</vt:lpstr>
      <vt:lpstr>Personalization</vt:lpstr>
      <vt:lpstr>Personalization</vt:lpstr>
      <vt:lpstr>Identity Preservation</vt:lpstr>
      <vt:lpstr>ID Preservation by Fine-Tuning Denoiser Weights</vt:lpstr>
      <vt:lpstr>ID Preservation by Fine-Tuning Denoiser Weights</vt:lpstr>
      <vt:lpstr>ID Preservation by Fine-Tuning Denoiser Weights</vt:lpstr>
      <vt:lpstr>ID Preservation by Fine-Tuning Text Embeddings</vt:lpstr>
      <vt:lpstr>ID Preservation by Fine-Tuning Text Embeddings</vt:lpstr>
      <vt:lpstr>Fine-Tuning Text Embeddings &amp; Cross-Att. Weights</vt:lpstr>
      <vt:lpstr>Fine-Tuning Text Embeddings &amp; Cross-Att. Weights</vt:lpstr>
      <vt:lpstr>Fine-Tuning Text Embeddings &amp; Cross-Att. Weights</vt:lpstr>
      <vt:lpstr>ID Preservation with Learned Condition Encoders</vt:lpstr>
      <vt:lpstr>ID Preservation with Learned Condition Encoders</vt:lpstr>
      <vt:lpstr>ID Preservation with Learned Condition Encoders</vt:lpstr>
      <vt:lpstr>ID Preservation through Intermediate Features</vt:lpstr>
      <vt:lpstr>ID Preservation through Intermediate Features</vt:lpstr>
      <vt:lpstr>ID Preservation through Intermediate Features</vt:lpstr>
      <vt:lpstr>Editing with Generative Models</vt:lpstr>
      <vt:lpstr>Editing with Generative Models</vt:lpstr>
      <vt:lpstr>Image-to-Image Translation</vt:lpstr>
      <vt:lpstr>Image-to-Image Translation</vt:lpstr>
      <vt:lpstr>Image-to-Image Translation</vt:lpstr>
      <vt:lpstr>Image-to-Image Translation</vt:lpstr>
      <vt:lpstr>Image-to-Image Translation</vt:lpstr>
      <vt:lpstr>Editing with Attention Maps and Intermediate Features</vt:lpstr>
      <vt:lpstr>Editing with Attention Maps and Intermediate Features</vt:lpstr>
      <vt:lpstr>Editing with Attention Maps and Intermediate Features</vt:lpstr>
      <vt:lpstr>Editing with Attention Maps and Intermediate Features</vt:lpstr>
      <vt:lpstr>Editing with Attention Maps and Intermediate Features</vt:lpstr>
      <vt:lpstr>Editing with Attention Maps and Intermediate Features</vt:lpstr>
      <vt:lpstr>Editing with Optical Flow Guidance</vt:lpstr>
      <vt:lpstr>Identity Preservation</vt:lpstr>
      <vt:lpstr>Low-Rank Adaption (LoRA)</vt:lpstr>
      <vt:lpstr>ID Preservation using LORA</vt:lpstr>
      <vt:lpstr>ID Preservation with Multiple Subjects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Neurosymbolic Models for Computer Graphics</dc:title>
  <dc:creator>Daniel Ritchie</dc:creator>
  <cp:lastModifiedBy>Paul Guerrero</cp:lastModifiedBy>
  <cp:revision>122</cp:revision>
  <dcterms:created xsi:type="dcterms:W3CDTF">2023-03-29T20:59:10Z</dcterms:created>
  <dcterms:modified xsi:type="dcterms:W3CDTF">2024-04-05T18:19:36Z</dcterms:modified>
</cp:coreProperties>
</file>