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notesMasterIdLst>
    <p:notesMasterId r:id="rId10"/>
  </p:notesMasterIdLst>
  <p:sldIdLst>
    <p:sldId id="256" r:id="rId2"/>
    <p:sldId id="2147374565" r:id="rId3"/>
    <p:sldId id="2147374567" r:id="rId4"/>
    <p:sldId id="257" r:id="rId5"/>
    <p:sldId id="279" r:id="rId6"/>
    <p:sldId id="2147374566" r:id="rId7"/>
    <p:sldId id="2147374568" r:id="rId8"/>
    <p:sldId id="214737456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15"/>
    <p:restoredTop sz="96327"/>
  </p:normalViewPr>
  <p:slideViewPr>
    <p:cSldViewPr snapToGrid="0">
      <p:cViewPr varScale="1">
        <p:scale>
          <a:sx n="104" d="100"/>
          <a:sy n="104" d="100"/>
        </p:scale>
        <p:origin x="224" y="7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EBBDE1-EA07-EC45-9BDC-DAC29EFF5741}" type="datetimeFigureOut">
              <a:rPr lang="en-US" smtClean="0"/>
              <a:t>4/3/24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4E20AA-1C0C-4D48-A0FA-AF74EB7AF0EC}" type="slidenum">
              <a:rPr lang="en-US" smtClean="0"/>
              <a:t>‹#›</a:t>
            </a:fld>
            <a:endParaRPr lang="en-US"/>
          </a:p>
        </p:txBody>
      </p:sp>
    </p:spTree>
    <p:extLst>
      <p:ext uri="{BB962C8B-B14F-4D97-AF65-F5344CB8AC3E}">
        <p14:creationId xmlns:p14="http://schemas.microsoft.com/office/powerpoint/2010/main" val="5017601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4E20AA-1C0C-4D48-A0FA-AF74EB7AF0EC}" type="slidenum">
              <a:rPr lang="en-US" smtClean="0"/>
              <a:t>1</a:t>
            </a:fld>
            <a:endParaRPr lang="en-US"/>
          </a:p>
        </p:txBody>
      </p:sp>
    </p:spTree>
    <p:extLst>
      <p:ext uri="{BB962C8B-B14F-4D97-AF65-F5344CB8AC3E}">
        <p14:creationId xmlns:p14="http://schemas.microsoft.com/office/powerpoint/2010/main" val="2524851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TR" dirty="0"/>
              <a:t>Without going into much detail, one of the core foundations of this transformation is the success of image diffusion models. Withough going into too much detail, diffusion models are probablistic generation models that thurn noise samples into representative data samples, in case of image generation, to natural images. Furthermore, a popular architecture in diffusion models is a U</a:t>
            </a:r>
            <a:r>
              <a:rPr lang="en-US" dirty="0"/>
              <a:t>n</a:t>
            </a:r>
            <a:r>
              <a:rPr lang="en-TR" dirty="0"/>
              <a:t>et architecture which often consists of self attention and cross attention blocks. While the self attention layers are known to encode information about the structure and the apperance of the image, the cross attention layers often model conditioning with respect to input signals such as text. </a:t>
            </a:r>
          </a:p>
        </p:txBody>
      </p:sp>
      <p:sp>
        <p:nvSpPr>
          <p:cNvPr id="4" name="Slide Number Placeholder 3"/>
          <p:cNvSpPr>
            <a:spLocks noGrp="1"/>
          </p:cNvSpPr>
          <p:nvPr>
            <p:ph type="sldNum" sz="quarter" idx="5"/>
          </p:nvPr>
        </p:nvSpPr>
        <p:spPr/>
        <p:txBody>
          <a:bodyPr/>
          <a:lstStyle/>
          <a:p>
            <a:fld id="{3EF2277D-4E65-471B-8FDC-312617F5EA89}" type="slidenum">
              <a:rPr lang="en-US" smtClean="0"/>
              <a:pPr/>
              <a:t>2</a:t>
            </a:fld>
            <a:endParaRPr lang="en-US"/>
          </a:p>
        </p:txBody>
      </p:sp>
    </p:spTree>
    <p:extLst>
      <p:ext uri="{BB962C8B-B14F-4D97-AF65-F5344CB8AC3E}">
        <p14:creationId xmlns:p14="http://schemas.microsoft.com/office/powerpoint/2010/main" val="32240909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7C035-7BD0-3720-BF4B-1E599AF689B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0AFA3A9-2EAD-3C36-5E08-3C00E559B3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EEF58E8-8B4A-53DE-9981-B9628B8E47FB}"/>
              </a:ext>
            </a:extLst>
          </p:cNvPr>
          <p:cNvSpPr>
            <a:spLocks noGrp="1"/>
          </p:cNvSpPr>
          <p:nvPr>
            <p:ph type="dt" sz="half" idx="10"/>
          </p:nvPr>
        </p:nvSpPr>
        <p:spPr/>
        <p:txBody>
          <a:bodyPr/>
          <a:lstStyle/>
          <a:p>
            <a:fld id="{C764DE79-268F-4C1A-8933-263129D2AF90}" type="datetimeFigureOut">
              <a:rPr lang="en-US" smtClean="0"/>
              <a:t>4/3/24</a:t>
            </a:fld>
            <a:endParaRPr lang="en-US" dirty="0"/>
          </a:p>
        </p:txBody>
      </p:sp>
      <p:sp>
        <p:nvSpPr>
          <p:cNvPr id="5" name="Footer Placeholder 4">
            <a:extLst>
              <a:ext uri="{FF2B5EF4-FFF2-40B4-BE49-F238E27FC236}">
                <a16:creationId xmlns:a16="http://schemas.microsoft.com/office/drawing/2014/main" id="{9B780E2F-21A4-BC2D-B5CA-6272E43F678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E704261-9C32-09C9-DCA8-36B21E725030}"/>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823065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D63C7-0629-259D-53E2-0E4FDB8BE49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EAA1201-6CE0-4A8C-B1DF-7D88552F6C9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56B387-7E6A-A380-24A5-3A4A5635C4C7}"/>
              </a:ext>
            </a:extLst>
          </p:cNvPr>
          <p:cNvSpPr>
            <a:spLocks noGrp="1"/>
          </p:cNvSpPr>
          <p:nvPr>
            <p:ph type="dt" sz="half" idx="10"/>
          </p:nvPr>
        </p:nvSpPr>
        <p:spPr/>
        <p:txBody>
          <a:bodyPr/>
          <a:lstStyle/>
          <a:p>
            <a:fld id="{C764DE79-268F-4C1A-8933-263129D2AF90}" type="datetimeFigureOut">
              <a:rPr lang="en-US" smtClean="0"/>
              <a:t>4/3/24</a:t>
            </a:fld>
            <a:endParaRPr lang="en-US" dirty="0"/>
          </a:p>
        </p:txBody>
      </p:sp>
      <p:sp>
        <p:nvSpPr>
          <p:cNvPr id="5" name="Footer Placeholder 4">
            <a:extLst>
              <a:ext uri="{FF2B5EF4-FFF2-40B4-BE49-F238E27FC236}">
                <a16:creationId xmlns:a16="http://schemas.microsoft.com/office/drawing/2014/main" id="{E53DA4B8-EA4C-535A-B7F4-572251DCC71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8ED85BC-CF46-B776-108E-9CCB600B11C7}"/>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25211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12AF903-C87C-8692-CF51-D4E869CCC0E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43EF1D4-D3B8-B746-8249-4287363061A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ED3F98-F460-4830-42D0-05FD8839C6A2}"/>
              </a:ext>
            </a:extLst>
          </p:cNvPr>
          <p:cNvSpPr>
            <a:spLocks noGrp="1"/>
          </p:cNvSpPr>
          <p:nvPr>
            <p:ph type="dt" sz="half" idx="10"/>
          </p:nvPr>
        </p:nvSpPr>
        <p:spPr/>
        <p:txBody>
          <a:bodyPr/>
          <a:lstStyle/>
          <a:p>
            <a:fld id="{C764DE79-268F-4C1A-8933-263129D2AF90}" type="datetimeFigureOut">
              <a:rPr lang="en-US" smtClean="0"/>
              <a:t>4/3/24</a:t>
            </a:fld>
            <a:endParaRPr lang="en-US" dirty="0"/>
          </a:p>
        </p:txBody>
      </p:sp>
      <p:sp>
        <p:nvSpPr>
          <p:cNvPr id="5" name="Footer Placeholder 4">
            <a:extLst>
              <a:ext uri="{FF2B5EF4-FFF2-40B4-BE49-F238E27FC236}">
                <a16:creationId xmlns:a16="http://schemas.microsoft.com/office/drawing/2014/main" id="{5DB7799E-AC7F-B500-AA42-8C01CFB268E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D064AE2-9F22-EEFE-0EC4-EE19223235AA}"/>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546376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CEA44-A975-0F05-5949-29936BF982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4E1F73-7883-4B2B-A17D-E4F582971F6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091F80-6A39-DD45-5D8D-0DA5D108F26D}"/>
              </a:ext>
            </a:extLst>
          </p:cNvPr>
          <p:cNvSpPr>
            <a:spLocks noGrp="1"/>
          </p:cNvSpPr>
          <p:nvPr>
            <p:ph type="dt" sz="half" idx="10"/>
          </p:nvPr>
        </p:nvSpPr>
        <p:spPr/>
        <p:txBody>
          <a:bodyPr/>
          <a:lstStyle/>
          <a:p>
            <a:fld id="{C764DE79-268F-4C1A-8933-263129D2AF90}" type="datetimeFigureOut">
              <a:rPr lang="en-US" smtClean="0"/>
              <a:t>4/3/24</a:t>
            </a:fld>
            <a:endParaRPr lang="en-US" dirty="0"/>
          </a:p>
        </p:txBody>
      </p:sp>
      <p:sp>
        <p:nvSpPr>
          <p:cNvPr id="5" name="Footer Placeholder 4">
            <a:extLst>
              <a:ext uri="{FF2B5EF4-FFF2-40B4-BE49-F238E27FC236}">
                <a16:creationId xmlns:a16="http://schemas.microsoft.com/office/drawing/2014/main" id="{CF2F66A3-2291-6E67-113A-30C69FE38DA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DFC8C6F-E4F5-D582-4E31-481EE83D0CB2}"/>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248311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A8059-61C5-6DE3-BF88-AE829DE88A4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7D1CCAA-1EA9-4818-9704-25E331A679A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355ABC4-53EB-C884-07C5-E106131558A3}"/>
              </a:ext>
            </a:extLst>
          </p:cNvPr>
          <p:cNvSpPr>
            <a:spLocks noGrp="1"/>
          </p:cNvSpPr>
          <p:nvPr>
            <p:ph type="dt" sz="half" idx="10"/>
          </p:nvPr>
        </p:nvSpPr>
        <p:spPr/>
        <p:txBody>
          <a:bodyPr/>
          <a:lstStyle/>
          <a:p>
            <a:fld id="{C764DE79-268F-4C1A-8933-263129D2AF90}" type="datetimeFigureOut">
              <a:rPr lang="en-US" smtClean="0"/>
              <a:t>4/3/24</a:t>
            </a:fld>
            <a:endParaRPr lang="en-US" dirty="0"/>
          </a:p>
        </p:txBody>
      </p:sp>
      <p:sp>
        <p:nvSpPr>
          <p:cNvPr id="5" name="Footer Placeholder 4">
            <a:extLst>
              <a:ext uri="{FF2B5EF4-FFF2-40B4-BE49-F238E27FC236}">
                <a16:creationId xmlns:a16="http://schemas.microsoft.com/office/drawing/2014/main" id="{42243921-D8BB-F787-0ACF-94BF02E6B0B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2BA4306-B02D-78F5-CE94-1B589FB04F4A}"/>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772832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D0682-1F47-CE7A-9CD4-8A5C09AE67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2D0BA75-11EF-C76F-B432-C04FA4F1321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1C4865A-3B75-7530-F1E7-501380CF048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370344F-ED11-BD8B-99B9-96D3625D063D}"/>
              </a:ext>
            </a:extLst>
          </p:cNvPr>
          <p:cNvSpPr>
            <a:spLocks noGrp="1"/>
          </p:cNvSpPr>
          <p:nvPr>
            <p:ph type="dt" sz="half" idx="10"/>
          </p:nvPr>
        </p:nvSpPr>
        <p:spPr/>
        <p:txBody>
          <a:bodyPr/>
          <a:lstStyle/>
          <a:p>
            <a:fld id="{C764DE79-268F-4C1A-8933-263129D2AF90}" type="datetimeFigureOut">
              <a:rPr lang="en-US" smtClean="0"/>
              <a:t>4/3/24</a:t>
            </a:fld>
            <a:endParaRPr lang="en-US" dirty="0"/>
          </a:p>
        </p:txBody>
      </p:sp>
      <p:sp>
        <p:nvSpPr>
          <p:cNvPr id="6" name="Footer Placeholder 5">
            <a:extLst>
              <a:ext uri="{FF2B5EF4-FFF2-40B4-BE49-F238E27FC236}">
                <a16:creationId xmlns:a16="http://schemas.microsoft.com/office/drawing/2014/main" id="{282CBE02-D673-DF06-0BF3-E6285FDB6EB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45B6247-ABF6-3D15-218C-750A061D0E8A}"/>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802209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10707-FAD4-B5E0-E27A-C972AE00F88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848AC1C-5382-6C0B-1723-40238BBF38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4619575-9863-9822-FA5D-C8DA53919AA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610F815-7A1B-3FB8-528B-1AF8D2C580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422D8E8-21D8-878F-2948-A96A9EFDA44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8B217B9-8DB5-8686-A010-32D0AE763406}"/>
              </a:ext>
            </a:extLst>
          </p:cNvPr>
          <p:cNvSpPr>
            <a:spLocks noGrp="1"/>
          </p:cNvSpPr>
          <p:nvPr>
            <p:ph type="dt" sz="half" idx="10"/>
          </p:nvPr>
        </p:nvSpPr>
        <p:spPr/>
        <p:txBody>
          <a:bodyPr/>
          <a:lstStyle/>
          <a:p>
            <a:fld id="{C764DE79-268F-4C1A-8933-263129D2AF90}" type="datetimeFigureOut">
              <a:rPr lang="en-US" smtClean="0"/>
              <a:t>4/3/24</a:t>
            </a:fld>
            <a:endParaRPr lang="en-US" dirty="0"/>
          </a:p>
        </p:txBody>
      </p:sp>
      <p:sp>
        <p:nvSpPr>
          <p:cNvPr id="8" name="Footer Placeholder 7">
            <a:extLst>
              <a:ext uri="{FF2B5EF4-FFF2-40B4-BE49-F238E27FC236}">
                <a16:creationId xmlns:a16="http://schemas.microsoft.com/office/drawing/2014/main" id="{A7C2B962-ECCA-0447-EC6F-C821351F4B4D}"/>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8EA2BD0-744A-1334-8143-1BECC3E689CA}"/>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699014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D2630-3926-1BDB-3F89-7B47084B2A7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FBB3241-5000-F6AD-A2B7-A27EE7BD8C02}"/>
              </a:ext>
            </a:extLst>
          </p:cNvPr>
          <p:cNvSpPr>
            <a:spLocks noGrp="1"/>
          </p:cNvSpPr>
          <p:nvPr>
            <p:ph type="dt" sz="half" idx="10"/>
          </p:nvPr>
        </p:nvSpPr>
        <p:spPr/>
        <p:txBody>
          <a:bodyPr/>
          <a:lstStyle/>
          <a:p>
            <a:fld id="{C764DE79-268F-4C1A-8933-263129D2AF90}" type="datetimeFigureOut">
              <a:rPr lang="en-US" smtClean="0"/>
              <a:t>4/3/24</a:t>
            </a:fld>
            <a:endParaRPr lang="en-US" dirty="0"/>
          </a:p>
        </p:txBody>
      </p:sp>
      <p:sp>
        <p:nvSpPr>
          <p:cNvPr id="4" name="Footer Placeholder 3">
            <a:extLst>
              <a:ext uri="{FF2B5EF4-FFF2-40B4-BE49-F238E27FC236}">
                <a16:creationId xmlns:a16="http://schemas.microsoft.com/office/drawing/2014/main" id="{27636176-2430-8272-1A32-7A9E7566BAAC}"/>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7C3E759F-E453-9A53-B48C-886984CD8756}"/>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34782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EA7722-3614-3727-B2FB-AAFA3E2FD9BB}"/>
              </a:ext>
            </a:extLst>
          </p:cNvPr>
          <p:cNvSpPr>
            <a:spLocks noGrp="1"/>
          </p:cNvSpPr>
          <p:nvPr>
            <p:ph type="dt" sz="half" idx="10"/>
          </p:nvPr>
        </p:nvSpPr>
        <p:spPr/>
        <p:txBody>
          <a:bodyPr/>
          <a:lstStyle/>
          <a:p>
            <a:fld id="{C764DE79-268F-4C1A-8933-263129D2AF90}" type="datetimeFigureOut">
              <a:rPr lang="en-US" smtClean="0"/>
              <a:pPr/>
              <a:t>4/3/24</a:t>
            </a:fld>
            <a:endParaRPr lang="en-US" dirty="0"/>
          </a:p>
        </p:txBody>
      </p:sp>
      <p:sp>
        <p:nvSpPr>
          <p:cNvPr id="3" name="Footer Placeholder 2">
            <a:extLst>
              <a:ext uri="{FF2B5EF4-FFF2-40B4-BE49-F238E27FC236}">
                <a16:creationId xmlns:a16="http://schemas.microsoft.com/office/drawing/2014/main" id="{7B37C8D8-B4D6-F145-632F-759A5A27CCB0}"/>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6A755AE7-1DBC-FC2C-0DC7-2C89012116FD}"/>
              </a:ext>
            </a:extLst>
          </p:cNvPr>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4009931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254A9-FD29-6044-9F98-84B6FAF9E1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5C5522C-119E-4841-84CD-5F8C1307AF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D3670E6-5E73-5788-27A8-266F690045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2B96A7-1F5C-0353-2527-05D22DCC4444}"/>
              </a:ext>
            </a:extLst>
          </p:cNvPr>
          <p:cNvSpPr>
            <a:spLocks noGrp="1"/>
          </p:cNvSpPr>
          <p:nvPr>
            <p:ph type="dt" sz="half" idx="10"/>
          </p:nvPr>
        </p:nvSpPr>
        <p:spPr/>
        <p:txBody>
          <a:bodyPr/>
          <a:lstStyle/>
          <a:p>
            <a:fld id="{C764DE79-268F-4C1A-8933-263129D2AF90}" type="datetimeFigureOut">
              <a:rPr lang="en-US" smtClean="0"/>
              <a:t>4/3/24</a:t>
            </a:fld>
            <a:endParaRPr lang="en-US" dirty="0"/>
          </a:p>
        </p:txBody>
      </p:sp>
      <p:sp>
        <p:nvSpPr>
          <p:cNvPr id="6" name="Footer Placeholder 5">
            <a:extLst>
              <a:ext uri="{FF2B5EF4-FFF2-40B4-BE49-F238E27FC236}">
                <a16:creationId xmlns:a16="http://schemas.microsoft.com/office/drawing/2014/main" id="{F6DC68A4-964A-0A3A-B2EF-81B6572F114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DA90FAA-5B67-3F4E-F3CE-E345B5524A3D}"/>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201515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C133E-7217-CF80-B420-6776EC35E0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5137844-ED93-A6BC-6B06-CD194241A7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6A51446-8ADC-1528-E971-1E68B3A5BE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7ECAD54-8751-2D07-60CA-B00A9E9EB9DA}"/>
              </a:ext>
            </a:extLst>
          </p:cNvPr>
          <p:cNvSpPr>
            <a:spLocks noGrp="1"/>
          </p:cNvSpPr>
          <p:nvPr>
            <p:ph type="dt" sz="half" idx="10"/>
          </p:nvPr>
        </p:nvSpPr>
        <p:spPr/>
        <p:txBody>
          <a:bodyPr/>
          <a:lstStyle/>
          <a:p>
            <a:fld id="{C764DE79-268F-4C1A-8933-263129D2AF90}" type="datetimeFigureOut">
              <a:rPr lang="en-US" smtClean="0"/>
              <a:t>4/3/24</a:t>
            </a:fld>
            <a:endParaRPr lang="en-US" dirty="0"/>
          </a:p>
        </p:txBody>
      </p:sp>
      <p:sp>
        <p:nvSpPr>
          <p:cNvPr id="6" name="Footer Placeholder 5">
            <a:extLst>
              <a:ext uri="{FF2B5EF4-FFF2-40B4-BE49-F238E27FC236}">
                <a16:creationId xmlns:a16="http://schemas.microsoft.com/office/drawing/2014/main" id="{9C2621CE-998F-BCB8-5C2E-C8C4C5F5BFD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CCCA9B4-7B2E-1D58-D1ED-74A8343C0AF4}"/>
              </a:ext>
            </a:extLst>
          </p:cNvPr>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5863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F99642D-95AC-99B0-25C2-E2576556A0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0B0286-5F19-579C-1464-CF7C7D5B63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E3533E-1C84-32FE-2275-04531FE6FA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Ubuntu" panose="020B0504030602030204" pitchFamily="34" charset="0"/>
              </a:defRPr>
            </a:lvl1pPr>
          </a:lstStyle>
          <a:p>
            <a:fld id="{C764DE79-268F-4C1A-8933-263129D2AF90}" type="datetimeFigureOut">
              <a:rPr lang="en-US" smtClean="0"/>
              <a:pPr/>
              <a:t>4/3/24</a:t>
            </a:fld>
            <a:endParaRPr lang="en-US" dirty="0"/>
          </a:p>
        </p:txBody>
      </p:sp>
      <p:sp>
        <p:nvSpPr>
          <p:cNvPr id="5" name="Footer Placeholder 4">
            <a:extLst>
              <a:ext uri="{FF2B5EF4-FFF2-40B4-BE49-F238E27FC236}">
                <a16:creationId xmlns:a16="http://schemas.microsoft.com/office/drawing/2014/main" id="{F6FA22AF-68AB-7012-B206-380A2B715B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Ubuntu" panose="020B0504030602030204" pitchFamily="34" charset="0"/>
              </a:defRPr>
            </a:lvl1pPr>
          </a:lstStyle>
          <a:p>
            <a:endParaRPr lang="en-US" dirty="0"/>
          </a:p>
        </p:txBody>
      </p:sp>
      <p:sp>
        <p:nvSpPr>
          <p:cNvPr id="6" name="Slide Number Placeholder 5">
            <a:extLst>
              <a:ext uri="{FF2B5EF4-FFF2-40B4-BE49-F238E27FC236}">
                <a16:creationId xmlns:a16="http://schemas.microsoft.com/office/drawing/2014/main" id="{7D0B5F29-D15A-92D1-AEB2-45277EFA4B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Ubuntu" panose="020B050403060203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3224420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Ubuntu" panose="020B05040306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Ubuntu" panose="020B05040306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Ubuntu" panose="020B05040306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Ubuntu" panose="020B0504030602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Ubuntu" panose="020B0504030602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Ubuntu" panose="020B0504030602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71AA3-8002-1A34-2FEC-82E3FB398D4C}"/>
              </a:ext>
            </a:extLst>
          </p:cNvPr>
          <p:cNvSpPr>
            <a:spLocks noGrp="1"/>
          </p:cNvSpPr>
          <p:nvPr>
            <p:ph type="ctrTitle"/>
          </p:nvPr>
        </p:nvSpPr>
        <p:spPr>
          <a:xfrm>
            <a:off x="1524000" y="732896"/>
            <a:ext cx="9144000" cy="2387600"/>
          </a:xfrm>
        </p:spPr>
        <p:txBody>
          <a:bodyPr/>
          <a:lstStyle/>
          <a:p>
            <a:r>
              <a:rPr lang="en-US" b="1" dirty="0">
                <a:effectLst>
                  <a:outerShdw blurRad="50800" dist="38100" dir="2700000" algn="tl" rotWithShape="0">
                    <a:prstClr val="black">
                      <a:alpha val="40000"/>
                    </a:prstClr>
                  </a:outerShdw>
                </a:effectLst>
              </a:rPr>
              <a:t>Guidance &amp; Diffusion Models</a:t>
            </a:r>
          </a:p>
        </p:txBody>
      </p:sp>
      <p:sp>
        <p:nvSpPr>
          <p:cNvPr id="3" name="Subtitle 2">
            <a:extLst>
              <a:ext uri="{FF2B5EF4-FFF2-40B4-BE49-F238E27FC236}">
                <a16:creationId xmlns:a16="http://schemas.microsoft.com/office/drawing/2014/main" id="{D89F4DE0-A4E7-0C6F-B40E-C34349897712}"/>
              </a:ext>
            </a:extLst>
          </p:cNvPr>
          <p:cNvSpPr>
            <a:spLocks noGrp="1"/>
          </p:cNvSpPr>
          <p:nvPr>
            <p:ph type="subTitle" idx="1"/>
          </p:nvPr>
        </p:nvSpPr>
        <p:spPr>
          <a:xfrm>
            <a:off x="1524000" y="3212571"/>
            <a:ext cx="9144000" cy="1655762"/>
          </a:xfrm>
        </p:spPr>
        <p:txBody>
          <a:bodyPr/>
          <a:lstStyle/>
          <a:p>
            <a:pPr>
              <a:lnSpc>
                <a:spcPct val="150000"/>
              </a:lnSpc>
            </a:pPr>
            <a:r>
              <a:rPr lang="en-US" dirty="0">
                <a:effectLst>
                  <a:outerShdw blurRad="50800" dist="38100" dir="2700000" algn="tl" rotWithShape="0">
                    <a:prstClr val="black">
                      <a:alpha val="40000"/>
                    </a:prstClr>
                  </a:outerShdw>
                </a:effectLst>
              </a:rPr>
              <a:t>Duygu Ceylan</a:t>
            </a:r>
          </a:p>
        </p:txBody>
      </p:sp>
    </p:spTree>
    <p:extLst>
      <p:ext uri="{BB962C8B-B14F-4D97-AF65-F5344CB8AC3E}">
        <p14:creationId xmlns:p14="http://schemas.microsoft.com/office/powerpoint/2010/main" val="18393467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Content Placeholder 24">
            <a:extLst>
              <a:ext uri="{FF2B5EF4-FFF2-40B4-BE49-F238E27FC236}">
                <a16:creationId xmlns:a16="http://schemas.microsoft.com/office/drawing/2014/main" id="{B4E89778-A1D0-9664-9AD1-02AF7D903852}"/>
              </a:ext>
            </a:extLst>
          </p:cNvPr>
          <p:cNvPicPr>
            <a:picLocks noGrp="1" noChangeAspect="1"/>
          </p:cNvPicPr>
          <p:nvPr>
            <p:ph idx="1"/>
          </p:nvPr>
        </p:nvPicPr>
        <p:blipFill>
          <a:blip r:embed="rId3"/>
          <a:stretch>
            <a:fillRect/>
          </a:stretch>
        </p:blipFill>
        <p:spPr>
          <a:xfrm>
            <a:off x="2020014" y="1584568"/>
            <a:ext cx="7953645" cy="2880000"/>
          </a:xfrm>
        </p:spPr>
      </p:pic>
      <p:sp>
        <p:nvSpPr>
          <p:cNvPr id="2" name="Title 1">
            <a:extLst>
              <a:ext uri="{FF2B5EF4-FFF2-40B4-BE49-F238E27FC236}">
                <a16:creationId xmlns:a16="http://schemas.microsoft.com/office/drawing/2014/main" id="{B4CF05B3-D355-1260-DAB3-6A6CD2AB1597}"/>
              </a:ext>
            </a:extLst>
          </p:cNvPr>
          <p:cNvSpPr>
            <a:spLocks noGrp="1"/>
          </p:cNvSpPr>
          <p:nvPr>
            <p:ph type="title"/>
          </p:nvPr>
        </p:nvSpPr>
        <p:spPr/>
        <p:txBody>
          <a:bodyPr/>
          <a:lstStyle/>
          <a:p>
            <a:r>
              <a:rPr lang="en-TR" dirty="0">
                <a:solidFill>
                  <a:schemeClr val="tx1"/>
                </a:solidFill>
              </a:rPr>
              <a:t>Diffusion models in a nutshell</a:t>
            </a:r>
          </a:p>
        </p:txBody>
      </p:sp>
      <p:sp>
        <p:nvSpPr>
          <p:cNvPr id="7" name="TextBox 6">
            <a:extLst>
              <a:ext uri="{FF2B5EF4-FFF2-40B4-BE49-F238E27FC236}">
                <a16:creationId xmlns:a16="http://schemas.microsoft.com/office/drawing/2014/main" id="{0D9ECFD7-C10E-61CD-95EF-1DFE527F4B14}"/>
              </a:ext>
            </a:extLst>
          </p:cNvPr>
          <p:cNvSpPr txBox="1"/>
          <p:nvPr/>
        </p:nvSpPr>
        <p:spPr>
          <a:xfrm>
            <a:off x="4546695" y="4935072"/>
            <a:ext cx="524503" cy="646331"/>
          </a:xfrm>
          <a:prstGeom prst="rect">
            <a:avLst/>
          </a:prstGeom>
          <a:solidFill>
            <a:schemeClr val="accent3">
              <a:lumMod val="60000"/>
              <a:lumOff val="40000"/>
            </a:schemeClr>
          </a:solidFill>
          <a:ln>
            <a:noFill/>
          </a:ln>
        </p:spPr>
        <p:txBody>
          <a:bodyPr wrap="none" rtlCol="0">
            <a:spAutoFit/>
          </a:bodyPr>
          <a:lstStyle/>
          <a:p>
            <a:r>
              <a:rPr lang="en-TR" dirty="0"/>
              <a:t>Q K</a:t>
            </a:r>
          </a:p>
          <a:p>
            <a:pPr algn="ctr"/>
            <a:r>
              <a:rPr lang="en-TR" dirty="0"/>
              <a:t>V</a:t>
            </a:r>
          </a:p>
        </p:txBody>
      </p:sp>
      <p:sp>
        <p:nvSpPr>
          <p:cNvPr id="8" name="TextBox 7">
            <a:extLst>
              <a:ext uri="{FF2B5EF4-FFF2-40B4-BE49-F238E27FC236}">
                <a16:creationId xmlns:a16="http://schemas.microsoft.com/office/drawing/2014/main" id="{1533B6D3-2F31-30B1-3F59-A7045E83A785}"/>
              </a:ext>
            </a:extLst>
          </p:cNvPr>
          <p:cNvSpPr txBox="1"/>
          <p:nvPr/>
        </p:nvSpPr>
        <p:spPr>
          <a:xfrm>
            <a:off x="5472334" y="4935072"/>
            <a:ext cx="524503" cy="646331"/>
          </a:xfrm>
          <a:prstGeom prst="rect">
            <a:avLst/>
          </a:prstGeom>
          <a:solidFill>
            <a:schemeClr val="accent3">
              <a:lumMod val="60000"/>
              <a:lumOff val="40000"/>
            </a:schemeClr>
          </a:solidFill>
          <a:ln>
            <a:noFill/>
          </a:ln>
        </p:spPr>
        <p:txBody>
          <a:bodyPr wrap="none" rtlCol="0">
            <a:spAutoFit/>
          </a:bodyPr>
          <a:lstStyle/>
          <a:p>
            <a:r>
              <a:rPr lang="en-TR" dirty="0"/>
              <a:t>Q K</a:t>
            </a:r>
          </a:p>
          <a:p>
            <a:pPr algn="ctr"/>
            <a:r>
              <a:rPr lang="en-TR" dirty="0"/>
              <a:t>V</a:t>
            </a:r>
          </a:p>
        </p:txBody>
      </p:sp>
      <p:sp>
        <p:nvSpPr>
          <p:cNvPr id="9" name="Rounded Rectangle 8">
            <a:extLst>
              <a:ext uri="{FF2B5EF4-FFF2-40B4-BE49-F238E27FC236}">
                <a16:creationId xmlns:a16="http://schemas.microsoft.com/office/drawing/2014/main" id="{60292405-AF44-D00D-0671-CA0A1C187232}"/>
              </a:ext>
            </a:extLst>
          </p:cNvPr>
          <p:cNvSpPr/>
          <p:nvPr/>
        </p:nvSpPr>
        <p:spPr>
          <a:xfrm>
            <a:off x="5210083" y="2420524"/>
            <a:ext cx="262251" cy="1290865"/>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a:solidFill>
                <a:srgbClr val="FF0000"/>
              </a:solidFill>
            </a:endParaRPr>
          </a:p>
        </p:txBody>
      </p:sp>
      <p:cxnSp>
        <p:nvCxnSpPr>
          <p:cNvPr id="11" name="Straight Connector 10">
            <a:extLst>
              <a:ext uri="{FF2B5EF4-FFF2-40B4-BE49-F238E27FC236}">
                <a16:creationId xmlns:a16="http://schemas.microsoft.com/office/drawing/2014/main" id="{14DE569D-0BE8-4F42-B37F-AB19C9136937}"/>
              </a:ext>
            </a:extLst>
          </p:cNvPr>
          <p:cNvCxnSpPr/>
          <p:nvPr/>
        </p:nvCxnSpPr>
        <p:spPr>
          <a:xfrm flipH="1">
            <a:off x="4546694" y="3751729"/>
            <a:ext cx="663388" cy="118334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37682CA-BC18-EC5F-4AC7-C0CC082C6166}"/>
              </a:ext>
            </a:extLst>
          </p:cNvPr>
          <p:cNvCxnSpPr>
            <a:cxnSpLocks/>
          </p:cNvCxnSpPr>
          <p:nvPr/>
        </p:nvCxnSpPr>
        <p:spPr>
          <a:xfrm>
            <a:off x="5472334" y="3751729"/>
            <a:ext cx="524503" cy="118334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DC1FB95-1DB8-68F1-A649-AA9CC5538ED1}"/>
              </a:ext>
            </a:extLst>
          </p:cNvPr>
          <p:cNvSpPr txBox="1"/>
          <p:nvPr/>
        </p:nvSpPr>
        <p:spPr>
          <a:xfrm>
            <a:off x="3410145" y="4997497"/>
            <a:ext cx="1049904" cy="646331"/>
          </a:xfrm>
          <a:prstGeom prst="rect">
            <a:avLst/>
          </a:prstGeom>
          <a:noFill/>
        </p:spPr>
        <p:txBody>
          <a:bodyPr wrap="none" rtlCol="0">
            <a:spAutoFit/>
          </a:bodyPr>
          <a:lstStyle/>
          <a:p>
            <a:pPr algn="ctr"/>
            <a:r>
              <a:rPr lang="en-US" dirty="0"/>
              <a:t>s</a:t>
            </a:r>
            <a:r>
              <a:rPr lang="en-TR" dirty="0"/>
              <a:t>elf</a:t>
            </a:r>
          </a:p>
          <a:p>
            <a:pPr algn="ctr"/>
            <a:r>
              <a:rPr lang="en-TR" dirty="0"/>
              <a:t>attention</a:t>
            </a:r>
          </a:p>
        </p:txBody>
      </p:sp>
      <p:sp>
        <p:nvSpPr>
          <p:cNvPr id="16" name="TextBox 15">
            <a:extLst>
              <a:ext uri="{FF2B5EF4-FFF2-40B4-BE49-F238E27FC236}">
                <a16:creationId xmlns:a16="http://schemas.microsoft.com/office/drawing/2014/main" id="{0CE91807-EE83-81CD-DD19-AD8F95E1E30A}"/>
              </a:ext>
            </a:extLst>
          </p:cNvPr>
          <p:cNvSpPr txBox="1"/>
          <p:nvPr/>
        </p:nvSpPr>
        <p:spPr>
          <a:xfrm>
            <a:off x="6060170" y="4935072"/>
            <a:ext cx="1049904" cy="646331"/>
          </a:xfrm>
          <a:prstGeom prst="rect">
            <a:avLst/>
          </a:prstGeom>
          <a:noFill/>
        </p:spPr>
        <p:txBody>
          <a:bodyPr wrap="none" rtlCol="0">
            <a:spAutoFit/>
          </a:bodyPr>
          <a:lstStyle/>
          <a:p>
            <a:pPr algn="ctr"/>
            <a:r>
              <a:rPr lang="en-US" dirty="0"/>
              <a:t>cross</a:t>
            </a:r>
            <a:endParaRPr lang="en-TR" dirty="0"/>
          </a:p>
          <a:p>
            <a:pPr algn="ctr"/>
            <a:r>
              <a:rPr lang="en-TR" dirty="0"/>
              <a:t>attention</a:t>
            </a:r>
          </a:p>
        </p:txBody>
      </p:sp>
      <p:sp>
        <p:nvSpPr>
          <p:cNvPr id="17" name="TextBox 16">
            <a:extLst>
              <a:ext uri="{FF2B5EF4-FFF2-40B4-BE49-F238E27FC236}">
                <a16:creationId xmlns:a16="http://schemas.microsoft.com/office/drawing/2014/main" id="{3DAC05E7-955A-F84A-A3E4-427B0966D8EE}"/>
              </a:ext>
            </a:extLst>
          </p:cNvPr>
          <p:cNvSpPr txBox="1"/>
          <p:nvPr/>
        </p:nvSpPr>
        <p:spPr>
          <a:xfrm>
            <a:off x="39415" y="6456333"/>
            <a:ext cx="6536789" cy="369332"/>
          </a:xfrm>
          <a:prstGeom prst="rect">
            <a:avLst/>
          </a:prstGeom>
          <a:noFill/>
        </p:spPr>
        <p:txBody>
          <a:bodyPr wrap="none" rtlCol="0">
            <a:spAutoFit/>
          </a:bodyPr>
          <a:lstStyle/>
          <a:p>
            <a:r>
              <a:rPr lang="en-US" i="1" dirty="0"/>
              <a:t>https://</a:t>
            </a:r>
            <a:r>
              <a:rPr lang="en-US" i="1" dirty="0" err="1"/>
              <a:t>learnopencv.com</a:t>
            </a:r>
            <a:r>
              <a:rPr lang="en-US" i="1" dirty="0"/>
              <a:t>/image-generation-using-diffusion-models/</a:t>
            </a:r>
            <a:endParaRPr lang="en-TR" i="1" dirty="0"/>
          </a:p>
        </p:txBody>
      </p:sp>
      <p:sp>
        <p:nvSpPr>
          <p:cNvPr id="19" name="TextBox 18">
            <a:extLst>
              <a:ext uri="{FF2B5EF4-FFF2-40B4-BE49-F238E27FC236}">
                <a16:creationId xmlns:a16="http://schemas.microsoft.com/office/drawing/2014/main" id="{E6E72C6F-ABD9-2629-334C-2EF27193AC28}"/>
              </a:ext>
            </a:extLst>
          </p:cNvPr>
          <p:cNvSpPr txBox="1"/>
          <p:nvPr/>
        </p:nvSpPr>
        <p:spPr>
          <a:xfrm>
            <a:off x="6096001" y="5782327"/>
            <a:ext cx="2956387" cy="369332"/>
          </a:xfrm>
          <a:prstGeom prst="rect">
            <a:avLst/>
          </a:prstGeom>
          <a:noFill/>
        </p:spPr>
        <p:txBody>
          <a:bodyPr wrap="none" rtlCol="0">
            <a:spAutoFit/>
          </a:bodyPr>
          <a:lstStyle/>
          <a:p>
            <a:r>
              <a:rPr lang="en-US" dirty="0"/>
              <a:t>c</a:t>
            </a:r>
            <a:r>
              <a:rPr lang="en-TR" dirty="0"/>
              <a:t>onditioning signal (e.g., text)</a:t>
            </a:r>
          </a:p>
        </p:txBody>
      </p:sp>
      <p:cxnSp>
        <p:nvCxnSpPr>
          <p:cNvPr id="21" name="Elbow Connector 20">
            <a:extLst>
              <a:ext uri="{FF2B5EF4-FFF2-40B4-BE49-F238E27FC236}">
                <a16:creationId xmlns:a16="http://schemas.microsoft.com/office/drawing/2014/main" id="{22AA39F8-03D9-6450-E26E-AFAEA27DC33B}"/>
              </a:ext>
            </a:extLst>
          </p:cNvPr>
          <p:cNvCxnSpPr>
            <a:stCxn id="19" idx="1"/>
            <a:endCxn id="8" idx="2"/>
          </p:cNvCxnSpPr>
          <p:nvPr/>
        </p:nvCxnSpPr>
        <p:spPr>
          <a:xfrm rot="10800000">
            <a:off x="5734587" y="5581403"/>
            <a:ext cx="361415" cy="385590"/>
          </a:xfrm>
          <a:prstGeom prst="bent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4404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5" grpId="0"/>
      <p:bldP spid="16" grpId="0"/>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D9B77-7C68-40A9-8BC7-523004218F93}"/>
              </a:ext>
            </a:extLst>
          </p:cNvPr>
          <p:cNvSpPr>
            <a:spLocks noGrp="1"/>
          </p:cNvSpPr>
          <p:nvPr>
            <p:ph type="title"/>
          </p:nvPr>
        </p:nvSpPr>
        <p:spPr/>
        <p:txBody>
          <a:bodyPr/>
          <a:lstStyle/>
          <a:p>
            <a:r>
              <a:rPr lang="en-TR" dirty="0"/>
              <a:t>Classifier Guidance</a:t>
            </a:r>
          </a:p>
        </p:txBody>
      </p:sp>
      <p:sp>
        <p:nvSpPr>
          <p:cNvPr id="3" name="Content Placeholder 2">
            <a:extLst>
              <a:ext uri="{FF2B5EF4-FFF2-40B4-BE49-F238E27FC236}">
                <a16:creationId xmlns:a16="http://schemas.microsoft.com/office/drawing/2014/main" id="{2DE7AB56-FC34-798E-A446-D6D27BE40925}"/>
              </a:ext>
            </a:extLst>
          </p:cNvPr>
          <p:cNvSpPr>
            <a:spLocks noGrp="1"/>
          </p:cNvSpPr>
          <p:nvPr>
            <p:ph idx="1"/>
          </p:nvPr>
        </p:nvSpPr>
        <p:spPr/>
        <p:txBody>
          <a:bodyPr/>
          <a:lstStyle/>
          <a:p>
            <a:endParaRPr lang="en-TR"/>
          </a:p>
        </p:txBody>
      </p:sp>
    </p:spTree>
    <p:extLst>
      <p:ext uri="{BB962C8B-B14F-4D97-AF65-F5344CB8AC3E}">
        <p14:creationId xmlns:p14="http://schemas.microsoft.com/office/powerpoint/2010/main" val="4178157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EC20D-58F6-C6BF-2034-A8953B4D6E36}"/>
              </a:ext>
            </a:extLst>
          </p:cNvPr>
          <p:cNvSpPr>
            <a:spLocks noGrp="1"/>
          </p:cNvSpPr>
          <p:nvPr>
            <p:ph type="title"/>
          </p:nvPr>
        </p:nvSpPr>
        <p:spPr/>
        <p:txBody>
          <a:bodyPr/>
          <a:lstStyle/>
          <a:p>
            <a:r>
              <a:rPr lang="en-US" dirty="0"/>
              <a:t>Classifier-free Guidance</a:t>
            </a:r>
          </a:p>
        </p:txBody>
      </p:sp>
    </p:spTree>
    <p:extLst>
      <p:ext uri="{BB962C8B-B14F-4D97-AF65-F5344CB8AC3E}">
        <p14:creationId xmlns:p14="http://schemas.microsoft.com/office/powerpoint/2010/main" val="19483885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A4FBF-31C2-0E81-C349-0D3086AA00C6}"/>
              </a:ext>
            </a:extLst>
          </p:cNvPr>
          <p:cNvSpPr>
            <a:spLocks noGrp="1"/>
          </p:cNvSpPr>
          <p:nvPr>
            <p:ph type="title"/>
          </p:nvPr>
        </p:nvSpPr>
        <p:spPr/>
        <p:txBody>
          <a:bodyPr/>
          <a:lstStyle/>
          <a:p>
            <a:r>
              <a:rPr lang="en-US" dirty="0"/>
              <a:t>Different conditioning signals</a:t>
            </a:r>
          </a:p>
        </p:txBody>
      </p:sp>
      <p:pic>
        <p:nvPicPr>
          <p:cNvPr id="3" name="Content Placeholder 24">
            <a:extLst>
              <a:ext uri="{FF2B5EF4-FFF2-40B4-BE49-F238E27FC236}">
                <a16:creationId xmlns:a16="http://schemas.microsoft.com/office/drawing/2014/main" id="{F3B2DD42-C603-526D-08AC-D74D797E1824}"/>
              </a:ext>
            </a:extLst>
          </p:cNvPr>
          <p:cNvPicPr>
            <a:picLocks noGrp="1" noChangeAspect="1"/>
          </p:cNvPicPr>
          <p:nvPr>
            <p:ph idx="1"/>
          </p:nvPr>
        </p:nvPicPr>
        <p:blipFill>
          <a:blip r:embed="rId2"/>
          <a:stretch>
            <a:fillRect/>
          </a:stretch>
        </p:blipFill>
        <p:spPr>
          <a:xfrm>
            <a:off x="2020014" y="1584568"/>
            <a:ext cx="7953645" cy="2880000"/>
          </a:xfrm>
        </p:spPr>
      </p:pic>
      <p:sp>
        <p:nvSpPr>
          <p:cNvPr id="4" name="TextBox 3">
            <a:extLst>
              <a:ext uri="{FF2B5EF4-FFF2-40B4-BE49-F238E27FC236}">
                <a16:creationId xmlns:a16="http://schemas.microsoft.com/office/drawing/2014/main" id="{45467261-0425-3B93-84F6-18B668C8B0DD}"/>
              </a:ext>
            </a:extLst>
          </p:cNvPr>
          <p:cNvSpPr txBox="1"/>
          <p:nvPr/>
        </p:nvSpPr>
        <p:spPr>
          <a:xfrm>
            <a:off x="4546695" y="4935072"/>
            <a:ext cx="524503" cy="646331"/>
          </a:xfrm>
          <a:prstGeom prst="rect">
            <a:avLst/>
          </a:prstGeom>
          <a:solidFill>
            <a:schemeClr val="accent3">
              <a:lumMod val="60000"/>
              <a:lumOff val="40000"/>
            </a:schemeClr>
          </a:solidFill>
          <a:ln>
            <a:noFill/>
          </a:ln>
        </p:spPr>
        <p:txBody>
          <a:bodyPr wrap="none" rtlCol="0">
            <a:spAutoFit/>
          </a:bodyPr>
          <a:lstStyle/>
          <a:p>
            <a:r>
              <a:rPr lang="en-TR" dirty="0"/>
              <a:t>Q K</a:t>
            </a:r>
          </a:p>
          <a:p>
            <a:pPr algn="ctr"/>
            <a:r>
              <a:rPr lang="en-TR" dirty="0"/>
              <a:t>V</a:t>
            </a:r>
          </a:p>
        </p:txBody>
      </p:sp>
      <p:sp>
        <p:nvSpPr>
          <p:cNvPr id="5" name="TextBox 4">
            <a:extLst>
              <a:ext uri="{FF2B5EF4-FFF2-40B4-BE49-F238E27FC236}">
                <a16:creationId xmlns:a16="http://schemas.microsoft.com/office/drawing/2014/main" id="{5307A027-9AF8-D8E2-5C96-16200DB82F48}"/>
              </a:ext>
            </a:extLst>
          </p:cNvPr>
          <p:cNvSpPr txBox="1"/>
          <p:nvPr/>
        </p:nvSpPr>
        <p:spPr>
          <a:xfrm>
            <a:off x="5472334" y="4935072"/>
            <a:ext cx="524503" cy="646331"/>
          </a:xfrm>
          <a:prstGeom prst="rect">
            <a:avLst/>
          </a:prstGeom>
          <a:solidFill>
            <a:schemeClr val="accent3">
              <a:lumMod val="60000"/>
              <a:lumOff val="40000"/>
            </a:schemeClr>
          </a:solidFill>
          <a:ln>
            <a:noFill/>
          </a:ln>
        </p:spPr>
        <p:txBody>
          <a:bodyPr wrap="none" rtlCol="0">
            <a:spAutoFit/>
          </a:bodyPr>
          <a:lstStyle/>
          <a:p>
            <a:r>
              <a:rPr lang="en-TR" dirty="0"/>
              <a:t>Q K</a:t>
            </a:r>
          </a:p>
          <a:p>
            <a:pPr algn="ctr"/>
            <a:r>
              <a:rPr lang="en-TR" dirty="0"/>
              <a:t>V</a:t>
            </a:r>
          </a:p>
        </p:txBody>
      </p:sp>
      <p:sp>
        <p:nvSpPr>
          <p:cNvPr id="6" name="Rounded Rectangle 5">
            <a:extLst>
              <a:ext uri="{FF2B5EF4-FFF2-40B4-BE49-F238E27FC236}">
                <a16:creationId xmlns:a16="http://schemas.microsoft.com/office/drawing/2014/main" id="{E524712B-830A-C3B7-A978-C4953D641B78}"/>
              </a:ext>
            </a:extLst>
          </p:cNvPr>
          <p:cNvSpPr/>
          <p:nvPr/>
        </p:nvSpPr>
        <p:spPr>
          <a:xfrm>
            <a:off x="5210083" y="2420524"/>
            <a:ext cx="262251" cy="1290865"/>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a:solidFill>
                <a:srgbClr val="FF0000"/>
              </a:solidFill>
            </a:endParaRPr>
          </a:p>
        </p:txBody>
      </p:sp>
      <p:cxnSp>
        <p:nvCxnSpPr>
          <p:cNvPr id="7" name="Straight Connector 6">
            <a:extLst>
              <a:ext uri="{FF2B5EF4-FFF2-40B4-BE49-F238E27FC236}">
                <a16:creationId xmlns:a16="http://schemas.microsoft.com/office/drawing/2014/main" id="{B5DBEB80-81D1-BA56-4F80-EF63639A2A4C}"/>
              </a:ext>
            </a:extLst>
          </p:cNvPr>
          <p:cNvCxnSpPr/>
          <p:nvPr/>
        </p:nvCxnSpPr>
        <p:spPr>
          <a:xfrm flipH="1">
            <a:off x="4546694" y="3751729"/>
            <a:ext cx="663388" cy="118334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5D07408-B811-F003-265D-DAF2E7708B81}"/>
              </a:ext>
            </a:extLst>
          </p:cNvPr>
          <p:cNvCxnSpPr>
            <a:cxnSpLocks/>
          </p:cNvCxnSpPr>
          <p:nvPr/>
        </p:nvCxnSpPr>
        <p:spPr>
          <a:xfrm>
            <a:off x="5472334" y="3751729"/>
            <a:ext cx="524503" cy="118334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EBE3EBA-A369-3B36-2502-AF70672B3DD4}"/>
              </a:ext>
            </a:extLst>
          </p:cNvPr>
          <p:cNvSpPr txBox="1"/>
          <p:nvPr/>
        </p:nvSpPr>
        <p:spPr>
          <a:xfrm>
            <a:off x="3410145" y="4997497"/>
            <a:ext cx="1049904" cy="646331"/>
          </a:xfrm>
          <a:prstGeom prst="rect">
            <a:avLst/>
          </a:prstGeom>
          <a:noFill/>
        </p:spPr>
        <p:txBody>
          <a:bodyPr wrap="none" rtlCol="0">
            <a:spAutoFit/>
          </a:bodyPr>
          <a:lstStyle/>
          <a:p>
            <a:pPr algn="ctr"/>
            <a:r>
              <a:rPr lang="en-US" dirty="0"/>
              <a:t>s</a:t>
            </a:r>
            <a:r>
              <a:rPr lang="en-TR" dirty="0"/>
              <a:t>elf</a:t>
            </a:r>
          </a:p>
          <a:p>
            <a:pPr algn="ctr"/>
            <a:r>
              <a:rPr lang="en-TR" dirty="0"/>
              <a:t>attention</a:t>
            </a:r>
          </a:p>
        </p:txBody>
      </p:sp>
      <p:sp>
        <p:nvSpPr>
          <p:cNvPr id="10" name="TextBox 9">
            <a:extLst>
              <a:ext uri="{FF2B5EF4-FFF2-40B4-BE49-F238E27FC236}">
                <a16:creationId xmlns:a16="http://schemas.microsoft.com/office/drawing/2014/main" id="{D3FAB3EA-26C3-E2DA-392D-28CBE36EA23E}"/>
              </a:ext>
            </a:extLst>
          </p:cNvPr>
          <p:cNvSpPr txBox="1"/>
          <p:nvPr/>
        </p:nvSpPr>
        <p:spPr>
          <a:xfrm>
            <a:off x="6060170" y="4935072"/>
            <a:ext cx="1049904" cy="646331"/>
          </a:xfrm>
          <a:prstGeom prst="rect">
            <a:avLst/>
          </a:prstGeom>
          <a:noFill/>
        </p:spPr>
        <p:txBody>
          <a:bodyPr wrap="none" rtlCol="0">
            <a:spAutoFit/>
          </a:bodyPr>
          <a:lstStyle/>
          <a:p>
            <a:pPr algn="ctr"/>
            <a:r>
              <a:rPr lang="en-US" dirty="0"/>
              <a:t>cross</a:t>
            </a:r>
            <a:endParaRPr lang="en-TR" dirty="0"/>
          </a:p>
          <a:p>
            <a:pPr algn="ctr"/>
            <a:r>
              <a:rPr lang="en-TR" dirty="0"/>
              <a:t>attention</a:t>
            </a:r>
          </a:p>
        </p:txBody>
      </p:sp>
      <p:sp>
        <p:nvSpPr>
          <p:cNvPr id="11" name="TextBox 10">
            <a:extLst>
              <a:ext uri="{FF2B5EF4-FFF2-40B4-BE49-F238E27FC236}">
                <a16:creationId xmlns:a16="http://schemas.microsoft.com/office/drawing/2014/main" id="{FE8051D3-B4B1-A619-A008-A92E46A91FB2}"/>
              </a:ext>
            </a:extLst>
          </p:cNvPr>
          <p:cNvSpPr txBox="1"/>
          <p:nvPr/>
        </p:nvSpPr>
        <p:spPr>
          <a:xfrm>
            <a:off x="6096001" y="5782327"/>
            <a:ext cx="4325351" cy="369332"/>
          </a:xfrm>
          <a:prstGeom prst="rect">
            <a:avLst/>
          </a:prstGeom>
          <a:noFill/>
        </p:spPr>
        <p:txBody>
          <a:bodyPr wrap="none" rtlCol="0">
            <a:spAutoFit/>
          </a:bodyPr>
          <a:lstStyle/>
          <a:p>
            <a:r>
              <a:rPr lang="en-US" dirty="0"/>
              <a:t>Repurposing existing layers with new signals</a:t>
            </a:r>
            <a:endParaRPr lang="en-TR" dirty="0"/>
          </a:p>
        </p:txBody>
      </p:sp>
      <p:cxnSp>
        <p:nvCxnSpPr>
          <p:cNvPr id="12" name="Elbow Connector 11">
            <a:extLst>
              <a:ext uri="{FF2B5EF4-FFF2-40B4-BE49-F238E27FC236}">
                <a16:creationId xmlns:a16="http://schemas.microsoft.com/office/drawing/2014/main" id="{D331F5E1-8BE2-E1C8-CCDF-67704CB7C837}"/>
              </a:ext>
            </a:extLst>
          </p:cNvPr>
          <p:cNvCxnSpPr>
            <a:stCxn id="11" idx="1"/>
            <a:endCxn id="5" idx="2"/>
          </p:cNvCxnSpPr>
          <p:nvPr/>
        </p:nvCxnSpPr>
        <p:spPr>
          <a:xfrm rot="10800000">
            <a:off x="5734587" y="5581403"/>
            <a:ext cx="361415" cy="385590"/>
          </a:xfrm>
          <a:prstGeom prst="bent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8030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A4FBF-31C2-0E81-C349-0D3086AA00C6}"/>
              </a:ext>
            </a:extLst>
          </p:cNvPr>
          <p:cNvSpPr>
            <a:spLocks noGrp="1"/>
          </p:cNvSpPr>
          <p:nvPr>
            <p:ph type="title"/>
          </p:nvPr>
        </p:nvSpPr>
        <p:spPr/>
        <p:txBody>
          <a:bodyPr/>
          <a:lstStyle/>
          <a:p>
            <a:r>
              <a:rPr lang="en-US" dirty="0"/>
              <a:t>Different conditioning signals</a:t>
            </a:r>
          </a:p>
        </p:txBody>
      </p:sp>
      <p:pic>
        <p:nvPicPr>
          <p:cNvPr id="3" name="Content Placeholder 24">
            <a:extLst>
              <a:ext uri="{FF2B5EF4-FFF2-40B4-BE49-F238E27FC236}">
                <a16:creationId xmlns:a16="http://schemas.microsoft.com/office/drawing/2014/main" id="{F3B2DD42-C603-526D-08AC-D74D797E1824}"/>
              </a:ext>
            </a:extLst>
          </p:cNvPr>
          <p:cNvPicPr>
            <a:picLocks noGrp="1" noChangeAspect="1"/>
          </p:cNvPicPr>
          <p:nvPr>
            <p:ph idx="1"/>
          </p:nvPr>
        </p:nvPicPr>
        <p:blipFill>
          <a:blip r:embed="rId2"/>
          <a:stretch>
            <a:fillRect/>
          </a:stretch>
        </p:blipFill>
        <p:spPr>
          <a:xfrm>
            <a:off x="2020014" y="1584568"/>
            <a:ext cx="7953645" cy="2880000"/>
          </a:xfrm>
        </p:spPr>
      </p:pic>
      <p:sp>
        <p:nvSpPr>
          <p:cNvPr id="4" name="TextBox 3">
            <a:extLst>
              <a:ext uri="{FF2B5EF4-FFF2-40B4-BE49-F238E27FC236}">
                <a16:creationId xmlns:a16="http://schemas.microsoft.com/office/drawing/2014/main" id="{45467261-0425-3B93-84F6-18B668C8B0DD}"/>
              </a:ext>
            </a:extLst>
          </p:cNvPr>
          <p:cNvSpPr txBox="1"/>
          <p:nvPr/>
        </p:nvSpPr>
        <p:spPr>
          <a:xfrm>
            <a:off x="4546695" y="4935072"/>
            <a:ext cx="524503" cy="646331"/>
          </a:xfrm>
          <a:prstGeom prst="rect">
            <a:avLst/>
          </a:prstGeom>
          <a:solidFill>
            <a:schemeClr val="accent3">
              <a:lumMod val="60000"/>
              <a:lumOff val="40000"/>
            </a:schemeClr>
          </a:solidFill>
          <a:ln>
            <a:noFill/>
          </a:ln>
        </p:spPr>
        <p:txBody>
          <a:bodyPr wrap="none" rtlCol="0">
            <a:spAutoFit/>
          </a:bodyPr>
          <a:lstStyle/>
          <a:p>
            <a:r>
              <a:rPr lang="en-TR" dirty="0"/>
              <a:t>Q K</a:t>
            </a:r>
          </a:p>
          <a:p>
            <a:pPr algn="ctr"/>
            <a:r>
              <a:rPr lang="en-TR" dirty="0"/>
              <a:t>V</a:t>
            </a:r>
          </a:p>
        </p:txBody>
      </p:sp>
      <p:sp>
        <p:nvSpPr>
          <p:cNvPr id="5" name="TextBox 4">
            <a:extLst>
              <a:ext uri="{FF2B5EF4-FFF2-40B4-BE49-F238E27FC236}">
                <a16:creationId xmlns:a16="http://schemas.microsoft.com/office/drawing/2014/main" id="{5307A027-9AF8-D8E2-5C96-16200DB82F48}"/>
              </a:ext>
            </a:extLst>
          </p:cNvPr>
          <p:cNvSpPr txBox="1"/>
          <p:nvPr/>
        </p:nvSpPr>
        <p:spPr>
          <a:xfrm>
            <a:off x="5472334" y="4935072"/>
            <a:ext cx="524503" cy="646331"/>
          </a:xfrm>
          <a:prstGeom prst="rect">
            <a:avLst/>
          </a:prstGeom>
          <a:solidFill>
            <a:schemeClr val="accent3">
              <a:lumMod val="60000"/>
              <a:lumOff val="40000"/>
            </a:schemeClr>
          </a:solidFill>
          <a:ln>
            <a:noFill/>
          </a:ln>
        </p:spPr>
        <p:txBody>
          <a:bodyPr wrap="none" rtlCol="0">
            <a:spAutoFit/>
          </a:bodyPr>
          <a:lstStyle/>
          <a:p>
            <a:r>
              <a:rPr lang="en-TR" dirty="0"/>
              <a:t>Q K</a:t>
            </a:r>
          </a:p>
          <a:p>
            <a:pPr algn="ctr"/>
            <a:r>
              <a:rPr lang="en-TR" dirty="0"/>
              <a:t>V</a:t>
            </a:r>
          </a:p>
        </p:txBody>
      </p:sp>
      <p:sp>
        <p:nvSpPr>
          <p:cNvPr id="6" name="Rounded Rectangle 5">
            <a:extLst>
              <a:ext uri="{FF2B5EF4-FFF2-40B4-BE49-F238E27FC236}">
                <a16:creationId xmlns:a16="http://schemas.microsoft.com/office/drawing/2014/main" id="{E524712B-830A-C3B7-A978-C4953D641B78}"/>
              </a:ext>
            </a:extLst>
          </p:cNvPr>
          <p:cNvSpPr/>
          <p:nvPr/>
        </p:nvSpPr>
        <p:spPr>
          <a:xfrm>
            <a:off x="5210083" y="2420524"/>
            <a:ext cx="262251" cy="1290865"/>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TR">
              <a:solidFill>
                <a:srgbClr val="FF0000"/>
              </a:solidFill>
            </a:endParaRPr>
          </a:p>
        </p:txBody>
      </p:sp>
      <p:cxnSp>
        <p:nvCxnSpPr>
          <p:cNvPr id="7" name="Straight Connector 6">
            <a:extLst>
              <a:ext uri="{FF2B5EF4-FFF2-40B4-BE49-F238E27FC236}">
                <a16:creationId xmlns:a16="http://schemas.microsoft.com/office/drawing/2014/main" id="{B5DBEB80-81D1-BA56-4F80-EF63639A2A4C}"/>
              </a:ext>
            </a:extLst>
          </p:cNvPr>
          <p:cNvCxnSpPr/>
          <p:nvPr/>
        </p:nvCxnSpPr>
        <p:spPr>
          <a:xfrm flipH="1">
            <a:off x="4546694" y="3751729"/>
            <a:ext cx="663388" cy="118334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5D07408-B811-F003-265D-DAF2E7708B81}"/>
              </a:ext>
            </a:extLst>
          </p:cNvPr>
          <p:cNvCxnSpPr>
            <a:cxnSpLocks/>
          </p:cNvCxnSpPr>
          <p:nvPr/>
        </p:nvCxnSpPr>
        <p:spPr>
          <a:xfrm>
            <a:off x="5472334" y="3751729"/>
            <a:ext cx="1578600" cy="118334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EBE3EBA-A369-3B36-2502-AF70672B3DD4}"/>
              </a:ext>
            </a:extLst>
          </p:cNvPr>
          <p:cNvSpPr txBox="1"/>
          <p:nvPr/>
        </p:nvSpPr>
        <p:spPr>
          <a:xfrm>
            <a:off x="3410145" y="4997497"/>
            <a:ext cx="1049904" cy="646331"/>
          </a:xfrm>
          <a:prstGeom prst="rect">
            <a:avLst/>
          </a:prstGeom>
          <a:noFill/>
        </p:spPr>
        <p:txBody>
          <a:bodyPr wrap="none" rtlCol="0">
            <a:spAutoFit/>
          </a:bodyPr>
          <a:lstStyle/>
          <a:p>
            <a:pPr algn="ctr"/>
            <a:r>
              <a:rPr lang="en-US" dirty="0"/>
              <a:t>s</a:t>
            </a:r>
            <a:r>
              <a:rPr lang="en-TR" dirty="0"/>
              <a:t>elf</a:t>
            </a:r>
          </a:p>
          <a:p>
            <a:pPr algn="ctr"/>
            <a:r>
              <a:rPr lang="en-TR" dirty="0"/>
              <a:t>attention</a:t>
            </a:r>
          </a:p>
        </p:txBody>
      </p:sp>
      <p:sp>
        <p:nvSpPr>
          <p:cNvPr id="10" name="TextBox 9">
            <a:extLst>
              <a:ext uri="{FF2B5EF4-FFF2-40B4-BE49-F238E27FC236}">
                <a16:creationId xmlns:a16="http://schemas.microsoft.com/office/drawing/2014/main" id="{D3FAB3EA-26C3-E2DA-392D-28CBE36EA23E}"/>
              </a:ext>
            </a:extLst>
          </p:cNvPr>
          <p:cNvSpPr txBox="1"/>
          <p:nvPr/>
        </p:nvSpPr>
        <p:spPr>
          <a:xfrm>
            <a:off x="7077388" y="4950266"/>
            <a:ext cx="1114344" cy="646331"/>
          </a:xfrm>
          <a:prstGeom prst="rect">
            <a:avLst/>
          </a:prstGeom>
          <a:noFill/>
        </p:spPr>
        <p:txBody>
          <a:bodyPr wrap="none" rtlCol="0">
            <a:spAutoFit/>
          </a:bodyPr>
          <a:lstStyle/>
          <a:p>
            <a:pPr algn="ctr"/>
            <a:r>
              <a:rPr lang="en-US" dirty="0"/>
              <a:t>new cross</a:t>
            </a:r>
            <a:endParaRPr lang="en-TR" dirty="0"/>
          </a:p>
          <a:p>
            <a:pPr algn="ctr"/>
            <a:r>
              <a:rPr lang="en-TR" dirty="0"/>
              <a:t>attention</a:t>
            </a:r>
          </a:p>
        </p:txBody>
      </p:sp>
      <p:sp>
        <p:nvSpPr>
          <p:cNvPr id="11" name="TextBox 10">
            <a:extLst>
              <a:ext uri="{FF2B5EF4-FFF2-40B4-BE49-F238E27FC236}">
                <a16:creationId xmlns:a16="http://schemas.microsoft.com/office/drawing/2014/main" id="{FE8051D3-B4B1-A619-A008-A92E46A91FB2}"/>
              </a:ext>
            </a:extLst>
          </p:cNvPr>
          <p:cNvSpPr txBox="1"/>
          <p:nvPr/>
        </p:nvSpPr>
        <p:spPr>
          <a:xfrm>
            <a:off x="7517297" y="5897629"/>
            <a:ext cx="1830950" cy="369332"/>
          </a:xfrm>
          <a:prstGeom prst="rect">
            <a:avLst/>
          </a:prstGeom>
          <a:noFill/>
        </p:spPr>
        <p:txBody>
          <a:bodyPr wrap="none" rtlCol="0">
            <a:spAutoFit/>
          </a:bodyPr>
          <a:lstStyle/>
          <a:p>
            <a:r>
              <a:rPr lang="en-US" dirty="0"/>
              <a:t>Additional signals</a:t>
            </a:r>
            <a:endParaRPr lang="en-TR" dirty="0"/>
          </a:p>
        </p:txBody>
      </p:sp>
      <p:cxnSp>
        <p:nvCxnSpPr>
          <p:cNvPr id="12" name="Elbow Connector 11">
            <a:extLst>
              <a:ext uri="{FF2B5EF4-FFF2-40B4-BE49-F238E27FC236}">
                <a16:creationId xmlns:a16="http://schemas.microsoft.com/office/drawing/2014/main" id="{D331F5E1-8BE2-E1C8-CCDF-67704CB7C837}"/>
              </a:ext>
            </a:extLst>
          </p:cNvPr>
          <p:cNvCxnSpPr>
            <a:cxnSpLocks/>
            <a:stCxn id="11" idx="1"/>
          </p:cNvCxnSpPr>
          <p:nvPr/>
        </p:nvCxnSpPr>
        <p:spPr>
          <a:xfrm rot="10800000">
            <a:off x="6840661" y="5566209"/>
            <a:ext cx="676637" cy="516086"/>
          </a:xfrm>
          <a:prstGeom prst="bentConnector3">
            <a:avLst>
              <a:gd name="adj1" fmla="val 9994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3F0011B9-D1A2-290D-7D46-19D15FF75575}"/>
              </a:ext>
            </a:extLst>
          </p:cNvPr>
          <p:cNvSpPr txBox="1"/>
          <p:nvPr/>
        </p:nvSpPr>
        <p:spPr>
          <a:xfrm>
            <a:off x="6526431" y="4935072"/>
            <a:ext cx="524503" cy="646331"/>
          </a:xfrm>
          <a:prstGeom prst="rect">
            <a:avLst/>
          </a:prstGeom>
          <a:solidFill>
            <a:schemeClr val="accent3">
              <a:lumMod val="60000"/>
              <a:lumOff val="40000"/>
            </a:schemeClr>
          </a:solidFill>
          <a:ln>
            <a:noFill/>
          </a:ln>
        </p:spPr>
        <p:txBody>
          <a:bodyPr wrap="none" rtlCol="0">
            <a:spAutoFit/>
          </a:bodyPr>
          <a:lstStyle/>
          <a:p>
            <a:r>
              <a:rPr lang="en-TR" dirty="0"/>
              <a:t>Q K</a:t>
            </a:r>
          </a:p>
          <a:p>
            <a:pPr algn="ctr"/>
            <a:r>
              <a:rPr lang="en-TR" dirty="0"/>
              <a:t>V</a:t>
            </a:r>
          </a:p>
        </p:txBody>
      </p:sp>
    </p:spTree>
    <p:extLst>
      <p:ext uri="{BB962C8B-B14F-4D97-AF65-F5344CB8AC3E}">
        <p14:creationId xmlns:p14="http://schemas.microsoft.com/office/powerpoint/2010/main" val="6455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9" grpId="0"/>
      <p:bldP spid="10" grpId="0"/>
      <p:bldP spid="11" grpId="0"/>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E13DA-D6F9-D006-F3A4-3DF7F5AA0BB6}"/>
              </a:ext>
            </a:extLst>
          </p:cNvPr>
          <p:cNvSpPr>
            <a:spLocks noGrp="1"/>
          </p:cNvSpPr>
          <p:nvPr>
            <p:ph type="title"/>
          </p:nvPr>
        </p:nvSpPr>
        <p:spPr/>
        <p:txBody>
          <a:bodyPr/>
          <a:lstStyle/>
          <a:p>
            <a:r>
              <a:rPr lang="en-TR" dirty="0"/>
              <a:t>Other conditioning methods</a:t>
            </a:r>
          </a:p>
        </p:txBody>
      </p:sp>
      <p:sp>
        <p:nvSpPr>
          <p:cNvPr id="3" name="Content Placeholder 2">
            <a:extLst>
              <a:ext uri="{FF2B5EF4-FFF2-40B4-BE49-F238E27FC236}">
                <a16:creationId xmlns:a16="http://schemas.microsoft.com/office/drawing/2014/main" id="{B7293ED5-4B46-5BD5-2803-5C6742084F2A}"/>
              </a:ext>
            </a:extLst>
          </p:cNvPr>
          <p:cNvSpPr>
            <a:spLocks noGrp="1"/>
          </p:cNvSpPr>
          <p:nvPr>
            <p:ph idx="1"/>
          </p:nvPr>
        </p:nvSpPr>
        <p:spPr/>
        <p:txBody>
          <a:bodyPr/>
          <a:lstStyle/>
          <a:p>
            <a:r>
              <a:rPr lang="en-TR" dirty="0"/>
              <a:t>ControlNet</a:t>
            </a:r>
          </a:p>
        </p:txBody>
      </p:sp>
    </p:spTree>
    <p:extLst>
      <p:ext uri="{BB962C8B-B14F-4D97-AF65-F5344CB8AC3E}">
        <p14:creationId xmlns:p14="http://schemas.microsoft.com/office/powerpoint/2010/main" val="5969320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E13DA-D6F9-D006-F3A4-3DF7F5AA0BB6}"/>
              </a:ext>
            </a:extLst>
          </p:cNvPr>
          <p:cNvSpPr>
            <a:spLocks noGrp="1"/>
          </p:cNvSpPr>
          <p:nvPr>
            <p:ph type="title"/>
          </p:nvPr>
        </p:nvSpPr>
        <p:spPr/>
        <p:txBody>
          <a:bodyPr/>
          <a:lstStyle/>
          <a:p>
            <a:r>
              <a:rPr lang="en-TR" dirty="0"/>
              <a:t>Other conditioning methods</a:t>
            </a:r>
          </a:p>
        </p:txBody>
      </p:sp>
      <p:sp>
        <p:nvSpPr>
          <p:cNvPr id="3" name="Content Placeholder 2">
            <a:extLst>
              <a:ext uri="{FF2B5EF4-FFF2-40B4-BE49-F238E27FC236}">
                <a16:creationId xmlns:a16="http://schemas.microsoft.com/office/drawing/2014/main" id="{B7293ED5-4B46-5BD5-2803-5C6742084F2A}"/>
              </a:ext>
            </a:extLst>
          </p:cNvPr>
          <p:cNvSpPr>
            <a:spLocks noGrp="1"/>
          </p:cNvSpPr>
          <p:nvPr>
            <p:ph idx="1"/>
          </p:nvPr>
        </p:nvSpPr>
        <p:spPr/>
        <p:txBody>
          <a:bodyPr/>
          <a:lstStyle/>
          <a:p>
            <a:r>
              <a:rPr lang="en-TR" dirty="0"/>
              <a:t>IPAdaptor</a:t>
            </a:r>
          </a:p>
        </p:txBody>
      </p:sp>
    </p:spTree>
    <p:extLst>
      <p:ext uri="{BB962C8B-B14F-4D97-AF65-F5344CB8AC3E}">
        <p14:creationId xmlns:p14="http://schemas.microsoft.com/office/powerpoint/2010/main" val="4648389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6456</TotalTime>
  <Words>209</Words>
  <Application>Microsoft Macintosh PowerPoint</Application>
  <PresentationFormat>Widescreen</PresentationFormat>
  <Paragraphs>44</Paragraphs>
  <Slides>8</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Ubuntu</vt:lpstr>
      <vt:lpstr>Office Theme</vt:lpstr>
      <vt:lpstr>Guidance &amp; Diffusion Models</vt:lpstr>
      <vt:lpstr>Diffusion models in a nutshell</vt:lpstr>
      <vt:lpstr>Classifier Guidance</vt:lpstr>
      <vt:lpstr>Classifier-free Guidance</vt:lpstr>
      <vt:lpstr>Different conditioning signals</vt:lpstr>
      <vt:lpstr>Different conditioning signals</vt:lpstr>
      <vt:lpstr>Other conditioning methods</vt:lpstr>
      <vt:lpstr>Other conditioning methods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Neurosymbolic Models for Computer Graphics</dc:title>
  <dc:creator>Daniel Ritchie</dc:creator>
  <cp:lastModifiedBy>Duygu Ceylan</cp:lastModifiedBy>
  <cp:revision>64</cp:revision>
  <dcterms:created xsi:type="dcterms:W3CDTF">2023-03-29T20:59:10Z</dcterms:created>
  <dcterms:modified xsi:type="dcterms:W3CDTF">2024-04-04T18:45:00Z</dcterms:modified>
</cp:coreProperties>
</file>