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79" r:id="rId4"/>
    <p:sldId id="264" r:id="rId5"/>
    <p:sldId id="288" r:id="rId6"/>
    <p:sldId id="280" r:id="rId7"/>
    <p:sldId id="281" r:id="rId8"/>
    <p:sldId id="258" r:id="rId9"/>
    <p:sldId id="259" r:id="rId10"/>
    <p:sldId id="260" r:id="rId11"/>
    <p:sldId id="261" r:id="rId12"/>
    <p:sldId id="262" r:id="rId13"/>
    <p:sldId id="263" r:id="rId14"/>
    <p:sldId id="282" r:id="rId15"/>
    <p:sldId id="265" r:id="rId16"/>
    <p:sldId id="266" r:id="rId17"/>
    <p:sldId id="267" r:id="rId18"/>
    <p:sldId id="283" r:id="rId19"/>
    <p:sldId id="284" r:id="rId20"/>
    <p:sldId id="285" r:id="rId21"/>
    <p:sldId id="286" r:id="rId22"/>
    <p:sldId id="28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85"/>
    <p:restoredTop sz="96327"/>
  </p:normalViewPr>
  <p:slideViewPr>
    <p:cSldViewPr snapToGrid="0">
      <p:cViewPr varScale="1">
        <p:scale>
          <a:sx n="90" d="100"/>
          <a:sy n="90" d="100"/>
        </p:scale>
        <p:origin x="224" y="9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EBBDE1-EA07-EC45-9BDC-DAC29EFF5741}" type="datetimeFigureOut">
              <a:rPr lang="en-US" smtClean="0"/>
              <a:t>4/6/24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E20AA-1C0C-4D48-A0FA-AF74EB7AF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60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E20AA-1C0C-4D48-A0FA-AF74EB7AF0E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51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6" name="Shape 31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latin typeface="Adobe Clean"/>
                <a:ea typeface="Adobe Clean"/>
                <a:cs typeface="Adobe Clean"/>
                <a:sym typeface="Adobe Clean"/>
              </a:defRPr>
            </a:pPr>
            <a:r>
              <a:t>Dimension of signal</a:t>
            </a:r>
          </a:p>
          <a:p>
            <a:pPr>
              <a:defRPr>
                <a:latin typeface="Adobe Clean"/>
                <a:ea typeface="Adobe Clean"/>
                <a:cs typeface="Adobe Clean"/>
                <a:sym typeface="Adobe Clean"/>
              </a:defRPr>
            </a:pPr>
            <a:r>
              <a:t>Markov chain</a:t>
            </a:r>
          </a:p>
          <a:p>
            <a:pPr>
              <a:defRPr>
                <a:latin typeface="Adobe Clean"/>
                <a:ea typeface="Adobe Clean"/>
                <a:cs typeface="Adobe Clean"/>
                <a:sym typeface="Adobe Clean"/>
              </a:defRPr>
            </a:pPr>
            <a:r>
              <a:t>Gaussian noise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7C035-7BD0-3720-BF4B-1E599AF689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AFA3A9-2EAD-3C36-5E08-3C00E559B3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F58E8-8B4A-53DE-9981-B9628B8E4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80E2F-21A4-BC2D-B5CA-6272E43F6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04261-9C32-09C9-DCA8-36B21E725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065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D63C7-0629-259D-53E2-0E4FDB8BE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AA1201-6CE0-4A8C-B1DF-7D88552F6C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6B387-7E6A-A380-24A5-3A4A5635C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DA4B8-EA4C-535A-B7F4-572251DCC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D85BC-CF46-B776-108E-9CCB600B1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11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2AF903-C87C-8692-CF51-D4E869CCC0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3EF1D4-D3B8-B746-8249-428736306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D3F98-F460-4830-42D0-05FD8839C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B7799E-AC7F-B500-AA42-8C01CFB26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64AE2-9F22-EEFE-0EC4-EE1922323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376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itle Text"/>
          <p:cNvSpPr txBox="1">
            <a:spLocks noGrp="1"/>
          </p:cNvSpPr>
          <p:nvPr>
            <p:ph type="title"/>
          </p:nvPr>
        </p:nvSpPr>
        <p:spPr>
          <a:xfrm>
            <a:off x="157021" y="218624"/>
            <a:ext cx="8229601" cy="892627"/>
          </a:xfrm>
          <a:prstGeom prst="rect">
            <a:avLst/>
          </a:prstGeom>
        </p:spPr>
        <p:txBody>
          <a:bodyPr lIns="137160" tIns="137160" rIns="137160" bIns="137160" anchor="ctr"/>
          <a:lstStyle>
            <a:lvl1pPr marL="32246" marR="32246" defTabSz="714375">
              <a:lnSpc>
                <a:spcPct val="100000"/>
              </a:lnSpc>
              <a:defRPr sz="4500" b="0" spc="0">
                <a:solidFill>
                  <a:srgbClr val="51A7F9"/>
                </a:solidFill>
                <a:uFill>
                  <a:solidFill>
                    <a:srgbClr val="000000"/>
                  </a:solidFill>
                </a:uFill>
                <a:latin typeface="Adobe Clean Black"/>
                <a:ea typeface="Adobe Clean Black"/>
                <a:cs typeface="Adobe Clean Black"/>
                <a:sym typeface="Adobe Clean Black"/>
              </a:defRPr>
            </a:lvl1pPr>
          </a:lstStyle>
          <a:p>
            <a:r>
              <a:t>Title Text</a:t>
            </a:r>
          </a:p>
        </p:txBody>
      </p:sp>
      <p:sp>
        <p:nvSpPr>
          <p:cNvPr id="170" name="Body Level One…"/>
          <p:cNvSpPr txBox="1">
            <a:spLocks noGrp="1"/>
          </p:cNvSpPr>
          <p:nvPr>
            <p:ph type="body" idx="1"/>
          </p:nvPr>
        </p:nvSpPr>
        <p:spPr>
          <a:xfrm>
            <a:off x="295383" y="1202512"/>
            <a:ext cx="11601235" cy="5159727"/>
          </a:xfrm>
          <a:prstGeom prst="rect">
            <a:avLst/>
          </a:prstGeom>
        </p:spPr>
        <p:txBody>
          <a:bodyPr lIns="137160" tIns="137160" rIns="137160" bIns="137160"/>
          <a:lstStyle>
            <a:lvl1pPr marL="333829" marR="32246" indent="-333829" defTabSz="714375">
              <a:lnSpc>
                <a:spcPct val="110000"/>
              </a:lnSpc>
              <a:spcBef>
                <a:spcPts val="1100"/>
              </a:spcBef>
              <a:buClr>
                <a:srgbClr val="000000"/>
              </a:buClr>
              <a:buSzPct val="100000"/>
              <a:defRPr sz="23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dobe Clean"/>
                <a:ea typeface="Adobe Clean"/>
                <a:cs typeface="Adobe Clean"/>
                <a:sym typeface="Adobe Clean"/>
              </a:defRPr>
            </a:lvl1pPr>
            <a:lvl2pPr marL="660248" marR="32246" indent="-343877" defTabSz="714375">
              <a:lnSpc>
                <a:spcPct val="110000"/>
              </a:lnSpc>
              <a:spcBef>
                <a:spcPts val="450"/>
              </a:spcBef>
              <a:buClr>
                <a:srgbClr val="000000"/>
              </a:buClr>
              <a:buSzPct val="100000"/>
              <a:buChar char="–"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dobe Clean"/>
                <a:ea typeface="Adobe Clean"/>
                <a:cs typeface="Adobe Clean"/>
                <a:sym typeface="Adobe Clean"/>
              </a:defRPr>
            </a:lvl2pPr>
            <a:lvl3pPr marL="920314" marR="32246" indent="-285173" defTabSz="714375">
              <a:lnSpc>
                <a:spcPct val="110000"/>
              </a:lnSpc>
              <a:spcBef>
                <a:spcPts val="450"/>
              </a:spcBef>
              <a:buClr>
                <a:srgbClr val="000000"/>
              </a:buClr>
              <a:buSzPct val="100000"/>
              <a:defRPr sz="19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dobe Clean"/>
                <a:ea typeface="Adobe Clean"/>
                <a:cs typeface="Adobe Clean"/>
                <a:sym typeface="Adobe Clean"/>
              </a:defRPr>
            </a:lvl3pPr>
            <a:lvl4pPr marL="1229078" marR="32246" indent="-275167" defTabSz="714375">
              <a:lnSpc>
                <a:spcPct val="110000"/>
              </a:lnSpc>
              <a:spcBef>
                <a:spcPts val="450"/>
              </a:spcBef>
              <a:buClr>
                <a:srgbClr val="000000"/>
              </a:buClr>
              <a:buSzPct val="100000"/>
              <a:buChar char="–"/>
              <a:defRPr sz="1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dobe Clean"/>
                <a:ea typeface="Adobe Clean"/>
                <a:cs typeface="Adobe Clean"/>
                <a:sym typeface="Adobe Clean"/>
              </a:defRPr>
            </a:lvl4pPr>
            <a:lvl5pPr marL="1547848" marR="32246" indent="-275167" defTabSz="714375">
              <a:lnSpc>
                <a:spcPct val="110000"/>
              </a:lnSpc>
              <a:spcBef>
                <a:spcPts val="450"/>
              </a:spcBef>
              <a:buClr>
                <a:srgbClr val="000000"/>
              </a:buClr>
              <a:buSzPct val="100000"/>
              <a:buChar char="»"/>
              <a:defRPr sz="1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dobe Clean"/>
                <a:ea typeface="Adobe Clean"/>
                <a:cs typeface="Adobe Clean"/>
                <a:sym typeface="Adobe Clea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1" name="3D Generative Models"/>
          <p:cNvSpPr txBox="1"/>
          <p:nvPr/>
        </p:nvSpPr>
        <p:spPr>
          <a:xfrm>
            <a:off x="9764241" y="6351281"/>
            <a:ext cx="200664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2860" rIns="22860">
            <a:spAutoFit/>
          </a:bodyPr>
          <a:lstStyle>
            <a:lvl1pPr algn="ctr" defTabSz="914400">
              <a:lnSpc>
                <a:spcPct val="100000"/>
              </a:lnSpc>
              <a:spcBef>
                <a:spcPts val="0"/>
              </a:spcBef>
              <a:defRPr sz="3600" i="1">
                <a:solidFill>
                  <a:srgbClr val="A7A7A7"/>
                </a:solidFill>
                <a:latin typeface="Adobe Clean"/>
                <a:ea typeface="Adobe Clean"/>
                <a:cs typeface="Adobe Clean"/>
                <a:sym typeface="Adobe Clean"/>
              </a:defRPr>
            </a:lvl1pPr>
          </a:lstStyle>
          <a:p>
            <a:r>
              <a:rPr sz="1800"/>
              <a:t>3D Generative Models</a:t>
            </a:r>
          </a:p>
        </p:txBody>
      </p:sp>
      <p:sp>
        <p:nvSpPr>
          <p:cNvPr id="172" name="Niloy J. Mitra"/>
          <p:cNvSpPr txBox="1"/>
          <p:nvPr/>
        </p:nvSpPr>
        <p:spPr>
          <a:xfrm>
            <a:off x="464472" y="6351281"/>
            <a:ext cx="120674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2860" rIns="22860">
            <a:spAutoFit/>
          </a:bodyPr>
          <a:lstStyle>
            <a:lvl1pPr algn="ctr" defTabSz="914400">
              <a:lnSpc>
                <a:spcPct val="100000"/>
              </a:lnSpc>
              <a:spcBef>
                <a:spcPts val="0"/>
              </a:spcBef>
              <a:defRPr sz="3600" i="1">
                <a:solidFill>
                  <a:srgbClr val="A7A7A7"/>
                </a:solidFill>
                <a:latin typeface="Adobe Clean"/>
                <a:ea typeface="Adobe Clean"/>
                <a:cs typeface="Adobe Clean"/>
                <a:sym typeface="Adobe Clean"/>
              </a:defRPr>
            </a:lvl1pPr>
          </a:lstStyle>
          <a:p>
            <a:r>
              <a:rPr sz="1800"/>
              <a:t>Niloy J. Mitra</a:t>
            </a:r>
          </a:p>
        </p:txBody>
      </p:sp>
      <p:sp>
        <p:nvSpPr>
          <p:cNvPr id="173" name="University College London"/>
          <p:cNvSpPr txBox="1"/>
          <p:nvPr/>
        </p:nvSpPr>
        <p:spPr>
          <a:xfrm>
            <a:off x="4518335" y="6351281"/>
            <a:ext cx="239617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2860" rIns="22860">
            <a:spAutoFit/>
          </a:bodyPr>
          <a:lstStyle>
            <a:lvl1pPr algn="ctr" defTabSz="914400">
              <a:lnSpc>
                <a:spcPct val="100000"/>
              </a:lnSpc>
              <a:spcBef>
                <a:spcPts val="0"/>
              </a:spcBef>
              <a:defRPr sz="3600" i="1">
                <a:solidFill>
                  <a:srgbClr val="A7A7A7"/>
                </a:solidFill>
                <a:latin typeface="Adobe Clean"/>
                <a:ea typeface="Adobe Clean"/>
                <a:cs typeface="Adobe Clean"/>
                <a:sym typeface="Adobe Clean"/>
              </a:defRPr>
            </a:lvl1pPr>
          </a:lstStyle>
          <a:p>
            <a:r>
              <a:rPr sz="1800"/>
              <a:t>University College London</a:t>
            </a:r>
          </a:p>
        </p:txBody>
      </p:sp>
      <p:sp>
        <p:nvSpPr>
          <p:cNvPr id="1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242489" y="6504186"/>
            <a:ext cx="240323" cy="276861"/>
          </a:xfrm>
          <a:prstGeom prst="rect">
            <a:avLst/>
          </a:prstGeom>
        </p:spPr>
        <p:txBody>
          <a:bodyPr lIns="137160" tIns="137160" rIns="137160" bIns="137160" anchor="t"/>
          <a:lstStyle>
            <a:lvl1pPr algn="r" defTabSz="357188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dobe Clean"/>
                <a:ea typeface="Adobe Clean"/>
                <a:cs typeface="Adobe Clean"/>
                <a:sym typeface="Adobe Cle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572495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CEA44-A975-0F05-5949-29936BF98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4E1F73-7883-4B2B-A17D-E4F582971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91F80-6A39-DD45-5D8D-0DA5D108F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F66A3-2291-6E67-113A-30C69FE38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C8C6F-E4F5-D582-4E31-481EE83D0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311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A8059-61C5-6DE3-BF88-AE829DE88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1CCAA-1EA9-4818-9704-25E331A67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55ABC4-53EB-C884-07C5-E10613155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243921-D8BB-F787-0ACF-94BF02E6B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A4306-B02D-78F5-CE94-1B589FB04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83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D0682-1F47-CE7A-9CD4-8A5C09AE6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0BA75-11EF-C76F-B432-C04FA4F132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C4865A-3B75-7530-F1E7-501380CF04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70344F-ED11-BD8B-99B9-96D3625D0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2CBE02-D673-DF06-0BF3-E6285FDB6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5B6247-ABF6-3D15-218C-750A061D0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209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10707-FAD4-B5E0-E27A-C972AE00F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48AC1C-5382-6C0B-1723-40238BBF3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619575-9863-9822-FA5D-C8DA53919A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10F815-7A1B-3FB8-528B-1AF8D2C580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22D8E8-21D8-878F-2948-A96A9EFDA4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B217B9-8DB5-8686-A010-32D0AE763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C2B962-ECCA-0447-EC6F-C821351F4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EA2BD0-744A-1334-8143-1BECC3E68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01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D2630-3926-1BDB-3F89-7B47084B2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BB3241-5000-F6AD-A2B7-A27EE7BD8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636176-2430-8272-1A32-7A9E7566B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3E759F-E453-9A53-B48C-886984CD8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782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EA7722-3614-3727-B2FB-AAFA3E2FD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4/6/24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37C8D8-B4D6-F145-632F-759A5A27C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755AE7-1DBC-FC2C-0DC7-2C8901211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931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254A9-FD29-6044-9F98-84B6FAF9E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5522C-119E-4841-84CD-5F8C1307A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3670E6-5E73-5788-27A8-266F69004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2B96A7-1F5C-0353-2527-05D22DCC4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DC68A4-964A-0A3A-B2EF-81B6572F1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A90FAA-5B67-3F4E-F3CE-E345B5524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51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C133E-7217-CF80-B420-6776EC35E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137844-ED93-A6BC-6B06-CD194241A7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A51446-8ADC-1528-E971-1E68B3A5BE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CAD54-8751-2D07-60CA-B00A9E9EB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2621CE-998F-BCB8-5C2E-C8C4C5F5B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CCA9B4-7B2E-1D58-D1ED-74A8343C0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63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99642D-95AC-99B0-25C2-E2576556A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0B0286-5F19-579C-1464-CF7C7D5B6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E3533E-1C84-32FE-2275-04531FE6FA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C764DE79-268F-4C1A-8933-263129D2AF90}" type="datetimeFigureOut">
              <a:rPr lang="en-US" smtClean="0"/>
              <a:pPr/>
              <a:t>4/6/24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A22AF-68AB-7012-B206-380A2B715B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B5F29-D15A-92D1-AEB2-45277EFA4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442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8.pn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11" Type="http://schemas.openxmlformats.org/officeDocument/2006/relationships/image" Target="../media/image19.png"/><Relationship Id="rId5" Type="http://schemas.openxmlformats.org/officeDocument/2006/relationships/image" Target="../media/image7.png"/><Relationship Id="rId10" Type="http://schemas.openxmlformats.org/officeDocument/2006/relationships/image" Target="../media/image18.png"/><Relationship Id="rId4" Type="http://schemas.openxmlformats.org/officeDocument/2006/relationships/image" Target="../media/image8.png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71AA3-8002-1A34-2FEC-82E3FB398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32896"/>
            <a:ext cx="9144000" cy="2387600"/>
          </a:xfrm>
        </p:spPr>
        <p:txBody>
          <a:bodyPr/>
          <a:lstStyle/>
          <a:p>
            <a:r>
              <a:rPr 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Diffusion Models for Visual Computing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9F4DE0-A4E7-0C6F-B40E-C343498977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12571"/>
            <a:ext cx="9144000" cy="165576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Niloy J. Mitra</a:t>
            </a:r>
          </a:p>
        </p:txBody>
      </p:sp>
      <p:pic>
        <p:nvPicPr>
          <p:cNvPr id="1026" name="Picture 2" descr="Adobe Logo and symbol, meaning, history, PNG, brand">
            <a:extLst>
              <a:ext uri="{FF2B5EF4-FFF2-40B4-BE49-F238E27FC236}">
                <a16:creationId xmlns:a16="http://schemas.microsoft.com/office/drawing/2014/main" id="{86C96D5D-3311-DA61-0E52-11F2662BCC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8" t="28025" r="6667" b="28518"/>
          <a:stretch/>
        </p:blipFill>
        <p:spPr bwMode="auto">
          <a:xfrm>
            <a:off x="4061155" y="5872276"/>
            <a:ext cx="1544479" cy="43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893A5F4-B88D-B6EC-009C-9533031B0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301" y="5059943"/>
            <a:ext cx="1445672" cy="4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346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Mapping in Many Steps"/>
          <p:cNvSpPr txBox="1">
            <a:spLocks noGrp="1"/>
          </p:cNvSpPr>
          <p:nvPr>
            <p:ph type="title"/>
          </p:nvPr>
        </p:nvSpPr>
        <p:spPr>
          <a:xfrm>
            <a:off x="157021" y="218624"/>
            <a:ext cx="9466233" cy="89262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t>Mapping in Many Steps</a:t>
            </a:r>
          </a:p>
        </p:txBody>
      </p:sp>
      <p:pic>
        <p:nvPicPr>
          <p:cNvPr id="25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088" y="3387188"/>
            <a:ext cx="559510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5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8569" y="3387188"/>
            <a:ext cx="691160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5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0204" y="4057426"/>
            <a:ext cx="1746268" cy="597822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forward mapping"/>
          <p:cNvSpPr txBox="1"/>
          <p:nvPr/>
        </p:nvSpPr>
        <p:spPr>
          <a:xfrm>
            <a:off x="4480436" y="1895475"/>
            <a:ext cx="3231128" cy="384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algn="ctr" defTabSz="1285875">
              <a:lnSpc>
                <a:spcPct val="100000"/>
              </a:lnSpc>
              <a:spcBef>
                <a:spcPts val="0"/>
              </a:spcBef>
              <a:defRPr sz="5000">
                <a:solidFill>
                  <a:srgbClr val="222222"/>
                </a:solidFill>
                <a:latin typeface="Adobe Clean"/>
                <a:ea typeface="Adobe Clean"/>
                <a:cs typeface="Adobe Clean"/>
                <a:sym typeface="Adobe Clean"/>
              </a:defRPr>
            </a:lvl1pPr>
          </a:lstStyle>
          <a:p>
            <a:r>
              <a:rPr sz="2500"/>
              <a:t>forward mapping </a:t>
            </a:r>
          </a:p>
        </p:txBody>
      </p:sp>
      <p:pic>
        <p:nvPicPr>
          <p:cNvPr id="256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636687" y="1316702"/>
            <a:ext cx="918626" cy="5567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7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6738" y="3387188"/>
            <a:ext cx="526598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58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38856" y="3387188"/>
            <a:ext cx="1102563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59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9644743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0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838654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579785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514826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63" name="Equation"/>
              <p:cNvSpPr txBox="1"/>
              <p:nvPr/>
            </p:nvSpPr>
            <p:spPr>
              <a:xfrm>
                <a:off x="3416852" y="5393136"/>
                <a:ext cx="5610895" cy="60067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2900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limUpp>
                        <m:limUpp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lim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̂</m:t>
                          </m:r>
                        </m:lim>
                      </m:limUpp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ad>
                        <m:radPr>
                          <m:degHide m:val="on"/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pos m:val="top"/>
                                  <m:ctrlPr>
                                    <a:rPr sz="2900" i="1">
                                      <a:solidFill>
                                        <a:srgbClr val="22222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sz="2900" i="1">
                                      <a:solidFill>
                                        <a:srgbClr val="222222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bar>
                            </m:e>
                            <m:sub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rad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(1−</m:t>
                          </m:r>
                          <m:sSub>
                            <m:sSubPr>
                              <m:ctrlP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pos m:val="top"/>
                                  <m:ctrlPr>
                                    <a:rPr sz="2900" i="1">
                                      <a:solidFill>
                                        <a:srgbClr val="22222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sz="2900" i="1">
                                      <a:solidFill>
                                        <a:srgbClr val="222222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bar>
                            </m:e>
                            <m:sub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rad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sz="2900">
                  <a:solidFill>
                    <a:srgbClr val="222222"/>
                  </a:solidFill>
                </a:endParaRPr>
              </a:p>
            </p:txBody>
          </p:sp>
        </mc:Choice>
        <mc:Fallback>
          <p:sp>
            <p:nvSpPr>
              <p:cNvPr id="26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852" y="5393136"/>
                <a:ext cx="5610895" cy="600677"/>
              </a:xfrm>
              <a:prstGeom prst="rect">
                <a:avLst/>
              </a:prstGeom>
              <a:blipFill>
                <a:blip r:embed="rId8"/>
                <a:stretch>
                  <a:fillRect l="-452" t="-2083" b="-2291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4" name="Equation"/>
              <p:cNvSpPr txBox="1"/>
              <p:nvPr/>
            </p:nvSpPr>
            <p:spPr>
              <a:xfrm>
                <a:off x="3416852" y="4559102"/>
                <a:ext cx="5709512" cy="54046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𝒩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ad>
                        <m:radPr>
                          <m:degHide m:val="on"/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pos m:val="top"/>
                                  <m:ctrlPr>
                                    <a:rPr sz="2900" i="1">
                                      <a:solidFill>
                                        <a:srgbClr val="22222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sz="2900" i="1">
                                      <a:solidFill>
                                        <a:srgbClr val="222222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bar>
                            </m:e>
                            <m:sub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rad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,(1−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ba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𝕀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2900">
                  <a:solidFill>
                    <a:srgbClr val="222222"/>
                  </a:solidFill>
                </a:endParaRPr>
              </a:p>
            </p:txBody>
          </p:sp>
        </mc:Choice>
        <mc:Fallback>
          <p:sp>
            <p:nvSpPr>
              <p:cNvPr id="26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852" y="4559102"/>
                <a:ext cx="5709512" cy="540469"/>
              </a:xfrm>
              <a:prstGeom prst="rect">
                <a:avLst/>
              </a:prstGeom>
              <a:blipFill>
                <a:blip r:embed="rId9"/>
                <a:stretch>
                  <a:fillRect l="-1111" r="-1778" b="-2790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9" name="Connection Line"/>
          <p:cNvSpPr/>
          <p:nvPr/>
        </p:nvSpPr>
        <p:spPr>
          <a:xfrm>
            <a:off x="1210188" y="2854078"/>
            <a:ext cx="5158052" cy="2767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3" extrusionOk="0">
                <a:moveTo>
                  <a:pt x="0" y="16203"/>
                </a:moveTo>
                <a:cubicBezTo>
                  <a:pt x="7196" y="-5112"/>
                  <a:pt x="14396" y="-5397"/>
                  <a:pt x="21600" y="15349"/>
                </a:cubicBezTo>
              </a:path>
            </a:pathLst>
          </a:custGeom>
          <a:ln w="88900">
            <a:solidFill>
              <a:srgbClr val="FF9300"/>
            </a:solidFill>
            <a:tailEnd type="arrow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endParaRPr sz="900"/>
          </a:p>
        </p:txBody>
      </p:sp>
      <p:sp>
        <p:nvSpPr>
          <p:cNvPr id="266" name="Rounded Rectangle"/>
          <p:cNvSpPr/>
          <p:nvPr/>
        </p:nvSpPr>
        <p:spPr>
          <a:xfrm>
            <a:off x="3318503" y="5600432"/>
            <a:ext cx="546810" cy="585122"/>
          </a:xfrm>
          <a:prstGeom prst="roundRect">
            <a:avLst>
              <a:gd name="adj" fmla="val 16051"/>
            </a:avLst>
          </a:prstGeom>
          <a:ln w="88900">
            <a:solidFill>
              <a:srgbClr val="FF9300"/>
            </a:solidFill>
          </a:ln>
        </p:spPr>
        <p:txBody>
          <a:bodyPr lIns="0" tIns="0" rIns="0" bIns="0"/>
          <a:lstStyle/>
          <a:p>
            <a:pPr defTabSz="642938">
              <a:defRPr sz="1800">
                <a:solidFill>
                  <a:srgbClr val="222222"/>
                </a:solidFill>
                <a:latin typeface="Adobe Clean"/>
                <a:ea typeface="Adobe Clean"/>
                <a:cs typeface="Adobe Clean"/>
                <a:sym typeface="Adobe Clean"/>
              </a:defRPr>
            </a:pPr>
            <a:endParaRPr sz="900"/>
          </a:p>
        </p:txBody>
      </p:sp>
      <p:sp>
        <p:nvSpPr>
          <p:cNvPr id="267" name="Rounded Rectangle"/>
          <p:cNvSpPr/>
          <p:nvPr/>
        </p:nvSpPr>
        <p:spPr>
          <a:xfrm>
            <a:off x="6232984" y="5504562"/>
            <a:ext cx="430575" cy="585122"/>
          </a:xfrm>
          <a:prstGeom prst="roundRect">
            <a:avLst>
              <a:gd name="adj" fmla="val 23345"/>
            </a:avLst>
          </a:prstGeom>
          <a:ln w="88900">
            <a:solidFill>
              <a:srgbClr val="FF9300"/>
            </a:solidFill>
          </a:ln>
        </p:spPr>
        <p:txBody>
          <a:bodyPr lIns="0" tIns="0" rIns="0" bIns="0"/>
          <a:lstStyle/>
          <a:p>
            <a:pPr defTabSz="642938">
              <a:defRPr sz="1800">
                <a:solidFill>
                  <a:srgbClr val="222222"/>
                </a:solidFill>
                <a:latin typeface="Adobe Clean"/>
                <a:ea typeface="Adobe Clean"/>
                <a:cs typeface="Adobe Clean"/>
                <a:sym typeface="Adobe Clean"/>
              </a:defRPr>
            </a:pPr>
            <a:endParaRPr sz="900"/>
          </a:p>
        </p:txBody>
      </p:sp>
      <p:sp>
        <p:nvSpPr>
          <p:cNvPr id="268" name="Rounded Rectangle"/>
          <p:cNvSpPr/>
          <p:nvPr/>
        </p:nvSpPr>
        <p:spPr>
          <a:xfrm>
            <a:off x="8617711" y="5456627"/>
            <a:ext cx="410035" cy="585122"/>
          </a:xfrm>
          <a:prstGeom prst="roundRect">
            <a:avLst>
              <a:gd name="adj" fmla="val 28666"/>
            </a:avLst>
          </a:prstGeom>
          <a:ln w="88900">
            <a:solidFill>
              <a:srgbClr val="FF9300"/>
            </a:solidFill>
          </a:ln>
        </p:spPr>
        <p:txBody>
          <a:bodyPr lIns="0" tIns="0" rIns="0" bIns="0"/>
          <a:lstStyle/>
          <a:p>
            <a:pPr defTabSz="642938">
              <a:defRPr sz="1800">
                <a:solidFill>
                  <a:srgbClr val="222222"/>
                </a:solidFill>
                <a:latin typeface="Adobe Clean"/>
                <a:ea typeface="Adobe Clean"/>
                <a:cs typeface="Adobe Clean"/>
                <a:sym typeface="Adobe Clean"/>
              </a:defRPr>
            </a:pPr>
            <a:endParaRPr sz="9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a14="http://schemas.microsoft.com/office/drawing/2010/main" xmlns:m="http://schemas.openxmlformats.org/officeDocument/2006/math" xmlns="">
      <p:transition spd="fast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" grpId="0" animBg="1" advAuto="0"/>
      <p:bldP spid="266" grpId="0" animBg="1" advAuto="0"/>
      <p:bldP spid="267" grpId="0" animBg="1" advAuto="0"/>
      <p:bldP spid="268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Rounded Rectangle"/>
          <p:cNvSpPr/>
          <p:nvPr/>
        </p:nvSpPr>
        <p:spPr>
          <a:xfrm>
            <a:off x="7158388" y="5798586"/>
            <a:ext cx="1439074" cy="585122"/>
          </a:xfrm>
          <a:prstGeom prst="roundRect">
            <a:avLst>
              <a:gd name="adj" fmla="val 15000"/>
            </a:avLst>
          </a:prstGeom>
          <a:ln w="88900">
            <a:solidFill>
              <a:srgbClr val="FF9300"/>
            </a:solidFill>
          </a:ln>
        </p:spPr>
        <p:txBody>
          <a:bodyPr lIns="0" tIns="0" rIns="0" bIns="0"/>
          <a:lstStyle/>
          <a:p>
            <a:pPr defTabSz="642938">
              <a:defRPr sz="1800">
                <a:solidFill>
                  <a:srgbClr val="222222"/>
                </a:solidFill>
                <a:latin typeface="Adobe Clean"/>
                <a:ea typeface="Adobe Clean"/>
                <a:cs typeface="Adobe Clean"/>
                <a:sym typeface="Adobe Clean"/>
              </a:defRPr>
            </a:pPr>
            <a:endParaRPr sz="900"/>
          </a:p>
        </p:txBody>
      </p:sp>
      <p:sp>
        <p:nvSpPr>
          <p:cNvPr id="271" name="Generative Modeling: Sampling"/>
          <p:cNvSpPr txBox="1">
            <a:spLocks noGrp="1"/>
          </p:cNvSpPr>
          <p:nvPr>
            <p:ph type="title"/>
          </p:nvPr>
        </p:nvSpPr>
        <p:spPr>
          <a:xfrm>
            <a:off x="157021" y="218624"/>
            <a:ext cx="9466233" cy="89262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t>Generative Modeling: Sampling</a:t>
            </a:r>
          </a:p>
        </p:txBody>
      </p:sp>
      <p:pic>
        <p:nvPicPr>
          <p:cNvPr id="27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088" y="3387188"/>
            <a:ext cx="559510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7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8569" y="3387188"/>
            <a:ext cx="691160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0204" y="4057426"/>
            <a:ext cx="1746268" cy="597822"/>
          </a:xfrm>
          <a:prstGeom prst="rect">
            <a:avLst/>
          </a:prstGeom>
          <a:ln w="12700">
            <a:miter lim="400000"/>
          </a:ln>
        </p:spPr>
      </p:pic>
      <p:sp>
        <p:nvSpPr>
          <p:cNvPr id="275" name="reverse mapping"/>
          <p:cNvSpPr txBox="1"/>
          <p:nvPr/>
        </p:nvSpPr>
        <p:spPr>
          <a:xfrm>
            <a:off x="4480436" y="1895475"/>
            <a:ext cx="3231128" cy="384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algn="ctr" defTabSz="1285875">
              <a:lnSpc>
                <a:spcPct val="100000"/>
              </a:lnSpc>
              <a:spcBef>
                <a:spcPts val="0"/>
              </a:spcBef>
              <a:defRPr sz="5000">
                <a:solidFill>
                  <a:srgbClr val="222222"/>
                </a:solidFill>
                <a:latin typeface="Adobe Clean"/>
                <a:ea typeface="Adobe Clean"/>
                <a:cs typeface="Adobe Clean"/>
                <a:sym typeface="Adobe Clean"/>
              </a:defRPr>
            </a:lvl1pPr>
          </a:lstStyle>
          <a:p>
            <a:r>
              <a:rPr sz="2500"/>
              <a:t>reverse mapping </a:t>
            </a:r>
          </a:p>
        </p:txBody>
      </p:sp>
      <p:pic>
        <p:nvPicPr>
          <p:cNvPr id="276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6687" y="1316702"/>
            <a:ext cx="918626" cy="5567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7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6738" y="3387188"/>
            <a:ext cx="526598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78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38856" y="3387188"/>
            <a:ext cx="1102563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9644743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838654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1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579785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514826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3" name="Equation"/>
              <p:cNvSpPr txBox="1"/>
              <p:nvPr/>
            </p:nvSpPr>
            <p:spPr>
              <a:xfrm>
                <a:off x="5006712" y="4284987"/>
                <a:ext cx="2805961" cy="71558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65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sz="465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46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6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46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46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sz="465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sz="46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6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46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465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4650">
                  <a:solidFill>
                    <a:srgbClr val="222222"/>
                  </a:solidFill>
                </a:endParaRPr>
              </a:p>
            </p:txBody>
          </p:sp>
        </mc:Choice>
        <mc:Fallback>
          <p:sp>
            <p:nvSpPr>
              <p:cNvPr id="28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6712" y="4284987"/>
                <a:ext cx="2805961" cy="715581"/>
              </a:xfrm>
              <a:prstGeom prst="rect">
                <a:avLst/>
              </a:prstGeom>
              <a:blipFill>
                <a:blip r:embed="rId8"/>
                <a:stretch>
                  <a:fillRect l="-4505" r="-6757" b="-3508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8" name="Group"/>
          <p:cNvGrpSpPr/>
          <p:nvPr/>
        </p:nvGrpSpPr>
        <p:grpSpPr>
          <a:xfrm>
            <a:off x="1210188" y="2801687"/>
            <a:ext cx="9265790" cy="329139"/>
            <a:chOff x="0" y="0"/>
            <a:chExt cx="18531579" cy="658276"/>
          </a:xfrm>
        </p:grpSpPr>
        <p:sp>
          <p:nvSpPr>
            <p:cNvPr id="295" name="Connection Line"/>
            <p:cNvSpPr/>
            <p:nvPr/>
          </p:nvSpPr>
          <p:spPr>
            <a:xfrm>
              <a:off x="16239325" y="0"/>
              <a:ext cx="2292255" cy="555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04" extrusionOk="0">
                  <a:moveTo>
                    <a:pt x="21600" y="16204"/>
                  </a:moveTo>
                  <a:cubicBezTo>
                    <a:pt x="14499" y="-5072"/>
                    <a:pt x="7299" y="-5396"/>
                    <a:pt x="0" y="15231"/>
                  </a:cubicBezTo>
                </a:path>
              </a:pathLst>
            </a:custGeom>
            <a:noFill/>
            <a:ln w="88900" cap="flat">
              <a:solidFill>
                <a:srgbClr val="FF9300"/>
              </a:solidFill>
              <a:prstDash val="solid"/>
              <a:round/>
              <a:tailEnd type="arrow" w="med" len="med"/>
            </a:ln>
            <a:effectLst>
              <a:outerShdw blurRad="50800" dist="25400" dir="5400000" rotWithShape="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endParaRPr sz="900"/>
            </a:p>
          </p:txBody>
        </p:sp>
        <p:sp>
          <p:nvSpPr>
            <p:cNvPr id="296" name="Connection Line"/>
            <p:cNvSpPr/>
            <p:nvPr/>
          </p:nvSpPr>
          <p:spPr>
            <a:xfrm>
              <a:off x="8109408" y="102709"/>
              <a:ext cx="2292255" cy="555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04" extrusionOk="0">
                  <a:moveTo>
                    <a:pt x="21600" y="16204"/>
                  </a:moveTo>
                  <a:cubicBezTo>
                    <a:pt x="14499" y="-5072"/>
                    <a:pt x="7299" y="-5396"/>
                    <a:pt x="0" y="15231"/>
                  </a:cubicBezTo>
                </a:path>
              </a:pathLst>
            </a:custGeom>
            <a:noFill/>
            <a:ln w="88900" cap="flat">
              <a:solidFill>
                <a:srgbClr val="FF9300"/>
              </a:solidFill>
              <a:prstDash val="solid"/>
              <a:round/>
              <a:tailEnd type="arrow" w="med" len="med"/>
            </a:ln>
            <a:effectLst>
              <a:outerShdw blurRad="50800" dist="25400" dir="5400000" rotWithShape="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endParaRPr sz="900"/>
            </a:p>
          </p:txBody>
        </p:sp>
        <p:sp>
          <p:nvSpPr>
            <p:cNvPr id="297" name="Connection Line"/>
            <p:cNvSpPr/>
            <p:nvPr/>
          </p:nvSpPr>
          <p:spPr>
            <a:xfrm>
              <a:off x="0" y="102709"/>
              <a:ext cx="2292255" cy="555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04" extrusionOk="0">
                  <a:moveTo>
                    <a:pt x="21600" y="16204"/>
                  </a:moveTo>
                  <a:cubicBezTo>
                    <a:pt x="14499" y="-5072"/>
                    <a:pt x="7299" y="-5396"/>
                    <a:pt x="0" y="15231"/>
                  </a:cubicBezTo>
                </a:path>
              </a:pathLst>
            </a:custGeom>
            <a:noFill/>
            <a:ln w="88900" cap="flat">
              <a:solidFill>
                <a:srgbClr val="FF9300"/>
              </a:solidFill>
              <a:prstDash val="solid"/>
              <a:round/>
              <a:tailEnd type="arrow" w="med" len="med"/>
            </a:ln>
            <a:effectLst>
              <a:outerShdw blurRad="50800" dist="25400" dir="5400000" rotWithShape="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endParaRPr sz="900"/>
            </a:p>
          </p:txBody>
        </p:sp>
        <p:sp>
          <p:nvSpPr>
            <p:cNvPr id="298" name="Connection Line"/>
            <p:cNvSpPr/>
            <p:nvPr/>
          </p:nvSpPr>
          <p:spPr>
            <a:xfrm>
              <a:off x="11161531" y="102709"/>
              <a:ext cx="2292255" cy="555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04" extrusionOk="0">
                  <a:moveTo>
                    <a:pt x="21600" y="16204"/>
                  </a:moveTo>
                  <a:cubicBezTo>
                    <a:pt x="14499" y="-5072"/>
                    <a:pt x="7299" y="-5396"/>
                    <a:pt x="0" y="15231"/>
                  </a:cubicBezTo>
                </a:path>
              </a:pathLst>
            </a:custGeom>
            <a:noFill/>
            <a:ln w="88900" cap="flat">
              <a:solidFill>
                <a:srgbClr val="FF9300"/>
              </a:solidFill>
              <a:prstDash val="solid"/>
              <a:round/>
              <a:tailEnd type="arrow" w="med" len="med"/>
            </a:ln>
            <a:effectLst>
              <a:outerShdw blurRad="50800" dist="25400" dir="5400000" rotWithShape="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endParaRPr sz="90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89" name="Equation"/>
              <p:cNvSpPr txBox="1"/>
              <p:nvPr/>
            </p:nvSpPr>
            <p:spPr>
              <a:xfrm>
                <a:off x="2652618" y="5747231"/>
                <a:ext cx="8101641" cy="54046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𝒩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ad>
                        <m:radPr>
                          <m:degHide m:val="on"/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pos m:val="top"/>
                                  <m:ctrlPr>
                                    <a:rPr sz="2900" i="1">
                                      <a:solidFill>
                                        <a:srgbClr val="22222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sz="2900" i="1">
                                      <a:solidFill>
                                        <a:srgbClr val="222222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bar>
                            </m:e>
                            <m:sub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e>
                      </m:rad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),(1−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ba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𝕀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2900">
                  <a:solidFill>
                    <a:srgbClr val="222222"/>
                  </a:solidFill>
                </a:endParaRPr>
              </a:p>
            </p:txBody>
          </p:sp>
        </mc:Choice>
        <mc:Fallback>
          <p:sp>
            <p:nvSpPr>
              <p:cNvPr id="289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2618" y="5747231"/>
                <a:ext cx="8101641" cy="540469"/>
              </a:xfrm>
              <a:prstGeom prst="rect">
                <a:avLst/>
              </a:prstGeom>
              <a:blipFill>
                <a:blip r:embed="rId9"/>
                <a:stretch>
                  <a:fillRect l="-626" r="-1095" b="-2790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0" name="Equation"/>
              <p:cNvSpPr txBox="1"/>
              <p:nvPr/>
            </p:nvSpPr>
            <p:spPr>
              <a:xfrm>
                <a:off x="5879071" y="5130976"/>
                <a:ext cx="714939" cy="89255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58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</m:oMath>
                  </m:oMathPara>
                </a14:m>
                <a:endParaRPr sz="5800">
                  <a:solidFill>
                    <a:srgbClr val="222222"/>
                  </a:solidFill>
                </a:endParaRPr>
              </a:p>
            </p:txBody>
          </p:sp>
        </mc:Choice>
        <mc:Fallback>
          <p:sp>
            <p:nvSpPr>
              <p:cNvPr id="29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071" y="5130976"/>
                <a:ext cx="714939" cy="892552"/>
              </a:xfrm>
              <a:prstGeom prst="rect">
                <a:avLst/>
              </a:prstGeom>
              <a:blipFill>
                <a:blip r:embed="rId10"/>
                <a:stretch>
                  <a:fillRect l="-10345" r="-1206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4" name="Group"/>
          <p:cNvGrpSpPr/>
          <p:nvPr/>
        </p:nvGrpSpPr>
        <p:grpSpPr>
          <a:xfrm>
            <a:off x="144684" y="5004151"/>
            <a:ext cx="4335752" cy="743080"/>
            <a:chOff x="0" y="0"/>
            <a:chExt cx="8671502" cy="148615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2" name="Equation"/>
                <p:cNvSpPr txBox="1"/>
                <p:nvPr/>
              </p:nvSpPr>
              <p:spPr>
                <a:xfrm>
                  <a:off x="88236" y="117564"/>
                  <a:ext cx="8536438" cy="108093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defTabSz="457200" latinLnBrk="1">
                    <a:defRPr sz="1800">
                      <a:solidFill>
                        <a:srgbClr val="000000"/>
                      </a:solidFill>
                    </a:defRP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sz="2900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9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sz="29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sz="2900" i="1">
                            <a:solidFill>
                              <a:srgbClr val="22222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sz="29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sz="2900" i="1">
                                    <a:solidFill>
                                      <a:srgbClr val="22222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bar>
                                  <m:barPr>
                                    <m:pos m:val="top"/>
                                    <m:ctrlPr>
                                      <a:rPr sz="2900" i="1">
                                        <a:solidFill>
                                          <a:srgbClr val="22222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sz="2900" i="1">
                                        <a:solidFill>
                                          <a:srgbClr val="22222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bar>
                              </m:e>
                              <m:sub>
                                <m:r>
                                  <a:rPr sz="2900" i="1">
                                    <a:solidFill>
                                      <a:srgbClr val="222222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rad>
                        <m:sSub>
                          <m:sSubPr>
                            <m:ctrlPr>
                              <a:rPr sz="29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9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sz="29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sz="2900" i="1">
                            <a:solidFill>
                              <a:srgbClr val="22222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sz="29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sz="29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(1−</m:t>
                            </m:r>
                            <m:sSub>
                              <m:sSubPr>
                                <m:ctrlPr>
                                  <a:rPr sz="2900" i="1">
                                    <a:solidFill>
                                      <a:srgbClr val="22222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bar>
                                  <m:barPr>
                                    <m:pos m:val="top"/>
                                    <m:ctrlPr>
                                      <a:rPr sz="2900" i="1">
                                        <a:solidFill>
                                          <a:srgbClr val="22222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sz="2900" i="1">
                                        <a:solidFill>
                                          <a:srgbClr val="22222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bar>
                              </m:e>
                              <m:sub>
                                <m:r>
                                  <a:rPr sz="2900" i="1">
                                    <a:solidFill>
                                      <a:srgbClr val="222222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sz="29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rad>
                        <m:sSub>
                          <m:sSubPr>
                            <m:ctrlPr>
                              <a:rPr sz="29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9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sz="2900" i="1">
                                <a:solidFill>
                                  <a:srgbClr val="222222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oMath>
                    </m:oMathPara>
                  </a14:m>
                  <a:endParaRPr sz="2900">
                    <a:solidFill>
                      <a:srgbClr val="222222"/>
                    </a:solidFill>
                  </a:endParaRPr>
                </a:p>
              </p:txBody>
            </p:sp>
          </mc:Choice>
          <mc:Fallback>
            <p:sp>
              <p:nvSpPr>
                <p:cNvPr id="292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236" y="117564"/>
                  <a:ext cx="8536438" cy="1080937"/>
                </a:xfrm>
                <a:prstGeom prst="rect">
                  <a:avLst/>
                </a:prstGeom>
                <a:blipFill>
                  <a:blip r:embed="rId11"/>
                  <a:stretch>
                    <a:fillRect l="-593" b="-2727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3" name="Rounded Rectangle"/>
            <p:cNvSpPr/>
            <p:nvPr/>
          </p:nvSpPr>
          <p:spPr>
            <a:xfrm>
              <a:off x="0" y="0"/>
              <a:ext cx="8671502" cy="1486159"/>
            </a:xfrm>
            <a:prstGeom prst="roundRect">
              <a:avLst>
                <a:gd name="adj" fmla="val 15000"/>
              </a:avLst>
            </a:prstGeom>
            <a:noFill/>
            <a:ln w="88900" cap="flat">
              <a:solidFill>
                <a:srgbClr val="FF93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642938">
                <a:defRPr sz="1800">
                  <a:solidFill>
                    <a:srgbClr val="222222"/>
                  </a:solidFill>
                  <a:latin typeface="Adobe Clean"/>
                  <a:ea typeface="Adobe Clean"/>
                  <a:cs typeface="Adobe Clean"/>
                  <a:sym typeface="Adobe Clean"/>
                </a:defRPr>
              </a:pPr>
              <a:endParaRPr sz="90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" grpId="0" animBg="1" advAuto="0"/>
      <p:bldP spid="283" grpId="0" animBg="1" advAuto="0"/>
      <p:bldP spid="288" grpId="0" animBg="1" advAuto="0"/>
      <p:bldP spid="289" grpId="0" animBg="1" advAuto="0"/>
      <p:bldP spid="290" grpId="0" animBg="1" advAuto="0"/>
      <p:bldP spid="294" grpId="0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Rounded Rectangle"/>
          <p:cNvSpPr/>
          <p:nvPr/>
        </p:nvSpPr>
        <p:spPr>
          <a:xfrm>
            <a:off x="9369899" y="3956040"/>
            <a:ext cx="506710" cy="680936"/>
          </a:xfrm>
          <a:prstGeom prst="roundRect">
            <a:avLst>
              <a:gd name="adj" fmla="val 22721"/>
            </a:avLst>
          </a:prstGeom>
          <a:ln w="88900">
            <a:solidFill>
              <a:srgbClr val="FF9300"/>
            </a:solidFill>
          </a:ln>
        </p:spPr>
        <p:txBody>
          <a:bodyPr lIns="0" tIns="0" rIns="0" bIns="0"/>
          <a:lstStyle/>
          <a:p>
            <a:pPr defTabSz="642938">
              <a:defRPr sz="1800">
                <a:solidFill>
                  <a:srgbClr val="222222"/>
                </a:solidFill>
                <a:latin typeface="Adobe Clean"/>
                <a:ea typeface="Adobe Clean"/>
                <a:cs typeface="Adobe Clean"/>
                <a:sym typeface="Adobe Clean"/>
              </a:defRPr>
            </a:pPr>
            <a:endParaRPr sz="900"/>
          </a:p>
        </p:txBody>
      </p:sp>
      <p:sp>
        <p:nvSpPr>
          <p:cNvPr id="300" name="Loss Functions"/>
          <p:cNvSpPr txBox="1">
            <a:spLocks noGrp="1"/>
          </p:cNvSpPr>
          <p:nvPr>
            <p:ph type="title"/>
          </p:nvPr>
        </p:nvSpPr>
        <p:spPr>
          <a:xfrm>
            <a:off x="157021" y="218624"/>
            <a:ext cx="9466233" cy="89262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t>Loss Functions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1" name="Equation"/>
              <p:cNvSpPr txBox="1"/>
              <p:nvPr/>
            </p:nvSpPr>
            <p:spPr>
              <a:xfrm>
                <a:off x="2652618" y="5395170"/>
                <a:ext cx="8101641" cy="54046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𝒩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ad>
                        <m:radPr>
                          <m:degHide m:val="on"/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pos m:val="top"/>
                                  <m:ctrlPr>
                                    <a:rPr sz="2900" i="1">
                                      <a:solidFill>
                                        <a:srgbClr val="22222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sz="2900" i="1">
                                      <a:solidFill>
                                        <a:srgbClr val="222222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bar>
                            </m:e>
                            <m:sub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e>
                      </m:rad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),(1−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ba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𝕀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2900">
                  <a:solidFill>
                    <a:srgbClr val="222222"/>
                  </a:solidFill>
                </a:endParaRPr>
              </a:p>
            </p:txBody>
          </p:sp>
        </mc:Choice>
        <mc:Fallback>
          <p:sp>
            <p:nvSpPr>
              <p:cNvPr id="30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2618" y="5395170"/>
                <a:ext cx="8101641" cy="540469"/>
              </a:xfrm>
              <a:prstGeom prst="rect">
                <a:avLst/>
              </a:prstGeom>
              <a:blipFill>
                <a:blip r:embed="rId2"/>
                <a:stretch>
                  <a:fillRect l="-626" r="-1095" b="-2727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2" name="Equation"/>
              <p:cNvSpPr txBox="1"/>
              <p:nvPr/>
            </p:nvSpPr>
            <p:spPr>
              <a:xfrm>
                <a:off x="1810705" y="3620618"/>
                <a:ext cx="10484280" cy="112941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6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sz="46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46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sz="46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sz="46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6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𝔼</m:t>
                          </m:r>
                        </m:e>
                        <m:sub>
                          <m:r>
                            <a:rPr sz="46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46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sz="46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  <m:r>
                            <a:rPr sz="46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sz="46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sz="46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∥</m:t>
                          </m:r>
                          <m:sSub>
                            <m:sSubPr>
                              <m:ctrlP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  <m:r>
                            <a:rPr sz="46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limUpp>
                                <m:limUppPr>
                                  <m:ctrlPr>
                                    <a:rPr sz="4600" i="1">
                                      <a:solidFill>
                                        <a:srgbClr val="22222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UppPr>
                                <m:e>
                                  <m:r>
                                    <a:rPr sz="4600" i="1">
                                      <a:solidFill>
                                        <a:srgbClr val="222222"/>
                                      </a:solidFill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lim>
                                  <m:r>
                                    <a:rPr sz="4600" i="1">
                                      <a:solidFill>
                                        <a:srgbClr val="222222"/>
                                      </a:solidFill>
                                      <a:latin typeface="Cambria Math" panose="02040503050406030204" pitchFamily="18" charset="0"/>
                                    </a:rPr>
                                    <m:t>̂</m:t>
                                  </m:r>
                                </m:lim>
                              </m:limUpp>
                            </m:e>
                            <m:sub>
                              <m: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sz="46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sz="46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),</m:t>
                          </m:r>
                          <m:r>
                            <a:rPr sz="46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46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)−</m:t>
                          </m:r>
                          <m:sSub>
                            <m:sSubPr>
                              <m:ctrlP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∥</m:t>
                              </m:r>
                            </m:e>
                            <m:sup>
                              <m:r>
                                <a:rPr sz="46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sz="4600">
                  <a:solidFill>
                    <a:srgbClr val="222222"/>
                  </a:solidFill>
                </a:endParaRPr>
              </a:p>
            </p:txBody>
          </p:sp>
        </mc:Choice>
        <mc:Fallback>
          <p:sp>
            <p:nvSpPr>
              <p:cNvPr id="30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0705" y="3620618"/>
                <a:ext cx="10484280" cy="1129412"/>
              </a:xfrm>
              <a:prstGeom prst="rect">
                <a:avLst/>
              </a:prstGeom>
              <a:blipFill>
                <a:blip r:embed="rId3"/>
                <a:stretch>
                  <a:fillRect l="-846" t="-1124" b="-674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3" name="Equation"/>
              <p:cNvSpPr txBox="1"/>
              <p:nvPr/>
            </p:nvSpPr>
            <p:spPr>
              <a:xfrm>
                <a:off x="2260690" y="1869191"/>
                <a:ext cx="9146735" cy="76585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950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9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sz="39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simple</m:t>
                          </m:r>
                        </m:sub>
                      </m:sSub>
                      <m:r>
                        <a:rPr sz="395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95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sz="395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sz="39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9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𝔼</m:t>
                          </m:r>
                        </m:e>
                        <m:sub>
                          <m:r>
                            <a:rPr sz="39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39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sz="395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95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395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sz="39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sz="39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sz="39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sz="395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95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sz="395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sz="39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∥</m:t>
                          </m:r>
                          <m:sSub>
                            <m:sSubPr>
                              <m:ctrlPr>
                                <a:rPr sz="395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95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sz="395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  <m:r>
                            <a:rPr sz="39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sz="395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95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395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sz="39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sz="39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39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)−</m:t>
                          </m:r>
                          <m:r>
                            <a:rPr sz="395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  <m:sSup>
                            <m:sSupPr>
                              <m:ctrlPr>
                                <a:rPr sz="395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95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∥</m:t>
                              </m:r>
                            </m:e>
                            <m:sup>
                              <m:r>
                                <a:rPr sz="395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sz="3950">
                  <a:solidFill>
                    <a:srgbClr val="222222"/>
                  </a:solidFill>
                </a:endParaRPr>
              </a:p>
            </p:txBody>
          </p:sp>
        </mc:Choice>
        <mc:Fallback>
          <p:sp>
            <p:nvSpPr>
              <p:cNvPr id="30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0690" y="1869191"/>
                <a:ext cx="9146735" cy="765851"/>
              </a:xfrm>
              <a:prstGeom prst="rect">
                <a:avLst/>
              </a:prstGeom>
              <a:blipFill>
                <a:blip r:embed="rId4"/>
                <a:stretch>
                  <a:fillRect l="-832" b="-2786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4" name="Rounded Rectangle"/>
          <p:cNvSpPr/>
          <p:nvPr/>
        </p:nvSpPr>
        <p:spPr>
          <a:xfrm>
            <a:off x="7852897" y="1986455"/>
            <a:ext cx="597420" cy="629475"/>
          </a:xfrm>
          <a:prstGeom prst="roundRect">
            <a:avLst>
              <a:gd name="adj" fmla="val 33160"/>
            </a:avLst>
          </a:prstGeom>
          <a:ln w="88900">
            <a:solidFill>
              <a:srgbClr val="FF9300"/>
            </a:solidFill>
          </a:ln>
        </p:spPr>
        <p:txBody>
          <a:bodyPr lIns="0" tIns="0" rIns="0" bIns="0"/>
          <a:lstStyle/>
          <a:p>
            <a:pPr defTabSz="642938">
              <a:defRPr sz="1800">
                <a:solidFill>
                  <a:srgbClr val="222222"/>
                </a:solidFill>
                <a:latin typeface="Adobe Clean"/>
                <a:ea typeface="Adobe Clean"/>
                <a:cs typeface="Adobe Clean"/>
                <a:sym typeface="Adobe Clean"/>
              </a:defRPr>
            </a:pPr>
            <a:endParaRPr sz="9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 advAuto="0"/>
      <p:bldP spid="302" grpId="0" animBg="1" advAuto="0"/>
      <p:bldP spid="303" grpId="0" animBg="1" advAuto="0"/>
      <p:bldP spid="304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What Are Diffusion Models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t>What Are Diffusion Models?</a:t>
            </a:r>
          </a:p>
        </p:txBody>
      </p:sp>
      <p:pic>
        <p:nvPicPr>
          <p:cNvPr id="30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357" y="2471728"/>
            <a:ext cx="11415286" cy="191454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11" name="Group"/>
          <p:cNvGrpSpPr/>
          <p:nvPr/>
        </p:nvGrpSpPr>
        <p:grpSpPr>
          <a:xfrm>
            <a:off x="3856046" y="1431144"/>
            <a:ext cx="3871253" cy="791405"/>
            <a:chOff x="-1210352" y="-400049"/>
            <a:chExt cx="7742504" cy="1582806"/>
          </a:xfrm>
        </p:grpSpPr>
        <p:sp>
          <p:nvSpPr>
            <p:cNvPr id="309" name="reverse process (learnt denoiser)"/>
            <p:cNvSpPr txBox="1"/>
            <p:nvPr/>
          </p:nvSpPr>
          <p:spPr>
            <a:xfrm>
              <a:off x="-1210352" y="387669"/>
              <a:ext cx="7742504" cy="795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/>
            <a:p>
              <a:pPr algn="ctr">
                <a:defRPr sz="4500">
                  <a:solidFill>
                    <a:srgbClr val="FF9300"/>
                  </a:solidFill>
                  <a:latin typeface="Adobe Clean"/>
                  <a:ea typeface="Adobe Clean"/>
                  <a:cs typeface="Adobe Clean"/>
                  <a:sym typeface="Adobe Clean"/>
                </a:defRPr>
              </a:pPr>
              <a:r>
                <a:rPr sz="2250" dirty="0"/>
                <a:t>reverse process (learnt </a:t>
              </a:r>
              <a:r>
                <a:rPr sz="2250" dirty="0">
                  <a:solidFill>
                    <a:srgbClr val="009051"/>
                  </a:solidFill>
                </a:rPr>
                <a:t>denoiser</a:t>
              </a:r>
              <a:r>
                <a:rPr sz="2250" dirty="0"/>
                <a:t>)</a:t>
              </a:r>
            </a:p>
          </p:txBody>
        </p:sp>
        <p:sp>
          <p:nvSpPr>
            <p:cNvPr id="310" name="Line"/>
            <p:cNvSpPr/>
            <p:nvPr/>
          </p:nvSpPr>
          <p:spPr>
            <a:xfrm>
              <a:off x="1421823" y="-400049"/>
              <a:ext cx="2478159" cy="0"/>
            </a:xfrm>
            <a:prstGeom prst="line">
              <a:avLst/>
            </a:prstGeom>
            <a:noFill/>
            <a:ln w="101600" cap="flat">
              <a:solidFill>
                <a:srgbClr val="FF9300"/>
              </a:solidFill>
              <a:prstDash val="solid"/>
              <a:round/>
              <a:tailEnd type="arrow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642938">
                <a:defRPr sz="1800">
                  <a:solidFill>
                    <a:srgbClr val="222222"/>
                  </a:solidFill>
                  <a:latin typeface="Adobe Clean"/>
                  <a:ea typeface="Adobe Clean"/>
                  <a:cs typeface="Adobe Clean"/>
                  <a:sym typeface="Adobe Clean"/>
                </a:defRPr>
              </a:pPr>
              <a:endParaRPr sz="900"/>
            </a:p>
          </p:txBody>
        </p:sp>
      </p:grpSp>
      <p:grpSp>
        <p:nvGrpSpPr>
          <p:cNvPr id="314" name="Group"/>
          <p:cNvGrpSpPr/>
          <p:nvPr/>
        </p:nvGrpSpPr>
        <p:grpSpPr>
          <a:xfrm>
            <a:off x="3271753" y="4978904"/>
            <a:ext cx="5039841" cy="787692"/>
            <a:chOff x="-589255" y="-567289"/>
            <a:chExt cx="10079678" cy="1575381"/>
          </a:xfrm>
        </p:grpSpPr>
        <p:sp>
          <p:nvSpPr>
            <p:cNvPr id="312" name="forward process (no learnable parameters)"/>
            <p:cNvSpPr txBox="1"/>
            <p:nvPr/>
          </p:nvSpPr>
          <p:spPr>
            <a:xfrm>
              <a:off x="-589255" y="-567289"/>
              <a:ext cx="10079678" cy="795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25400" tIns="25400" rIns="25400" bIns="25400" numCol="1" anchor="ctr">
              <a:sp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sz="4500">
                  <a:solidFill>
                    <a:srgbClr val="FF9300"/>
                  </a:solidFill>
                  <a:latin typeface="Adobe Clean"/>
                  <a:ea typeface="Adobe Clean"/>
                  <a:cs typeface="Adobe Clean"/>
                  <a:sym typeface="Adobe Clean"/>
                </a:defRPr>
              </a:lvl1pPr>
            </a:lstStyle>
            <a:p>
              <a:r>
                <a:rPr sz="2250" dirty="0"/>
                <a:t>forward process (no learnable parameters)</a:t>
              </a:r>
            </a:p>
          </p:txBody>
        </p:sp>
        <p:sp>
          <p:nvSpPr>
            <p:cNvPr id="313" name="Line"/>
            <p:cNvSpPr/>
            <p:nvPr/>
          </p:nvSpPr>
          <p:spPr>
            <a:xfrm>
              <a:off x="3211508" y="1008091"/>
              <a:ext cx="2478160" cy="1"/>
            </a:xfrm>
            <a:prstGeom prst="line">
              <a:avLst/>
            </a:prstGeom>
            <a:noFill/>
            <a:ln w="101600" cap="flat">
              <a:solidFill>
                <a:srgbClr val="FF9300"/>
              </a:solidFill>
              <a:prstDash val="solid"/>
              <a:round/>
              <a:headEnd type="arrow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642938">
                <a:defRPr sz="1800">
                  <a:solidFill>
                    <a:srgbClr val="222222"/>
                  </a:solidFill>
                  <a:latin typeface="Adobe Clean"/>
                  <a:ea typeface="Adobe Clean"/>
                  <a:cs typeface="Adobe Clean"/>
                  <a:sym typeface="Adobe Clean"/>
                </a:defRPr>
              </a:pPr>
              <a:endParaRPr sz="90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" grpId="0" animBg="1" advAuto="0"/>
      <p:bldP spid="314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What Are Diffusion Models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t>What Are Diffusion Models?</a:t>
            </a:r>
          </a:p>
        </p:txBody>
      </p:sp>
      <p:pic>
        <p:nvPicPr>
          <p:cNvPr id="31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858" y="1970120"/>
            <a:ext cx="9008284" cy="1510848"/>
          </a:xfrm>
          <a:prstGeom prst="rect">
            <a:avLst/>
          </a:prstGeom>
          <a:ln w="12700">
            <a:miter lim="400000"/>
          </a:ln>
        </p:spPr>
      </p:pic>
      <p:sp>
        <p:nvSpPr>
          <p:cNvPr id="320" name="reverse process (learned)"/>
          <p:cNvSpPr txBox="1"/>
          <p:nvPr/>
        </p:nvSpPr>
        <p:spPr>
          <a:xfrm>
            <a:off x="4450764" y="1632459"/>
            <a:ext cx="2681824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000">
                <a:solidFill>
                  <a:schemeClr val="accent5">
                    <a:hueOff val="106044"/>
                    <a:satOff val="10158"/>
                    <a:lumOff val="16042"/>
                  </a:schemeClr>
                </a:solidFill>
                <a:latin typeface="Adobe Clean"/>
                <a:ea typeface="Adobe Clean"/>
                <a:cs typeface="Adobe Clean"/>
                <a:sym typeface="Adobe Clean"/>
              </a:defRPr>
            </a:lvl1pPr>
          </a:lstStyle>
          <a:p>
            <a:r>
              <a:rPr sz="2000"/>
              <a:t>reverse process (learned)</a:t>
            </a:r>
          </a:p>
        </p:txBody>
      </p:sp>
      <p:sp>
        <p:nvSpPr>
          <p:cNvPr id="321" name="forward process (fixed/deterministic)"/>
          <p:cNvSpPr txBox="1"/>
          <p:nvPr/>
        </p:nvSpPr>
        <p:spPr>
          <a:xfrm>
            <a:off x="3844828" y="3459555"/>
            <a:ext cx="3893695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000">
                <a:solidFill>
                  <a:schemeClr val="accent5">
                    <a:hueOff val="106044"/>
                    <a:satOff val="10158"/>
                    <a:lumOff val="16042"/>
                  </a:schemeClr>
                </a:solidFill>
                <a:latin typeface="Adobe Clean"/>
                <a:ea typeface="Adobe Clean"/>
                <a:cs typeface="Adobe Clean"/>
                <a:sym typeface="Adobe Clean"/>
              </a:defRPr>
            </a:lvl1pPr>
          </a:lstStyle>
          <a:p>
            <a:r>
              <a:rPr sz="2000"/>
              <a:t>forward process (fixed/deterministic)</a:t>
            </a:r>
          </a:p>
        </p:txBody>
      </p:sp>
      <p:pic>
        <p:nvPicPr>
          <p:cNvPr id="32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314" y="3954935"/>
            <a:ext cx="5556723" cy="741735"/>
          </a:xfrm>
          <a:prstGeom prst="rect">
            <a:avLst/>
          </a:prstGeom>
          <a:ln w="12700">
            <a:miter lim="400000"/>
          </a:ln>
        </p:spPr>
      </p:pic>
      <p:pic>
        <p:nvPicPr>
          <p:cNvPr id="323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587" y="3053734"/>
            <a:ext cx="1474991" cy="2761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24" name="Group" descr="Grou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3372" y="4845475"/>
            <a:ext cx="5636607" cy="672005"/>
          </a:xfrm>
          <a:prstGeom prst="rect">
            <a:avLst/>
          </a:prstGeom>
          <a:ln w="12700">
            <a:miter lim="400000"/>
          </a:ln>
        </p:spPr>
      </p:pic>
      <p:pic>
        <p:nvPicPr>
          <p:cNvPr id="325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5510" y="1062974"/>
            <a:ext cx="4980980" cy="5489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dissolv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3" grpId="0" animBg="1" advAuto="0"/>
      <p:bldP spid="324" grpId="0" animBg="1" advAuto="0"/>
      <p:bldP spid="325" grpId="0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Diffusion Models (cont.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t>Diffusion Models (cont.)</a:t>
            </a:r>
          </a:p>
        </p:txBody>
      </p:sp>
      <p:sp>
        <p:nvSpPr>
          <p:cNvPr id="328" name="Double-click to edit"/>
          <p:cNvSpPr txBox="1">
            <a:spLocks noGrp="1"/>
          </p:cNvSpPr>
          <p:nvPr>
            <p:ph type="body" sz="half" idx="1"/>
          </p:nvPr>
        </p:nvSpPr>
        <p:spPr>
          <a:xfrm>
            <a:off x="295383" y="4191056"/>
            <a:ext cx="11601235" cy="2171184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329" name="Image" descr="Image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983736" y="1409373"/>
            <a:ext cx="6224529" cy="6722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" grpId="0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How are They Trained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t>How are They Trained?</a:t>
            </a:r>
          </a:p>
        </p:txBody>
      </p:sp>
      <p:sp>
        <p:nvSpPr>
          <p:cNvPr id="332" name="Double-click to edit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33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530" y="2165201"/>
            <a:ext cx="8546941" cy="891855"/>
          </a:xfrm>
          <a:prstGeom prst="rect">
            <a:avLst/>
          </a:prstGeom>
          <a:ln w="12700">
            <a:miter lim="400000"/>
          </a:ln>
        </p:spPr>
      </p:pic>
      <p:pic>
        <p:nvPicPr>
          <p:cNvPr id="33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3155" y="3568385"/>
            <a:ext cx="4745691" cy="327290"/>
          </a:xfrm>
          <a:prstGeom prst="rect">
            <a:avLst/>
          </a:prstGeom>
          <a:ln w="12700">
            <a:miter lim="400000"/>
          </a:ln>
        </p:spPr>
      </p:pic>
      <p:pic>
        <p:nvPicPr>
          <p:cNvPr id="335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4157898"/>
            <a:ext cx="1371600" cy="273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6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6144" y="4626601"/>
            <a:ext cx="4323681" cy="61633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39" name="Group"/>
          <p:cNvGrpSpPr/>
          <p:nvPr/>
        </p:nvGrpSpPr>
        <p:grpSpPr>
          <a:xfrm>
            <a:off x="8648950" y="3465269"/>
            <a:ext cx="2076310" cy="1658308"/>
            <a:chOff x="0" y="0"/>
            <a:chExt cx="4152619" cy="3316614"/>
          </a:xfrm>
        </p:grpSpPr>
        <p:pic>
          <p:nvPicPr>
            <p:cNvPr id="337" name="Image" descr="Image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1254936" cy="33166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38" name="Only optimize for"/>
                <p:cNvSpPr/>
                <p:nvPr/>
              </p:nvSpPr>
              <p:spPr>
                <a:xfrm>
                  <a:off x="2882619" y="1658307"/>
                  <a:ext cx="1270001" cy="1270001"/>
                </a:xfrm>
                <a:prstGeom prst="line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none" lIns="25400" tIns="25400" rIns="25400" bIns="25400" numCol="1" anchor="ctr">
                  <a:spAutoFit/>
                </a:bodyPr>
                <a:lstStyle/>
                <a:p>
                  <a:pPr algn="ctr">
                    <a:defRPr sz="2400">
                      <a:solidFill>
                        <a:srgbClr val="5E5E5E"/>
                      </a:solidFill>
                      <a:latin typeface="Adobe Clean"/>
                      <a:ea typeface="Adobe Clean"/>
                      <a:cs typeface="Adobe Clean"/>
                      <a:sym typeface="Adobe Clean"/>
                    </a:defRPr>
                  </a:pPr>
                  <a:r>
                    <a:rPr sz="1200"/>
                    <a:t>Only optimize for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sz="1350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135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sz="1350" i="1">
                              <a:solidFill>
                                <a:srgbClr val="5E5E5E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a14:m>
                  <a:endParaRPr sz="1200"/>
                </a:p>
              </p:txBody>
            </p:sp>
          </mc:Choice>
          <mc:Fallback>
            <p:sp>
              <p:nvSpPr>
                <p:cNvPr id="338" name="Only optimize for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82619" y="1658307"/>
                  <a:ext cx="1270001" cy="1270001"/>
                </a:xfrm>
                <a:prstGeom prst="line">
                  <a:avLst/>
                </a:prstGeom>
                <a:blipFill>
                  <a:blip r:embed="rId7"/>
                  <a:stretch>
                    <a:fillRect l="-111765" t="-19231" r="-5882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" grpId="0" animBg="1" advAuto="0"/>
      <p:bldP spid="335" grpId="0" animBg="1" advAuto="0"/>
      <p:bldP spid="336" grpId="0" animBg="1" advAuto="0"/>
      <p:bldP spid="339" grpId="0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Different Parameteriz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t>Different Parameterizations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2" name="1. Directly predict…"/>
              <p:cNvSpPr txBox="1">
                <a:spLocks noGrp="1"/>
              </p:cNvSpPr>
              <p:nvPr>
                <p:ph type="body" idx="1"/>
              </p:nvPr>
            </p:nvSpPr>
            <p:spPr>
              <a:prstGeom prst="rect">
                <a:avLst/>
              </a:prstGeom>
            </p:spPr>
            <p:txBody>
              <a:bodyPr/>
              <a:lstStyle/>
              <a:p>
                <a:pPr marL="0" indent="0">
                  <a:buClrTx/>
                  <a:buSzTx/>
                  <a:buNone/>
                </a:pPr>
                <a:r>
                  <a:t>1. Directly predict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575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575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sz="2575" i="1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r>
                      <a:rPr sz="2575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sz="2575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575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sz="2575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sz="2575" i="1">
                        <a:latin typeface="Cambria Math" panose="02040503050406030204" pitchFamily="18" charset="0"/>
                      </a:rPr>
                      <m:t>,</m:t>
                    </m:r>
                    <m:r>
                      <a:rPr sz="2575" i="1">
                        <a:latin typeface="Cambria Math" panose="02040503050406030204" pitchFamily="18" charset="0"/>
                      </a:rPr>
                      <m:t>𝑡</m:t>
                    </m:r>
                    <m:r>
                      <a:rPr sz="2575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/>
              </a:p>
              <a:p>
                <a:pPr marL="0" indent="0">
                  <a:buClrTx/>
                  <a:buSzTx/>
                  <a:buNone/>
                </a:pPr>
                <a:r>
                  <a:t>2. Predict </a:t>
                </a:r>
                <a14:m>
                  <m:oMath xmlns:m="http://schemas.openxmlformats.org/officeDocument/2006/math">
                    <m:r>
                      <a:rPr sz="2575" i="1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endParaRPr/>
              </a:p>
              <a:p>
                <a:pPr marL="0" indent="0">
                  <a:buClrTx/>
                  <a:buSzTx/>
                  <a:buNone/>
                </a:pPr>
                <a:endParaRPr/>
              </a:p>
            </p:txBody>
          </p:sp>
        </mc:Choice>
        <mc:Fallback>
          <p:sp>
            <p:nvSpPr>
              <p:cNvPr id="342" name="1. Directly predict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prstGeom prst="rect">
                <a:avLst/>
              </a:prstGeom>
              <a:blipFill>
                <a:blip r:embed="rId2"/>
                <a:stretch>
                  <a:fillRect l="-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383" y="1202513"/>
            <a:ext cx="5114191" cy="899037"/>
          </a:xfrm>
          <a:prstGeom prst="rect">
            <a:avLst/>
          </a:prstGeom>
          <a:ln w="12700">
            <a:miter lim="400000"/>
          </a:ln>
        </p:spPr>
      </p:pic>
      <p:pic>
        <p:nvPicPr>
          <p:cNvPr id="34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2286" y="516888"/>
            <a:ext cx="1302418" cy="388625"/>
          </a:xfrm>
          <a:prstGeom prst="rect">
            <a:avLst/>
          </a:prstGeom>
          <a:ln w="12700">
            <a:miter lim="400000"/>
          </a:ln>
        </p:spPr>
      </p:pic>
      <p:pic>
        <p:nvPicPr>
          <p:cNvPr id="345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9525" y="4541122"/>
            <a:ext cx="4552950" cy="723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5" grpId="0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7532C-C38A-5C9B-326B-CDE9026F5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DDIM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BD38FD-5CA3-BB18-E14D-C9D1A0007B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7882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01142-E30B-A233-E179-7ECFD43C3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FFDAC0-89CF-EC97-1D7B-858D44605E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0898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EC20D-58F6-C6BF-2034-A8953B4D6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from the authors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9CBAB9-167A-EF86-EFC1-AEA3EE92B9C2}"/>
              </a:ext>
            </a:extLst>
          </p:cNvPr>
          <p:cNvSpPr txBox="1"/>
          <p:nvPr/>
        </p:nvSpPr>
        <p:spPr>
          <a:xfrm>
            <a:off x="566879" y="3615765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Ubuntu" panose="020B0504030602030204" pitchFamily="34" charset="0"/>
              </a:rPr>
              <a:t>Niloy Mitra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DC9D0B-8DF3-5827-7E19-8056F7F2AC60}"/>
              </a:ext>
            </a:extLst>
          </p:cNvPr>
          <p:cNvSpPr txBox="1"/>
          <p:nvPr/>
        </p:nvSpPr>
        <p:spPr>
          <a:xfrm>
            <a:off x="3716579" y="6398680"/>
            <a:ext cx="1640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Ubuntu" panose="020B0504030602030204" pitchFamily="34" charset="0"/>
              </a:rPr>
              <a:t>Paul Guerrero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1C722A-3F24-28A7-B892-3C3D3609C9D3}"/>
              </a:ext>
            </a:extLst>
          </p:cNvPr>
          <p:cNvSpPr txBox="1"/>
          <p:nvPr/>
        </p:nvSpPr>
        <p:spPr>
          <a:xfrm>
            <a:off x="3080794" y="3615765"/>
            <a:ext cx="1615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latin typeface="Ubuntu" panose="020B0504030602030204" pitchFamily="34" charset="0"/>
              </a:rPr>
              <a:t>Duygu</a:t>
            </a:r>
            <a:r>
              <a:rPr lang="en-US" dirty="0">
                <a:latin typeface="Ubuntu" panose="020B0504030602030204" pitchFamily="34" charset="0"/>
              </a:rPr>
              <a:t> </a:t>
            </a:r>
            <a:r>
              <a:rPr lang="en-US" dirty="0" err="1">
                <a:latin typeface="Ubuntu" panose="020B0504030602030204" pitchFamily="34" charset="0"/>
              </a:rPr>
              <a:t>Ceylan</a:t>
            </a:r>
            <a:endParaRPr lang="en-US" dirty="0">
              <a:latin typeface="Ubuntu" panose="020B0504030602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4C516F-2F72-260A-EBB2-B6032A08DEBE}"/>
              </a:ext>
            </a:extLst>
          </p:cNvPr>
          <p:cNvSpPr txBox="1"/>
          <p:nvPr/>
        </p:nvSpPr>
        <p:spPr>
          <a:xfrm>
            <a:off x="5329535" y="3615765"/>
            <a:ext cx="1907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Ubuntu" panose="020B0504030602030204" pitchFamily="34" charset="0"/>
              </a:rPr>
              <a:t>Daniel Cohen-Or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1A065A-B38A-741A-9605-96D12CE19370}"/>
              </a:ext>
            </a:extLst>
          </p:cNvPr>
          <p:cNvSpPr txBox="1"/>
          <p:nvPr/>
        </p:nvSpPr>
        <p:spPr>
          <a:xfrm>
            <a:off x="7665441" y="3615765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latin typeface="Ubuntu" panose="020B0504030602030204" pitchFamily="34" charset="0"/>
              </a:rPr>
              <a:t>ChunHao</a:t>
            </a:r>
            <a:r>
              <a:rPr lang="en-US" dirty="0">
                <a:latin typeface="Ubuntu" panose="020B0504030602030204" pitchFamily="34" charset="0"/>
              </a:rPr>
              <a:t> Huang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FE34CB-59E8-866A-9B4E-02CA52F229E6}"/>
              </a:ext>
            </a:extLst>
          </p:cNvPr>
          <p:cNvSpPr txBox="1"/>
          <p:nvPr/>
        </p:nvSpPr>
        <p:spPr>
          <a:xfrm>
            <a:off x="6489440" y="6398680"/>
            <a:ext cx="1647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Ubuntu" panose="020B0504030602030204" pitchFamily="34" charset="0"/>
              </a:rPr>
              <a:t>Minhyuk</a:t>
            </a:r>
            <a:r>
              <a:rPr lang="en-US" dirty="0">
                <a:latin typeface="Ubuntu" panose="020B0504030602030204" pitchFamily="34" charset="0"/>
              </a:rPr>
              <a:t> Sung</a:t>
            </a:r>
          </a:p>
        </p:txBody>
      </p:sp>
      <p:pic>
        <p:nvPicPr>
          <p:cNvPr id="1026" name="Picture 2" descr="Paul Guerrero">
            <a:extLst>
              <a:ext uri="{FF2B5EF4-FFF2-40B4-BE49-F238E27FC236}">
                <a16:creationId xmlns:a16="http://schemas.microsoft.com/office/drawing/2014/main" id="{471D778E-832D-D23B-9067-B622C7CD4F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34"/>
          <a:stretch/>
        </p:blipFill>
        <p:spPr bwMode="auto">
          <a:xfrm>
            <a:off x="3477621" y="4130637"/>
            <a:ext cx="1879600" cy="2122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>
            <a:extLst>
              <a:ext uri="{FF2B5EF4-FFF2-40B4-BE49-F238E27FC236}">
                <a16:creationId xmlns:a16="http://schemas.microsoft.com/office/drawing/2014/main" id="{9F72F0AD-4297-9DF9-E843-C4838B82BF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4" t="5324" r="8734" b="34322"/>
          <a:stretch/>
        </p:blipFill>
        <p:spPr bwMode="auto">
          <a:xfrm>
            <a:off x="194492" y="1443562"/>
            <a:ext cx="2122502" cy="217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3885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6B99B-4801-24BE-F771-008E90116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Latent Diffusion (</a:t>
            </a:r>
            <a:r>
              <a:rPr lang="en-US" dirty="0" err="1"/>
              <a:t>StableDiffusion</a:t>
            </a:r>
            <a:r>
              <a:rPr lang="en-US" dirty="0"/>
              <a:t>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F3550-04BE-1CFF-20FC-7C3D479111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31517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05C5D-9ECB-3FC7-C220-F80F3D7AD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LoRA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87D60-77BF-D754-3B9E-21E522D866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365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3DAE5-2223-C41B-297F-53F7B2397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ControlNet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0CEF0-EFA9-D04F-D179-C10A6BA6F2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46895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A4FBF-31C2-0E81-C349-0D3086AA0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need this Tutorial?</a:t>
            </a:r>
          </a:p>
        </p:txBody>
      </p:sp>
    </p:spTree>
    <p:extLst>
      <p:ext uri="{BB962C8B-B14F-4D97-AF65-F5344CB8AC3E}">
        <p14:creationId xmlns:p14="http://schemas.microsoft.com/office/powerpoint/2010/main" val="3338030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C4F142C-4EAE-3B14-C255-27142AD35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668600"/>
              </p:ext>
            </p:extLst>
          </p:nvPr>
        </p:nvGraphicFramePr>
        <p:xfrm>
          <a:off x="787397" y="1828798"/>
          <a:ext cx="8390467" cy="4207939"/>
        </p:xfrm>
        <a:graphic>
          <a:graphicData uri="http://schemas.openxmlformats.org/drawingml/2006/table">
            <a:tbl>
              <a:tblPr bandRow="1">
                <a:tableStyleId>{C083E6E3-FA7D-4D7B-A595-EF9225AFEA82}</a:tableStyleId>
              </a:tblPr>
              <a:tblGrid>
                <a:gridCol w="8390467">
                  <a:extLst>
                    <a:ext uri="{9D8B030D-6E8A-4147-A177-3AD203B41FA5}">
                      <a16:colId xmlns:a16="http://schemas.microsoft.com/office/drawing/2014/main" val="1786906727"/>
                    </a:ext>
                  </a:extLst>
                </a:gridCol>
              </a:tblGrid>
              <a:tr h="5940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44494478"/>
                  </a:ext>
                </a:extLst>
              </a:tr>
              <a:tr h="60231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45435268"/>
                  </a:ext>
                </a:extLst>
              </a:tr>
              <a:tr h="60231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6508819"/>
                  </a:ext>
                </a:extLst>
              </a:tr>
              <a:tr h="60231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82918791"/>
                  </a:ext>
                </a:extLst>
              </a:tr>
              <a:tr h="60231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0845811"/>
                  </a:ext>
                </a:extLst>
              </a:tr>
              <a:tr h="60231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2634146"/>
                  </a:ext>
                </a:extLst>
              </a:tr>
              <a:tr h="60231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03342463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D709A74B-1894-5C6E-9446-A52F69FEB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5DAA91-B9F7-0C16-8CA0-64F5B9D617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Introduction to Diffusion Models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Guidance and Conditioning Sampling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Attention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Break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Personalization and Editing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Beyond RGB Images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Diffusion Models for 3D Generation</a:t>
            </a:r>
          </a:p>
        </p:txBody>
      </p:sp>
    </p:spTree>
    <p:extLst>
      <p:ext uri="{BB962C8B-B14F-4D97-AF65-F5344CB8AC3E}">
        <p14:creationId xmlns:p14="http://schemas.microsoft.com/office/powerpoint/2010/main" val="3633106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047E2-EB61-700E-10F2-AA76F8573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6C721-2B7C-36ED-593B-F62BEAA4A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892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Mapping between Distributions"/>
          <p:cNvSpPr txBox="1">
            <a:spLocks noGrp="1"/>
          </p:cNvSpPr>
          <p:nvPr>
            <p:ph type="title"/>
          </p:nvPr>
        </p:nvSpPr>
        <p:spPr>
          <a:xfrm>
            <a:off x="157021" y="218624"/>
            <a:ext cx="9466233" cy="89262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t>Mapping between Distributions</a:t>
            </a:r>
          </a:p>
        </p:txBody>
      </p:sp>
      <p:pic>
        <p:nvPicPr>
          <p:cNvPr id="18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088" y="3387188"/>
            <a:ext cx="559510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8569" y="3387188"/>
            <a:ext cx="691160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553325" y="2641479"/>
            <a:ext cx="3085350" cy="1869910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data distribution"/>
          <p:cNvSpPr txBox="1"/>
          <p:nvPr/>
        </p:nvSpPr>
        <p:spPr>
          <a:xfrm>
            <a:off x="162345" y="5166430"/>
            <a:ext cx="1810995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algn="ctr" defTabSz="642938">
              <a:defRPr sz="5000">
                <a:solidFill>
                  <a:srgbClr val="222222"/>
                </a:solidFill>
                <a:latin typeface="Adobe Clean"/>
                <a:ea typeface="Adobe Clean"/>
                <a:cs typeface="Adobe Clean"/>
                <a:sym typeface="Adobe Clean"/>
              </a:defRPr>
            </a:pPr>
            <a:r>
              <a:rPr sz="2500"/>
              <a:t>data</a:t>
            </a:r>
            <a:br>
              <a:rPr sz="2500"/>
            </a:br>
            <a:r>
              <a:rPr sz="2500"/>
              <a:t>distribution</a:t>
            </a:r>
          </a:p>
        </p:txBody>
      </p:sp>
      <p:sp>
        <p:nvSpPr>
          <p:cNvPr id="188" name="known distribution"/>
          <p:cNvSpPr txBox="1"/>
          <p:nvPr/>
        </p:nvSpPr>
        <p:spPr>
          <a:xfrm>
            <a:off x="9778651" y="5166430"/>
            <a:ext cx="1810995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algn="ctr" defTabSz="642938">
              <a:defRPr sz="5000">
                <a:solidFill>
                  <a:srgbClr val="222222"/>
                </a:solidFill>
                <a:latin typeface="Adobe Clean"/>
                <a:ea typeface="Adobe Clean"/>
                <a:cs typeface="Adobe Clean"/>
                <a:sym typeface="Adobe Clean"/>
              </a:defRPr>
            </a:pPr>
            <a:r>
              <a:rPr sz="2500"/>
              <a:t>known</a:t>
            </a:r>
            <a:br>
              <a:rPr sz="2500"/>
            </a:br>
            <a:r>
              <a:rPr sz="2500"/>
              <a:t>distribution</a:t>
            </a:r>
          </a:p>
        </p:txBody>
      </p:sp>
      <p:pic>
        <p:nvPicPr>
          <p:cNvPr id="189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0204" y="4057426"/>
            <a:ext cx="1746268" cy="5978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Mapping in Many Steps"/>
          <p:cNvSpPr txBox="1">
            <a:spLocks noGrp="1"/>
          </p:cNvSpPr>
          <p:nvPr>
            <p:ph type="title"/>
          </p:nvPr>
        </p:nvSpPr>
        <p:spPr>
          <a:xfrm>
            <a:off x="157021" y="218624"/>
            <a:ext cx="9466233" cy="89262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t>Mapping in Many Steps</a:t>
            </a:r>
          </a:p>
        </p:txBody>
      </p:sp>
      <p:pic>
        <p:nvPicPr>
          <p:cNvPr id="19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088" y="3387188"/>
            <a:ext cx="559510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8569" y="3387188"/>
            <a:ext cx="691160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0204" y="4057426"/>
            <a:ext cx="1746268" cy="59782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7" name="Group"/>
          <p:cNvGrpSpPr/>
          <p:nvPr/>
        </p:nvGrpSpPr>
        <p:grpSpPr>
          <a:xfrm>
            <a:off x="4480436" y="1316702"/>
            <a:ext cx="3231128" cy="963494"/>
            <a:chOff x="0" y="0"/>
            <a:chExt cx="6462255" cy="1926987"/>
          </a:xfrm>
        </p:grpSpPr>
        <p:sp>
          <p:nvSpPr>
            <p:cNvPr id="195" name="forward mapping"/>
            <p:cNvSpPr txBox="1"/>
            <p:nvPr/>
          </p:nvSpPr>
          <p:spPr>
            <a:xfrm>
              <a:off x="0" y="1157545"/>
              <a:ext cx="6462255" cy="7694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 defTabSz="1285875">
                <a:lnSpc>
                  <a:spcPct val="100000"/>
                </a:lnSpc>
                <a:spcBef>
                  <a:spcPts val="0"/>
                </a:spcBef>
                <a:defRPr sz="5000">
                  <a:solidFill>
                    <a:srgbClr val="222222"/>
                  </a:solidFill>
                  <a:latin typeface="Adobe Clean"/>
                  <a:ea typeface="Adobe Clean"/>
                  <a:cs typeface="Adobe Clean"/>
                  <a:sym typeface="Adobe Clean"/>
                </a:defRPr>
              </a:lvl1pPr>
            </a:lstStyle>
            <a:p>
              <a:r>
                <a:rPr sz="2500"/>
                <a:t>forward mapping </a:t>
              </a:r>
            </a:p>
          </p:txBody>
        </p:sp>
        <p:pic>
          <p:nvPicPr>
            <p:cNvPr id="196" name="Image" descr="Image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2312502" y="0"/>
              <a:ext cx="1837251" cy="11134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01" name="Group"/>
          <p:cNvGrpSpPr/>
          <p:nvPr/>
        </p:nvGrpSpPr>
        <p:grpSpPr>
          <a:xfrm>
            <a:off x="6376738" y="3387188"/>
            <a:ext cx="3794603" cy="378492"/>
            <a:chOff x="0" y="0"/>
            <a:chExt cx="7589204" cy="756983"/>
          </a:xfrm>
        </p:grpSpPr>
        <p:pic>
          <p:nvPicPr>
            <p:cNvPr id="198" name="Image" descr="Image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1053195" cy="7569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9" name="Image" descr="Image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6536010" y="59342"/>
              <a:ext cx="1053195" cy="6383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0" name="Image" descr="Image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2923832" y="59342"/>
              <a:ext cx="1053195" cy="6383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04" name="Group"/>
          <p:cNvGrpSpPr/>
          <p:nvPr/>
        </p:nvGrpSpPr>
        <p:grpSpPr>
          <a:xfrm>
            <a:off x="4338856" y="3387188"/>
            <a:ext cx="1767526" cy="378492"/>
            <a:chOff x="0" y="0"/>
            <a:chExt cx="3535051" cy="756983"/>
          </a:xfrm>
        </p:grpSpPr>
        <p:pic>
          <p:nvPicPr>
            <p:cNvPr id="202" name="Image" descr="Image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0"/>
              <a:ext cx="2205126" cy="7569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3" name="Image" descr="Image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2481857" y="59342"/>
              <a:ext cx="1053195" cy="6383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05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514826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6" name="Equation"/>
              <p:cNvSpPr txBox="1"/>
              <p:nvPr/>
            </p:nvSpPr>
            <p:spPr>
              <a:xfrm>
                <a:off x="3177975" y="4434991"/>
                <a:ext cx="6326925" cy="44794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𝒩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ad>
                        <m:radPr>
                          <m:degHide m:val="on"/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rad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,(1−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𝕀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2900">
                  <a:solidFill>
                    <a:srgbClr val="222222"/>
                  </a:solidFill>
                </a:endParaRPr>
              </a:p>
            </p:txBody>
          </p:sp>
        </mc:Choice>
        <mc:Fallback>
          <p:sp>
            <p:nvSpPr>
              <p:cNvPr id="206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7975" y="4434991"/>
                <a:ext cx="6326925" cy="447943"/>
              </a:xfrm>
              <a:prstGeom prst="rect">
                <a:avLst/>
              </a:prstGeom>
              <a:blipFill>
                <a:blip r:embed="rId8"/>
                <a:stretch>
                  <a:fillRect l="-1002" r="-1403" b="-3055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0" name="Connection Line"/>
          <p:cNvSpPr/>
          <p:nvPr/>
        </p:nvSpPr>
        <p:spPr>
          <a:xfrm>
            <a:off x="5270019" y="2853042"/>
            <a:ext cx="1146128" cy="2777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4" extrusionOk="0">
                <a:moveTo>
                  <a:pt x="0" y="16204"/>
                </a:moveTo>
                <a:cubicBezTo>
                  <a:pt x="7101" y="-5072"/>
                  <a:pt x="14301" y="-5396"/>
                  <a:pt x="21600" y="15231"/>
                </a:cubicBezTo>
              </a:path>
            </a:pathLst>
          </a:custGeom>
          <a:ln w="88900">
            <a:solidFill>
              <a:srgbClr val="FF9300"/>
            </a:solidFill>
            <a:tailEnd type="arrow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endParaRPr sz="900"/>
          </a:p>
        </p:txBody>
      </p:sp>
      <p:sp>
        <p:nvSpPr>
          <p:cNvPr id="208" name="Rounded Rectangle"/>
          <p:cNvSpPr/>
          <p:nvPr/>
        </p:nvSpPr>
        <p:spPr>
          <a:xfrm>
            <a:off x="6376738" y="4344364"/>
            <a:ext cx="1258669" cy="585122"/>
          </a:xfrm>
          <a:prstGeom prst="roundRect">
            <a:avLst>
              <a:gd name="adj" fmla="val 16051"/>
            </a:avLst>
          </a:prstGeom>
          <a:ln w="88900">
            <a:solidFill>
              <a:srgbClr val="FF9300"/>
            </a:solidFill>
          </a:ln>
        </p:spPr>
        <p:txBody>
          <a:bodyPr lIns="0" tIns="0" rIns="0" bIns="0"/>
          <a:lstStyle/>
          <a:p>
            <a:pPr defTabSz="642938">
              <a:defRPr sz="1800">
                <a:solidFill>
                  <a:srgbClr val="222222"/>
                </a:solidFill>
                <a:latin typeface="Adobe Clean"/>
                <a:ea typeface="Adobe Clean"/>
                <a:cs typeface="Adobe Clean"/>
                <a:sym typeface="Adobe Clean"/>
              </a:defRPr>
            </a:pPr>
            <a:endParaRPr sz="900"/>
          </a:p>
        </p:txBody>
      </p:sp>
      <p:sp>
        <p:nvSpPr>
          <p:cNvPr id="209" name="Rounded Rectangle"/>
          <p:cNvSpPr/>
          <p:nvPr/>
        </p:nvSpPr>
        <p:spPr>
          <a:xfrm>
            <a:off x="7838653" y="4362687"/>
            <a:ext cx="1463001" cy="585122"/>
          </a:xfrm>
          <a:prstGeom prst="roundRect">
            <a:avLst>
              <a:gd name="adj" fmla="val 15000"/>
            </a:avLst>
          </a:prstGeom>
          <a:ln w="88900">
            <a:solidFill>
              <a:srgbClr val="FF9300"/>
            </a:solidFill>
          </a:ln>
        </p:spPr>
        <p:txBody>
          <a:bodyPr lIns="0" tIns="0" rIns="0" bIns="0"/>
          <a:lstStyle/>
          <a:p>
            <a:pPr defTabSz="642938">
              <a:defRPr sz="1800">
                <a:solidFill>
                  <a:srgbClr val="222222"/>
                </a:solidFill>
                <a:latin typeface="Adobe Clean"/>
                <a:ea typeface="Adobe Clean"/>
                <a:cs typeface="Adobe Clean"/>
                <a:sym typeface="Adobe Clean"/>
              </a:defRPr>
            </a:pPr>
            <a:endParaRPr sz="90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" grpId="0" animBg="1" advAuto="0"/>
      <p:bldP spid="197" grpId="0" animBg="1" advAuto="0"/>
      <p:bldP spid="201" grpId="0" animBg="1" advAuto="0"/>
      <p:bldP spid="204" grpId="0" animBg="1" advAuto="0"/>
      <p:bldP spid="206" grpId="0" animBg="1" advAuto="0"/>
      <p:bldP spid="210" grpId="0" animBg="1" advAuto="0"/>
      <p:bldP spid="208" grpId="0" animBg="1" advAuto="0"/>
      <p:bldP spid="209" grpId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Mapping in Many Steps"/>
          <p:cNvSpPr txBox="1">
            <a:spLocks noGrp="1"/>
          </p:cNvSpPr>
          <p:nvPr>
            <p:ph type="title"/>
          </p:nvPr>
        </p:nvSpPr>
        <p:spPr>
          <a:xfrm>
            <a:off x="157021" y="218624"/>
            <a:ext cx="9466233" cy="89262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t>Mapping in Many Steps</a:t>
            </a:r>
          </a:p>
        </p:txBody>
      </p:sp>
      <p:pic>
        <p:nvPicPr>
          <p:cNvPr id="21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088" y="3387188"/>
            <a:ext cx="559510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8569" y="3387188"/>
            <a:ext cx="691160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0204" y="4057426"/>
            <a:ext cx="1746268" cy="597822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forward mapping"/>
          <p:cNvSpPr txBox="1"/>
          <p:nvPr/>
        </p:nvSpPr>
        <p:spPr>
          <a:xfrm>
            <a:off x="4480436" y="1895475"/>
            <a:ext cx="3231128" cy="384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algn="ctr" defTabSz="1285875">
              <a:lnSpc>
                <a:spcPct val="100000"/>
              </a:lnSpc>
              <a:spcBef>
                <a:spcPts val="0"/>
              </a:spcBef>
              <a:defRPr sz="5000">
                <a:solidFill>
                  <a:srgbClr val="222222"/>
                </a:solidFill>
                <a:latin typeface="Adobe Clean"/>
                <a:ea typeface="Adobe Clean"/>
                <a:cs typeface="Adobe Clean"/>
                <a:sym typeface="Adobe Clean"/>
              </a:defRPr>
            </a:lvl1pPr>
          </a:lstStyle>
          <a:p>
            <a:r>
              <a:rPr sz="2500"/>
              <a:t>forward mapping </a:t>
            </a:r>
          </a:p>
        </p:txBody>
      </p:sp>
      <p:pic>
        <p:nvPicPr>
          <p:cNvPr id="217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636687" y="1316702"/>
            <a:ext cx="918626" cy="5567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6738" y="3387188"/>
            <a:ext cx="526598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38856" y="3387188"/>
            <a:ext cx="1102563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9644743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838654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579785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514826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24" name="Equation"/>
              <p:cNvSpPr txBox="1"/>
              <p:nvPr/>
            </p:nvSpPr>
            <p:spPr>
              <a:xfrm>
                <a:off x="3177975" y="4434991"/>
                <a:ext cx="6326925" cy="44794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𝒩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ad>
                        <m:radPr>
                          <m:degHide m:val="on"/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rad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,(1−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𝕀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2900">
                  <a:solidFill>
                    <a:srgbClr val="222222"/>
                  </a:solidFill>
                </a:endParaRPr>
              </a:p>
            </p:txBody>
          </p:sp>
        </mc:Choice>
        <mc:Fallback>
          <p:sp>
            <p:nvSpPr>
              <p:cNvPr id="22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7975" y="4434991"/>
                <a:ext cx="6326925" cy="447943"/>
              </a:xfrm>
              <a:prstGeom prst="rect">
                <a:avLst/>
              </a:prstGeom>
              <a:blipFill>
                <a:blip r:embed="rId8"/>
                <a:stretch>
                  <a:fillRect l="-1002" r="-1403" b="-3055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8" name="Connection Line"/>
          <p:cNvSpPr/>
          <p:nvPr/>
        </p:nvSpPr>
        <p:spPr>
          <a:xfrm>
            <a:off x="5270019" y="2853042"/>
            <a:ext cx="1146128" cy="2777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4" extrusionOk="0">
                <a:moveTo>
                  <a:pt x="0" y="16204"/>
                </a:moveTo>
                <a:cubicBezTo>
                  <a:pt x="7101" y="-5072"/>
                  <a:pt x="14301" y="-5396"/>
                  <a:pt x="21600" y="15231"/>
                </a:cubicBezTo>
              </a:path>
            </a:pathLst>
          </a:custGeom>
          <a:ln w="88900">
            <a:solidFill>
              <a:srgbClr val="FF9300"/>
            </a:solidFill>
            <a:tailEnd type="arrow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endParaRPr sz="900"/>
          </a:p>
        </p:txBody>
      </p:sp>
      <p:sp>
        <p:nvSpPr>
          <p:cNvPr id="229" name="Connection Line"/>
          <p:cNvSpPr/>
          <p:nvPr/>
        </p:nvSpPr>
        <p:spPr>
          <a:xfrm>
            <a:off x="3854531" y="2853042"/>
            <a:ext cx="1146128" cy="2777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4" extrusionOk="0">
                <a:moveTo>
                  <a:pt x="0" y="16204"/>
                </a:moveTo>
                <a:cubicBezTo>
                  <a:pt x="7101" y="-5072"/>
                  <a:pt x="14301" y="-5396"/>
                  <a:pt x="21600" y="15231"/>
                </a:cubicBezTo>
              </a:path>
            </a:pathLst>
          </a:custGeom>
          <a:ln w="88900">
            <a:solidFill>
              <a:srgbClr val="FF9300"/>
            </a:solidFill>
            <a:tailEnd type="arrow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endParaRPr sz="900"/>
          </a:p>
        </p:txBody>
      </p:sp>
      <p:sp>
        <p:nvSpPr>
          <p:cNvPr id="230" name="Connection Line"/>
          <p:cNvSpPr/>
          <p:nvPr/>
        </p:nvSpPr>
        <p:spPr>
          <a:xfrm>
            <a:off x="1210188" y="2853042"/>
            <a:ext cx="1146128" cy="2777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4" extrusionOk="0">
                <a:moveTo>
                  <a:pt x="0" y="16204"/>
                </a:moveTo>
                <a:cubicBezTo>
                  <a:pt x="7101" y="-5072"/>
                  <a:pt x="14301" y="-5396"/>
                  <a:pt x="21600" y="15231"/>
                </a:cubicBezTo>
              </a:path>
            </a:pathLst>
          </a:custGeom>
          <a:ln w="88900">
            <a:solidFill>
              <a:srgbClr val="FF9300"/>
            </a:solidFill>
            <a:tailEnd type="arrow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endParaRPr sz="90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Mapping in Many Steps"/>
          <p:cNvSpPr txBox="1">
            <a:spLocks noGrp="1"/>
          </p:cNvSpPr>
          <p:nvPr>
            <p:ph type="title"/>
          </p:nvPr>
        </p:nvSpPr>
        <p:spPr>
          <a:xfrm>
            <a:off x="157021" y="218624"/>
            <a:ext cx="9466233" cy="89262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t>Mapping in Many Steps</a:t>
            </a:r>
          </a:p>
        </p:txBody>
      </p:sp>
      <p:pic>
        <p:nvPicPr>
          <p:cNvPr id="23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088" y="3387188"/>
            <a:ext cx="559510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8569" y="3387188"/>
            <a:ext cx="691160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35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0204" y="4057426"/>
            <a:ext cx="1746268" cy="597822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forward mapping"/>
          <p:cNvSpPr txBox="1"/>
          <p:nvPr/>
        </p:nvSpPr>
        <p:spPr>
          <a:xfrm>
            <a:off x="4480436" y="1895475"/>
            <a:ext cx="3231128" cy="384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algn="ctr" defTabSz="1285875">
              <a:lnSpc>
                <a:spcPct val="100000"/>
              </a:lnSpc>
              <a:spcBef>
                <a:spcPts val="0"/>
              </a:spcBef>
              <a:defRPr sz="5000">
                <a:solidFill>
                  <a:srgbClr val="222222"/>
                </a:solidFill>
                <a:latin typeface="Adobe Clean"/>
                <a:ea typeface="Adobe Clean"/>
                <a:cs typeface="Adobe Clean"/>
                <a:sym typeface="Adobe Clean"/>
              </a:defRPr>
            </a:lvl1pPr>
          </a:lstStyle>
          <a:p>
            <a:r>
              <a:rPr sz="2500"/>
              <a:t>forward mapping </a:t>
            </a:r>
          </a:p>
        </p:txBody>
      </p:sp>
      <p:pic>
        <p:nvPicPr>
          <p:cNvPr id="237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636687" y="1316702"/>
            <a:ext cx="918626" cy="5567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8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6738" y="3387188"/>
            <a:ext cx="526598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38856" y="3387188"/>
            <a:ext cx="1102563" cy="37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9644743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838654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579785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3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514826" y="3416859"/>
            <a:ext cx="526598" cy="31915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44" name="Equation"/>
              <p:cNvSpPr txBox="1"/>
              <p:nvPr/>
            </p:nvSpPr>
            <p:spPr>
              <a:xfrm>
                <a:off x="3177975" y="4434991"/>
                <a:ext cx="6326925" cy="44794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𝒩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ad>
                        <m:radPr>
                          <m:degHide m:val="on"/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rad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,(1−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𝕀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2900">
                  <a:solidFill>
                    <a:srgbClr val="222222"/>
                  </a:solidFill>
                </a:endParaRPr>
              </a:p>
            </p:txBody>
          </p:sp>
        </mc:Choice>
        <mc:Fallback>
          <p:sp>
            <p:nvSpPr>
              <p:cNvPr id="24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7975" y="4434991"/>
                <a:ext cx="6326925" cy="447943"/>
              </a:xfrm>
              <a:prstGeom prst="rect">
                <a:avLst/>
              </a:prstGeom>
              <a:blipFill>
                <a:blip r:embed="rId8"/>
                <a:stretch>
                  <a:fillRect l="-1002" r="-1403" b="-3055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5" name="Equation"/>
              <p:cNvSpPr txBox="1"/>
              <p:nvPr/>
            </p:nvSpPr>
            <p:spPr>
              <a:xfrm>
                <a:off x="3416852" y="5393136"/>
                <a:ext cx="5709512" cy="54046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𝒩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ad>
                        <m:radPr>
                          <m:degHide m:val="on"/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pos m:val="top"/>
                                  <m:ctrlPr>
                                    <a:rPr sz="2900" i="1">
                                      <a:solidFill>
                                        <a:srgbClr val="22222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sz="2900" i="1">
                                      <a:solidFill>
                                        <a:srgbClr val="222222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bar>
                            </m:e>
                            <m:sub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rad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,(1−</m:t>
                      </m:r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ba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𝕀</m:t>
                      </m:r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2900">
                  <a:solidFill>
                    <a:srgbClr val="222222"/>
                  </a:solidFill>
                </a:endParaRPr>
              </a:p>
            </p:txBody>
          </p:sp>
        </mc:Choice>
        <mc:Fallback>
          <p:sp>
            <p:nvSpPr>
              <p:cNvPr id="245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6852" y="5393136"/>
                <a:ext cx="5709512" cy="540469"/>
              </a:xfrm>
              <a:prstGeom prst="rect">
                <a:avLst/>
              </a:prstGeom>
              <a:blipFill>
                <a:blip r:embed="rId9"/>
                <a:stretch>
                  <a:fillRect l="-1111" r="-1778" b="-2727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6" name="Equation"/>
              <p:cNvSpPr txBox="1"/>
              <p:nvPr/>
            </p:nvSpPr>
            <p:spPr>
              <a:xfrm>
                <a:off x="9255637" y="5394725"/>
                <a:ext cx="1998881" cy="46743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457200" latinLnBrk="1"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2900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sz="2900" i="1">
                                  <a:solidFill>
                                    <a:srgbClr val="222222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ba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sz="2900" i="1">
                          <a:solidFill>
                            <a:srgbClr val="22222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bSup>
                      <m:sSub>
                        <m:sSubPr>
                          <m:ctrlP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sz="2900" i="1">
                              <a:solidFill>
                                <a:srgbClr val="22222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sz="2900">
                  <a:solidFill>
                    <a:srgbClr val="222222"/>
                  </a:solidFill>
                </a:endParaRPr>
              </a:p>
            </p:txBody>
          </p:sp>
        </mc:Choice>
        <mc:Fallback>
          <p:sp>
            <p:nvSpPr>
              <p:cNvPr id="246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5637" y="5394725"/>
                <a:ext cx="1998881" cy="467436"/>
              </a:xfrm>
              <a:prstGeom prst="rect">
                <a:avLst/>
              </a:prstGeom>
              <a:blipFill>
                <a:blip r:embed="rId10"/>
                <a:stretch>
                  <a:fillRect l="-1887" r="-1258" b="-1842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9" name="Connection Line"/>
          <p:cNvSpPr/>
          <p:nvPr/>
        </p:nvSpPr>
        <p:spPr>
          <a:xfrm>
            <a:off x="1210188" y="2854078"/>
            <a:ext cx="5158052" cy="2767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3" extrusionOk="0">
                <a:moveTo>
                  <a:pt x="0" y="16203"/>
                </a:moveTo>
                <a:cubicBezTo>
                  <a:pt x="7196" y="-5112"/>
                  <a:pt x="14396" y="-5397"/>
                  <a:pt x="21600" y="15349"/>
                </a:cubicBezTo>
              </a:path>
            </a:pathLst>
          </a:custGeom>
          <a:ln w="88900">
            <a:solidFill>
              <a:srgbClr val="FF9300"/>
            </a:solidFill>
            <a:tailEnd type="arrow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endParaRPr sz="900"/>
          </a:p>
        </p:txBody>
      </p:sp>
      <p:sp>
        <p:nvSpPr>
          <p:cNvPr id="248" name="Rounded Rectangle"/>
          <p:cNvSpPr/>
          <p:nvPr/>
        </p:nvSpPr>
        <p:spPr>
          <a:xfrm>
            <a:off x="6903336" y="5398907"/>
            <a:ext cx="401354" cy="585122"/>
          </a:xfrm>
          <a:prstGeom prst="roundRect">
            <a:avLst>
              <a:gd name="adj" fmla="val 28460"/>
            </a:avLst>
          </a:prstGeom>
          <a:ln w="88900">
            <a:solidFill>
              <a:srgbClr val="FF9300"/>
            </a:solidFill>
          </a:ln>
        </p:spPr>
        <p:txBody>
          <a:bodyPr lIns="0" tIns="0" rIns="0" bIns="0"/>
          <a:lstStyle/>
          <a:p>
            <a:pPr defTabSz="642938">
              <a:defRPr sz="1800">
                <a:solidFill>
                  <a:srgbClr val="222222"/>
                </a:solidFill>
                <a:latin typeface="Adobe Clean"/>
                <a:ea typeface="Adobe Clean"/>
                <a:cs typeface="Adobe Clean"/>
                <a:sym typeface="Adobe Clean"/>
              </a:defRPr>
            </a:pPr>
            <a:endParaRPr sz="90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0" animBg="1" advAuto="0"/>
      <p:bldP spid="246" grpId="0" animBg="1" advAuto="0"/>
      <p:bldP spid="248" grpId="0" animBg="1" advAuto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5106</TotalTime>
  <Words>361</Words>
  <Application>Microsoft Macintosh PowerPoint</Application>
  <PresentationFormat>Widescreen</PresentationFormat>
  <Paragraphs>68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Adobe Clean</vt:lpstr>
      <vt:lpstr>Adobe Clean Black</vt:lpstr>
      <vt:lpstr>Arial</vt:lpstr>
      <vt:lpstr>Calibri</vt:lpstr>
      <vt:lpstr>Cambria Math</vt:lpstr>
      <vt:lpstr>Ubuntu</vt:lpstr>
      <vt:lpstr>Office Theme</vt:lpstr>
      <vt:lpstr>Diffusion Models for Visual Computing</vt:lpstr>
      <vt:lpstr>Introduction from the authors</vt:lpstr>
      <vt:lpstr>Why do we need this Tutorial?</vt:lpstr>
      <vt:lpstr>Presentation Schedule</vt:lpstr>
      <vt:lpstr>Applications</vt:lpstr>
      <vt:lpstr>Mapping between Distributions</vt:lpstr>
      <vt:lpstr>Mapping in Many Steps</vt:lpstr>
      <vt:lpstr>Mapping in Many Steps</vt:lpstr>
      <vt:lpstr>Mapping in Many Steps</vt:lpstr>
      <vt:lpstr>Mapping in Many Steps</vt:lpstr>
      <vt:lpstr>Generative Modeling: Sampling</vt:lpstr>
      <vt:lpstr>Loss Functions</vt:lpstr>
      <vt:lpstr>What Are Diffusion Models?</vt:lpstr>
      <vt:lpstr>What Are Diffusion Models?</vt:lpstr>
      <vt:lpstr>Diffusion Models (cont.)</vt:lpstr>
      <vt:lpstr>How are They Trained?</vt:lpstr>
      <vt:lpstr>Different Parameterizations</vt:lpstr>
      <vt:lpstr>DDIM</vt:lpstr>
      <vt:lpstr>CLIP</vt:lpstr>
      <vt:lpstr>Latent Diffusion (StableDiffusion)</vt:lpstr>
      <vt:lpstr>LoRA</vt:lpstr>
      <vt:lpstr>ControlNet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Neurosymbolic Models for Computer Graphics</dc:title>
  <dc:creator>Daniel Ritchie</dc:creator>
  <cp:lastModifiedBy>Niloy Mitra</cp:lastModifiedBy>
  <cp:revision>67</cp:revision>
  <dcterms:created xsi:type="dcterms:W3CDTF">2023-03-29T20:59:10Z</dcterms:created>
  <dcterms:modified xsi:type="dcterms:W3CDTF">2024-04-06T11:31:40Z</dcterms:modified>
</cp:coreProperties>
</file>